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8"/>
      <p:bold r:id="rId19"/>
      <p:italic r:id="rId20"/>
      <p:boldItalic r:id="rId21"/>
    </p:embeddedFont>
    <p:embeddedFont>
      <p:font typeface="Montserrat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F973F4-0B9D-41D7-A8E2-15EFFF08DF44}">
  <a:tblStyle styleId="{F5F973F4-0B9D-41D7-A8E2-15EFFF08DF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5"/>
    <p:restoredTop sz="94643"/>
  </p:normalViewPr>
  <p:slideViewPr>
    <p:cSldViewPr snapToGrid="0">
      <p:cViewPr varScale="1">
        <p:scale>
          <a:sx n="121" d="100"/>
          <a:sy n="121" d="100"/>
        </p:scale>
        <p:origin x="176" y="8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ecac6ac4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ecac6ac4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40b96c89_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40b96c89_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40b96c89_8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40b96c89_8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ecac6ac4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ecac6ac4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cac6ac4c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ecac6ac4c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ecac6ac4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ecac6ac4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ecac6ac4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ecac6ac4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40b96c89_8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40b96c89_8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40b96c89_8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40b96c89_8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ecac6ac4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ecac6ac4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ecac6ac4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ecac6ac4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ecac6ac4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ecac6ac4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ecac6ac4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ecac6ac4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ecac6ac4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ecac6ac4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pandas-read-write-files/#understanding-the-pandas-io-api" TargetMode="External"/><Relationship Id="rId3" Type="http://schemas.openxmlformats.org/officeDocument/2006/relationships/hyperlink" Target="https://link.springer.com/referenceworkentry/10.1007%2F978-0-387-39940-9_457" TargetMode="External"/><Relationship Id="rId7" Type="http://schemas.openxmlformats.org/officeDocument/2006/relationships/hyperlink" Target="https://knowledge.autodesk.com/support/maya/learn-explore/caas/CloudHelp/cloudhelp/2015/ENU/Maya/files/Attributes-Data-types-of-attributes-htm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codecamp.org/news/how-to-process-textual-data-using-tf-idf-in-python-cd2bbc0a94a3/#:~:text=TF%2DIDF%20stands%20for%20%E2%80%9CTerm,each%20document%20in%20the%20corpus." TargetMode="External"/><Relationship Id="rId5" Type="http://schemas.openxmlformats.org/officeDocument/2006/relationships/hyperlink" Target="https://en.wikipedia.org/wiki/Supervised_learning#:~:text=Supervised%20learning%20is%20the%20machine,on%20example%20input%2Doutput%20pairs.&amp;text=A%20supervised%20learning%20algorithm%20analyzes,used%20for%20mapping%20new%20examples." TargetMode="External"/><Relationship Id="rId4" Type="http://schemas.openxmlformats.org/officeDocument/2006/relationships/hyperlink" Target="https://medium.com/@williamkoehrsen/random-forest-simple-explanation-377895a60d2d" TargetMode="External"/><Relationship Id="rId9" Type="http://schemas.openxmlformats.org/officeDocument/2006/relationships/hyperlink" Target="https://www.tutorialspoint.com/machine_learning_with_python/machine_learning_with_python_classification_algorithms_random_forest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Course Project: 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Montserrat"/>
                <a:ea typeface="Montserrat"/>
                <a:cs typeface="Montserrat"/>
                <a:sym typeface="Montserrat"/>
              </a:rPr>
              <a:t>Web Document Classifier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By: Ishmeet Singh, Isha Raulji, Sambhav Jain, Umar Peera</a:t>
            </a:r>
            <a:endParaRPr sz="21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OUTPUT: Phase 1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87" y="1463951"/>
            <a:ext cx="8766626" cy="279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OUTPUT: Phase 2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300" y="1017725"/>
            <a:ext cx="5941975" cy="392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OUTPUT: Phase 3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4693"/>
            <a:ext cx="8679899" cy="399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CONCLUSION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were a lot of new ideas and concept that we were exposed to and it helped deepen our understanding of data classification and web crawling 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reflected on how our web crawler can traverse through the Web and find documents that match our user input 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experimented with feature vector and how data can be assessed using different approaches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also learned a lot about data classification algorithms; how they are used in the real world and how we can implement them into our program 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 rot="10800000" flipH="1">
            <a:off x="311700" y="-622618"/>
            <a:ext cx="8520600" cy="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6006350"/>
            <a:ext cx="8520600" cy="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34" name="Google Shape;134;p26"/>
          <p:cNvGraphicFramePr/>
          <p:nvPr/>
        </p:nvGraphicFramePr>
        <p:xfrm>
          <a:off x="414625" y="112000"/>
          <a:ext cx="7472075" cy="4421285"/>
        </p:xfrm>
        <a:graphic>
          <a:graphicData uri="http://schemas.openxmlformats.org/drawingml/2006/table">
            <a:tbl>
              <a:tblPr>
                <a:noFill/>
                <a:tableStyleId>{F5F973F4-0B9D-41D7-A8E2-15EFFF08DF44}</a:tableStyleId>
              </a:tblPr>
              <a:tblGrid>
                <a:gridCol w="318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 DONE</a:t>
                      </a:r>
                      <a:endParaRPr sz="1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Names</a:t>
                      </a:r>
                      <a:endParaRPr sz="1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Progress Report</a:t>
                      </a:r>
                      <a:endParaRPr sz="1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Ishmeet Singh</a:t>
                      </a:r>
                      <a:endParaRPr sz="1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Phase 1</a:t>
                      </a:r>
                      <a:endParaRPr sz="1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Ishmeet Singh</a:t>
                      </a:r>
                      <a:endParaRPr sz="1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Phase 2</a:t>
                      </a:r>
                      <a:endParaRPr sz="1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Isha Raulji</a:t>
                      </a:r>
                      <a:endParaRPr sz="1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Phase 3</a:t>
                      </a:r>
                      <a:endParaRPr sz="1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7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ISHMEET SINGH</a:t>
                      </a:r>
                      <a:endParaRPr sz="1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Powerpoint Slides</a:t>
                      </a:r>
                      <a:endParaRPr sz="1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Isha Raulji</a:t>
                      </a:r>
                      <a:endParaRPr sz="1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Video Presentation</a:t>
                      </a:r>
                      <a:endParaRPr sz="1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Isha Raulji</a:t>
                      </a:r>
                      <a:endParaRPr sz="1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Report</a:t>
                      </a:r>
                      <a:endParaRPr sz="1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7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ISHMEET SINGH</a:t>
                      </a:r>
                      <a:endParaRPr sz="1900" b="1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15073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546398"/>
            <a:ext cx="8520600" cy="3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References: </a:t>
            </a:r>
            <a:endParaRPr lang="en-CA" sz="13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CA" sz="1300" dirty="0">
                <a:solidFill>
                  <a:schemeClr val="dk1"/>
                </a:solidFill>
              </a:rPr>
              <a:t>1] </a:t>
            </a:r>
            <a:r>
              <a:rPr lang="en-CA" sz="1300" u="sng" dirty="0">
                <a:solidFill>
                  <a:srgbClr val="7890CD"/>
                </a:solidFill>
                <a:hlinkClick r:id="rId3"/>
              </a:rPr>
              <a:t>https://link.springer.com/referenceworkentry/10.1007%2F978-0-387-39940-9_457</a:t>
            </a:r>
            <a:r>
              <a:rPr lang="en-CA" sz="1300" dirty="0">
                <a:solidFill>
                  <a:schemeClr val="dk1"/>
                </a:solidFill>
              </a:rPr>
              <a:t> 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[2] </a:t>
            </a:r>
            <a:r>
              <a:rPr lang="en" sz="1300" u="sng" dirty="0">
                <a:solidFill>
                  <a:srgbClr val="7890CD"/>
                </a:solidFill>
                <a:hlinkClick r:id="rId4"/>
              </a:rPr>
              <a:t>https://medium.com/@williamkoehrsen/random-forest-simple-explanation-377895a60d2d</a:t>
            </a:r>
            <a:r>
              <a:rPr lang="en" sz="1300" u="sng" dirty="0">
                <a:solidFill>
                  <a:srgbClr val="7890CD"/>
                </a:solidFill>
              </a:rPr>
              <a:t>  </a:t>
            </a:r>
            <a:endParaRPr sz="1300" u="sng" dirty="0">
              <a:solidFill>
                <a:srgbClr val="7890CD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</a:rPr>
              <a:t>[3]</a:t>
            </a:r>
            <a:r>
              <a:rPr lang="en" sz="1300" u="sng" dirty="0">
                <a:solidFill>
                  <a:srgbClr val="7890CD"/>
                </a:solidFill>
                <a:hlinkClick r:id="rId5"/>
              </a:rPr>
              <a:t>https://en.wikipedia.org/wiki/Supervised_learning#:~:text=Supervised%20learning%20is%20the%20machine,on%20example%20input%2Doutput%20pairs.&amp;text=A%20supervised%20learning%20algorithm%20analyzes,used%20for%20mapping%20new%20examples.</a:t>
            </a:r>
            <a:endParaRPr sz="1300" u="sng" dirty="0">
              <a:solidFill>
                <a:srgbClr val="7890CD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</a:rPr>
              <a:t>[4]</a:t>
            </a:r>
            <a:r>
              <a:rPr lang="en" sz="1300" u="sng" dirty="0">
                <a:solidFill>
                  <a:srgbClr val="7890CD"/>
                </a:solidFill>
                <a:hlinkClick r:id="rId6"/>
              </a:rPr>
              <a:t>https://www.freecodecamp.org/news/how-to-process-textual-data-using-tf-idf-in-python-cd2bbc0a94a3/#:~:text=TF%2DIDF%20stands%20for%20%E2%80%9CTerm,each%20document%20in%20the%20corpus.</a:t>
            </a:r>
            <a:endParaRPr sz="1300" u="sng" dirty="0">
              <a:solidFill>
                <a:srgbClr val="7890CD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</a:rPr>
              <a:t>[5]</a:t>
            </a:r>
            <a:r>
              <a:rPr lang="en" sz="1300" u="sng" dirty="0">
                <a:solidFill>
                  <a:srgbClr val="7890CD"/>
                </a:solidFill>
                <a:hlinkClick r:id="rId7"/>
              </a:rPr>
              <a:t>https://knowledge.autodesk.com/support/maya/learn-explore/caas/CloudHelp/cloudhelp/2015/ENU/Maya/files/Attributes-Data-types-of-attributes-htm.html</a:t>
            </a:r>
            <a:endParaRPr sz="1300" u="sng" dirty="0">
              <a:solidFill>
                <a:srgbClr val="7890CD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</a:rPr>
              <a:t>[6]</a:t>
            </a:r>
            <a:r>
              <a:rPr lang="en" sz="1300" u="sng" dirty="0">
                <a:solidFill>
                  <a:srgbClr val="7890CD"/>
                </a:solidFill>
                <a:hlinkClick r:id="rId8"/>
              </a:rPr>
              <a:t>https://realpython.com/pandas-read-write-files/#understanding-the-pandas-io-api</a:t>
            </a:r>
            <a:endParaRPr sz="1300" u="sng" dirty="0">
              <a:solidFill>
                <a:srgbClr val="7890CD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</a:rPr>
              <a:t>[7]</a:t>
            </a:r>
            <a:r>
              <a:rPr lang="en" sz="1300" u="sng" dirty="0">
                <a:solidFill>
                  <a:srgbClr val="7890CD"/>
                </a:solidFill>
                <a:hlinkClick r:id="rId9"/>
              </a:rPr>
              <a:t>https://www.tutorialspoint.com/machine_learning_with_python/machine_learning_with_python_classification_algorithms_random_forest.htm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and Objective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The CP468 course project was intended to explore the process of search engines and web crawling. We dig a little deeper with datasets of web documents and use feature extractions approaches and machine learning algorithms to understand our data and use it for newer data.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&amp; Definitions: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Web Crawler:</a:t>
            </a:r>
            <a:r>
              <a:rPr lang="en"/>
              <a:t> A program that searches the World Wide Web to collect data from pages and can be analysed. In our case: Google.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Data Sets: </a:t>
            </a:r>
            <a:r>
              <a:rPr lang="en">
                <a:solidFill>
                  <a:srgbClr val="9E9E9E"/>
                </a:solidFill>
              </a:rPr>
              <a:t>A collection of data that can hold information needed by programs and applications like ours. </a:t>
            </a:r>
            <a:endParaRPr>
              <a:solidFill>
                <a:srgbClr val="9E9E9E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Feature Extraction: </a:t>
            </a:r>
            <a:r>
              <a:rPr lang="en">
                <a:solidFill>
                  <a:srgbClr val="9E9E9E"/>
                </a:solidFill>
              </a:rPr>
              <a:t>Method that will select keywords from text and create features to effectively represent data </a:t>
            </a:r>
            <a:endParaRPr>
              <a:solidFill>
                <a:srgbClr val="9E9E9E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Feature Vectors: </a:t>
            </a:r>
            <a:r>
              <a:rPr lang="en">
                <a:solidFill>
                  <a:srgbClr val="9E9E9E"/>
                </a:solidFill>
              </a:rPr>
              <a:t>Vectors that contain multiple elements of an object that represent the object</a:t>
            </a:r>
            <a:endParaRPr>
              <a:solidFill>
                <a:srgbClr val="9E9E9E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Boolean attributes: </a:t>
            </a:r>
            <a:r>
              <a:rPr lang="en">
                <a:solidFill>
                  <a:srgbClr val="9E9E9E"/>
                </a:solidFill>
              </a:rPr>
              <a:t>[5]Returns either a 0 or 1 for the elements to be stored in the vectors</a:t>
            </a:r>
            <a:endParaRPr>
              <a:solidFill>
                <a:srgbClr val="9E9E9E"/>
              </a:solidFill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&amp; Definitions: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TF-IDF: </a:t>
            </a:r>
            <a:r>
              <a:rPr lang="en">
                <a:solidFill>
                  <a:srgbClr val="9E9E9E"/>
                </a:solidFill>
              </a:rPr>
              <a:t>“Term Frequency - Inverse Data Frequency”. TF gives us the term frequency in a given document in the dataset, each document has its own TF. IDF gives us a weight of rare words across all documents in the dataset. Combining the two we get an TF-IDF score that will be used in Phase 3 to assess data.</a:t>
            </a:r>
            <a:endParaRPr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Supervised Learning Algorithm: </a:t>
            </a:r>
            <a:r>
              <a:rPr lang="en">
                <a:solidFill>
                  <a:srgbClr val="9E9E9E"/>
                </a:solidFill>
              </a:rPr>
              <a:t>[3] Machine learning algorithms that will analyze the training data and produce a model based on predictions from the training data.</a:t>
            </a:r>
            <a:endParaRPr>
              <a:solidFill>
                <a:srgbClr val="9E9E9E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A86E8"/>
                </a:solidFill>
              </a:rPr>
              <a:t>Random Forest Classifier:</a:t>
            </a:r>
            <a:r>
              <a:rPr lang="en"/>
              <a:t> A specific supervised learning algorithm that builds a “forest’ of decision trees from randomly selected vectors and will operate on a final test data from the “forest”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Understanding the Phases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This project was split into 3 phase: </a:t>
            </a:r>
            <a:endParaRPr sz="2300"/>
          </a:p>
          <a:p>
            <a:pPr marL="457200" lvl="0" indent="-3873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Creating a Web Crawler and Exporting Datasets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Extracting Features and Creating Vectors of Datasets</a:t>
            </a:r>
            <a:endParaRPr sz="250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Using Machine Learning and Creating Accuracy Models of Data </a:t>
            </a:r>
            <a:endParaRPr sz="2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For these phases, we gathered some research to understand the project a bit better</a:t>
            </a:r>
            <a:endParaRPr sz="2300"/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Phase 1: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 this phase, we created a program that will ask for user input on different topics to crawl</a:t>
            </a:r>
            <a:endParaRPr sz="2500"/>
          </a:p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program will then create a dataset folder that contains topic folders with the list of textfiles </a:t>
            </a:r>
            <a:endParaRPr sz="2500"/>
          </a:p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Phase 1 is complete when the dataset contains topic folder files ready for Phase 2 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Phase 2: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We are now focused on taking the document textfiles and finding keywords to create feature vectors</a:t>
            </a:r>
            <a:endParaRPr sz="2500"/>
          </a:p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We used two approaches:[5] Boolean attributes and [4]TD-IDF approach to compute a score for each feature found in the document</a:t>
            </a:r>
            <a:endParaRPr sz="2500"/>
          </a:p>
          <a:p>
            <a:pPr marL="457200" marR="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When we run the program, we get a new dataset with the vectors under the same name as the text file for better access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Phase 3: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Phase 3 was a big learning curve with regards to how a program can given data and how it will process it. 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phase was focused on Machine Learning and how our program was able to create models from the training data we had given from Phase 1 and 2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used the [2]Random Forest classification algorithm as our supervised learning approach to output a confusion matrix, [7]classification report and an accuracy score of the data that we feed into the program.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HOW TO RUN GUIDE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downloading the Project onto your Desktop. Run the following command on Terminal or Command Prompt: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$ cd Desktop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$ python3 &lt;filename.py&gt;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Phase 1: Enter topics of your choice and wait for the list of documents to be added to a dataset folder on your desktop.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Phase 2: The program will need no input and will export a dataset-vector folder onto your desktop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Phase 3: The program will automatically read the dataset-vector folder from desktop and output a model onto the Terminal or Command Prompt screen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Microsoft Macintosh PowerPoint</Application>
  <PresentationFormat>On-screen Show (16:9)</PresentationFormat>
  <Paragraphs>73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Lato</vt:lpstr>
      <vt:lpstr>Montserrat</vt:lpstr>
      <vt:lpstr>Times New Roman</vt:lpstr>
      <vt:lpstr>Simple Dark</vt:lpstr>
      <vt:lpstr>Course Project:  Web Document Classifier </vt:lpstr>
      <vt:lpstr>Project Overview and Objective</vt:lpstr>
      <vt:lpstr>Theory &amp; Definitions:  </vt:lpstr>
      <vt:lpstr>Theory &amp; Definitions:  </vt:lpstr>
      <vt:lpstr>Understanding the Phases </vt:lpstr>
      <vt:lpstr>Phase 1:  </vt:lpstr>
      <vt:lpstr>Phase 2: </vt:lpstr>
      <vt:lpstr>Phase 3:  </vt:lpstr>
      <vt:lpstr>HOW TO RUN GUIDE</vt:lpstr>
      <vt:lpstr>OUTPUT: Phase 1</vt:lpstr>
      <vt:lpstr>OUTPUT: Phase 2</vt:lpstr>
      <vt:lpstr>OUTPUT: Phase 3</vt:lpstr>
      <vt:lpstr>CONCLUSION</vt:lpstr>
      <vt:lpstr>PowerPoint Presentation</vt:lpstr>
      <vt:lpstr>Thank you!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Project:  Web Document Classifier </dc:title>
  <cp:lastModifiedBy>Ishmeet Singh</cp:lastModifiedBy>
  <cp:revision>1</cp:revision>
  <dcterms:modified xsi:type="dcterms:W3CDTF">2020-07-30T18:38:01Z</dcterms:modified>
</cp:coreProperties>
</file>