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131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1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2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4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997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39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8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39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2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E1A90B-BF38-4AF4-B15B-2FE28BAF1091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B75AD8-1DF8-4C17-B376-F240F83185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634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4B32A-38F8-6BA0-1684-168C9B497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695"/>
            <a:ext cx="9144000" cy="2177716"/>
          </a:xfrm>
        </p:spPr>
        <p:txBody>
          <a:bodyPr/>
          <a:lstStyle/>
          <a:p>
            <a:r>
              <a:rPr lang="ru-RU" sz="6000" dirty="0"/>
              <a:t>Математическая модель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71CE00-4603-2709-3465-EDBA1EFB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241" y="4006515"/>
            <a:ext cx="4219074" cy="2586789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Состав команды «Работяги»</a:t>
            </a:r>
            <a:r>
              <a:rPr lang="en-US" b="1" dirty="0"/>
              <a:t>:</a:t>
            </a:r>
            <a:endParaRPr lang="ru-RU" b="1" dirty="0"/>
          </a:p>
          <a:p>
            <a:pPr algn="l"/>
            <a:r>
              <a:rPr lang="ru-RU" dirty="0"/>
              <a:t>Шаталов Владимир</a:t>
            </a:r>
          </a:p>
          <a:p>
            <a:pPr algn="l"/>
            <a:r>
              <a:rPr lang="ru-RU" dirty="0" err="1"/>
              <a:t>Ишмухаметов</a:t>
            </a:r>
            <a:r>
              <a:rPr lang="ru-RU" dirty="0"/>
              <a:t> Артур</a:t>
            </a:r>
          </a:p>
          <a:p>
            <a:pPr algn="l"/>
            <a:r>
              <a:rPr lang="ru-RU" dirty="0" err="1"/>
              <a:t>Шурчков</a:t>
            </a:r>
            <a:r>
              <a:rPr lang="ru-RU" dirty="0"/>
              <a:t> Николай</a:t>
            </a:r>
          </a:p>
          <a:p>
            <a:pPr algn="l"/>
            <a:r>
              <a:rPr lang="ru-RU" dirty="0"/>
              <a:t>Лукиных Иван</a:t>
            </a:r>
          </a:p>
          <a:p>
            <a:pPr algn="l"/>
            <a:r>
              <a:rPr lang="ru-RU" dirty="0" err="1"/>
              <a:t>Дюрягина</a:t>
            </a:r>
            <a:r>
              <a:rPr lang="ru-RU" dirty="0"/>
              <a:t> Кристина</a:t>
            </a:r>
          </a:p>
        </p:txBody>
      </p:sp>
    </p:spTree>
    <p:extLst>
      <p:ext uri="{BB962C8B-B14F-4D97-AF65-F5344CB8AC3E}">
        <p14:creationId xmlns:p14="http://schemas.microsoft.com/office/powerpoint/2010/main" val="109598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8560B-6332-252C-8E43-564D8FB8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0705"/>
          </a:xfrm>
        </p:spPr>
        <p:txBody>
          <a:bodyPr/>
          <a:lstStyle/>
          <a:p>
            <a:pPr algn="ctr"/>
            <a:r>
              <a:rPr lang="ru-RU" dirty="0"/>
              <a:t>Принцип оптимальности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1DE39-CFE7-023B-373C-6431D978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64945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Ричард Беллман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  <a:p>
            <a:pPr marL="0" indent="0">
              <a:buNone/>
            </a:pPr>
            <a:r>
              <a:rPr lang="ru-RU" sz="2800" dirty="0"/>
              <a:t>«Каково бы ни было состояние системы перед очередным шагом, необходимо выбрать управление на данном шаге так, чтобы выигрыш на этом вместе с оптимальным доходом на всех последующих шагах был максимальным»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8B99C-4CF3-EBAE-0850-7D68DB4A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1896979"/>
            <a:ext cx="3176337" cy="39704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0A22C-36F7-D9F8-E0A7-A3D4C724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5326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Транспортная сеть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76E64B-715B-892A-FFFA-AC4F5680E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66" y="1628274"/>
            <a:ext cx="9440597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8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23AAE-7993-8179-83DA-3F630EEC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</a:t>
            </a:r>
            <a:r>
              <a:rPr lang="ru-RU" dirty="0" err="1"/>
              <a:t>Дейкстры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EA2E1-C2C5-D646-ABF5-5A1F4EAD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4789"/>
            <a:ext cx="10371221" cy="434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выбрать начальную вершину – город Челябинск</a:t>
            </a:r>
          </a:p>
          <a:p>
            <a:pPr marL="0" indent="0">
              <a:buNone/>
            </a:pPr>
            <a:r>
              <a:rPr lang="ru-RU" dirty="0"/>
              <a:t>создать последовательность из вершин, соединенных с начальной</a:t>
            </a:r>
          </a:p>
          <a:p>
            <a:pPr marL="0" indent="0">
              <a:buNone/>
            </a:pPr>
            <a:r>
              <a:rPr lang="ru-RU" dirty="0" err="1"/>
              <a:t>while</a:t>
            </a:r>
            <a:r>
              <a:rPr lang="ru-RU" dirty="0"/>
              <a:t> есть необработанные вершины в последовательности </a:t>
            </a:r>
            <a:r>
              <a:rPr lang="ru-RU" dirty="0" err="1"/>
              <a:t>do</a:t>
            </a:r>
            <a:endParaRPr lang="ru-RU" dirty="0"/>
          </a:p>
          <a:p>
            <a:pPr marL="530352" lvl="1" indent="0">
              <a:buNone/>
            </a:pPr>
            <a:r>
              <a:rPr lang="ru-RU" i="0" dirty="0"/>
              <a:t>выбрать вершину последовательности с кратчайшим расстоянием до начальной</a:t>
            </a:r>
          </a:p>
          <a:p>
            <a:pPr marL="530352" lvl="1" indent="0">
              <a:buNone/>
            </a:pPr>
            <a:r>
              <a:rPr lang="ru-RU" i="0" dirty="0"/>
              <a:t>добавить эту вершину и ведущее в нее ребро в дерево пути</a:t>
            </a:r>
          </a:p>
          <a:p>
            <a:pPr marL="530352" lvl="1" indent="0">
              <a:buNone/>
            </a:pPr>
            <a:r>
              <a:rPr lang="ru-RU" i="0" dirty="0"/>
              <a:t>добавить в последовательность вершины, соединенные с добавленной</a:t>
            </a:r>
          </a:p>
          <a:p>
            <a:pPr marL="530352" lvl="1" indent="0">
              <a:buNone/>
            </a:pPr>
            <a:r>
              <a:rPr lang="ru-RU" i="0" dirty="0" err="1"/>
              <a:t>for</a:t>
            </a:r>
            <a:r>
              <a:rPr lang="ru-RU" i="0" dirty="0"/>
              <a:t> для всех вершин последовательности </a:t>
            </a:r>
            <a:r>
              <a:rPr lang="ru-RU" i="0" dirty="0" err="1"/>
              <a:t>do</a:t>
            </a:r>
            <a:endParaRPr lang="ru-RU" i="0" dirty="0"/>
          </a:p>
          <a:p>
            <a:pPr marL="987552" lvl="2" indent="0">
              <a:buNone/>
            </a:pPr>
            <a:r>
              <a:rPr lang="ru-RU" sz="2000" dirty="0"/>
              <a:t>добавить ребро, соединяющее ее с деревом и завершающее кратчайший путь к начальной вершине</a:t>
            </a:r>
          </a:p>
          <a:p>
            <a:pPr marL="530352" lvl="1" indent="0">
              <a:buNone/>
            </a:pPr>
            <a:r>
              <a:rPr lang="ru-RU" i="0" dirty="0" err="1"/>
              <a:t>end</a:t>
            </a:r>
            <a:r>
              <a:rPr lang="ru-RU" i="0" dirty="0"/>
              <a:t> </a:t>
            </a:r>
            <a:r>
              <a:rPr lang="ru-RU" i="0" dirty="0" err="1"/>
              <a:t>for</a:t>
            </a:r>
            <a:endParaRPr lang="ru-RU" i="0" dirty="0"/>
          </a:p>
          <a:p>
            <a:pPr marL="0" indent="0">
              <a:buNone/>
            </a:pPr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 err="1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92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D348E-3124-C8E4-5116-10AAAE64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pPr algn="ctr"/>
            <a:r>
              <a:rPr lang="ru-RU" dirty="0"/>
              <a:t>Псевдокод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7EEE0-E061-597C-A6F8-975566C9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52" y="1700463"/>
            <a:ext cx="4178969" cy="5157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Обозначения</a:t>
            </a:r>
            <a:r>
              <a:rPr lang="en-US" sz="1800" dirty="0"/>
              <a:t>: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V – множество вершин графа;</a:t>
            </a:r>
          </a:p>
          <a:p>
            <a:pPr marL="0" indent="0">
              <a:buNone/>
            </a:pPr>
            <a:r>
              <a:rPr lang="ru-RU" sz="1800" dirty="0"/>
              <a:t>E – множество рёбер графа;</a:t>
            </a:r>
          </a:p>
          <a:p>
            <a:pPr marL="0" indent="0">
              <a:buNone/>
            </a:pPr>
            <a:r>
              <a:rPr lang="ru-RU" sz="1800" dirty="0"/>
              <a:t>w[</a:t>
            </a:r>
            <a:r>
              <a:rPr lang="ru-RU" sz="1800" dirty="0" err="1"/>
              <a:t>i,j</a:t>
            </a:r>
            <a:r>
              <a:rPr lang="ru-RU" sz="1800" dirty="0"/>
              <a:t>] – вес (длина) ребра i, j;</a:t>
            </a:r>
          </a:p>
          <a:p>
            <a:pPr marL="0" indent="0">
              <a:buNone/>
            </a:pPr>
            <a:r>
              <a:rPr lang="ru-RU" sz="1800" dirty="0"/>
              <a:t>a – вершина, расстояния от которой ищутся;</a:t>
            </a:r>
          </a:p>
          <a:p>
            <a:pPr marL="0" indent="0">
              <a:buNone/>
            </a:pPr>
            <a:r>
              <a:rPr lang="ru-RU" sz="1800" dirty="0"/>
              <a:t>U – множество посещённых вершин;</a:t>
            </a:r>
          </a:p>
          <a:p>
            <a:pPr marL="0" indent="0">
              <a:buNone/>
            </a:pPr>
            <a:r>
              <a:rPr lang="ru-RU" sz="1800" dirty="0"/>
              <a:t>d[u] – по окончании работы алгоритма равно длине кратчайшего пути из a до вершины u;</a:t>
            </a:r>
          </a:p>
          <a:p>
            <a:pPr marL="0" indent="0">
              <a:buNone/>
            </a:pPr>
            <a:r>
              <a:rPr lang="ru-RU" sz="1800" dirty="0"/>
              <a:t>p[u] – по окончании работы алгоритма содержит кратчайший путь из a в u;</a:t>
            </a:r>
          </a:p>
          <a:p>
            <a:pPr marL="0" indent="0">
              <a:buNone/>
            </a:pPr>
            <a:r>
              <a:rPr lang="ru-RU" sz="1800" dirty="0"/>
              <a:t>v – текущая вершина, рассматриваемая алгоритмом.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7A4B8-9F19-4AA9-D2D3-CC09F79BD6C6}"/>
              </a:ext>
            </a:extLst>
          </p:cNvPr>
          <p:cNvSpPr txBox="1"/>
          <p:nvPr/>
        </p:nvSpPr>
        <p:spPr>
          <a:xfrm>
            <a:off x="5604093" y="1700463"/>
            <a:ext cx="6242569" cy="326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Псевдокод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Присвоим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d[a]←0, p[a]←0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Для всех </a:t>
            </a:r>
            <a:r>
              <a:rPr lang="ru-RU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</a:t>
            </a:r>
            <a:r>
              <a:rPr lang="ru-RU" sz="1800" dirty="0" err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ru-RU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отличных от a присвоим d[u]←∞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Пока 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∃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∉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U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/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Пусть v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∉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U – вершина с минимальным d[v] занесём v в U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Для всех u</a:t>
            </a:r>
            <a:r>
              <a:rPr lang="ru-RU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∉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U таких, что </a:t>
            </a:r>
            <a:r>
              <a:rPr lang="ru-RU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vu</a:t>
            </a:r>
            <a:r>
              <a:rPr lang="ru-RU" sz="1800" dirty="0" err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ru-RU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Если d[u]&gt;d[v]+w[</a:t>
            </a:r>
            <a:r>
              <a:rPr lang="ru-RU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v,u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то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Изменим d[u]←d[v]+w[</a:t>
            </a:r>
            <a:r>
              <a:rPr lang="ru-RU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v,u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/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Изменим p[u]←(p[v],u)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← (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u</a:t>
            </a:r>
            <a:r>
              <a:rPr lang="ru-RU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60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5AE8E-E713-062A-0F15-5990317F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117"/>
          </a:xfrm>
        </p:spPr>
        <p:txBody>
          <a:bodyPr/>
          <a:lstStyle/>
          <a:p>
            <a:pPr algn="ctr"/>
            <a:r>
              <a:rPr lang="ru-RU" dirty="0"/>
              <a:t>Потенциальные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037EB-5915-09FB-825D-D9AEAD12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37" y="1491917"/>
            <a:ext cx="10684041" cy="510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	Масса доставляемого груза. Возможна ситуация, что масса товара будет превышать грузоподъемность автомобиля и тогда возникнет необходимость отправить по маршруту несколько машин.</a:t>
            </a:r>
          </a:p>
          <a:p>
            <a:pPr marL="0" indent="0">
              <a:buNone/>
            </a:pPr>
            <a:r>
              <a:rPr lang="ru-RU" sz="2400" dirty="0"/>
              <a:t>2.	Учитывать, что каждая трасса имеет разную максимальную грузоподъемность (например, задать для каждой трассы логическую переменную, которая будет принимать значение 1, если транспорт может ехать по трассе или 0, если не может).</a:t>
            </a:r>
          </a:p>
          <a:p>
            <a:pPr marL="0" indent="0">
              <a:buNone/>
            </a:pPr>
            <a:r>
              <a:rPr lang="ru-RU" sz="2400" dirty="0"/>
              <a:t>3.	Расчёт нормы расхода топлива (необходимо учитывать возможную ситуацию, когда будет выгоднее легковому автомобилю вернуться в Челябинск, разгрузиться и отправиться в следующий город, чем отправлять более грузоподъёмный автомобиль).</a:t>
            </a:r>
          </a:p>
          <a:p>
            <a:pPr marL="0" indent="0">
              <a:buNone/>
            </a:pPr>
            <a:r>
              <a:rPr lang="ru-RU" sz="2400" dirty="0"/>
              <a:t>4.	Брак и возврат: у администратора должно быть поле для заявок на возврат + поле для жалоб на брак.</a:t>
            </a:r>
          </a:p>
        </p:txBody>
      </p:sp>
    </p:spTree>
    <p:extLst>
      <p:ext uri="{BB962C8B-B14F-4D97-AF65-F5344CB8AC3E}">
        <p14:creationId xmlns:p14="http://schemas.microsoft.com/office/powerpoint/2010/main" val="300810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61B51-F969-5463-4AE5-BC7B33C4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D2FD2-C7B0-6042-6B5F-CDE1F4CF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57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1. Эффективное управление логистикой.</a:t>
            </a:r>
          </a:p>
          <a:p>
            <a:pPr marL="0" indent="0">
              <a:buNone/>
            </a:pPr>
            <a:r>
              <a:rPr lang="ru-RU" sz="2800" dirty="0"/>
              <a:t>2. Снижение затрат.</a:t>
            </a:r>
          </a:p>
          <a:p>
            <a:pPr marL="0" indent="0">
              <a:buNone/>
            </a:pPr>
            <a:r>
              <a:rPr lang="ru-RU" sz="2800" dirty="0"/>
              <a:t>3. Рост конкурентной 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180418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4B32A-38F8-6BA0-1684-168C9B497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000"/>
            <a:ext cx="9144000" cy="1327485"/>
          </a:xfrm>
        </p:spPr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71CE00-4603-2709-3465-EDBA1EFB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241" y="4006515"/>
            <a:ext cx="4219074" cy="2586789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Состав команды «Работяги»</a:t>
            </a:r>
            <a:r>
              <a:rPr lang="en-US" b="1" dirty="0"/>
              <a:t>:</a:t>
            </a:r>
            <a:endParaRPr lang="ru-RU" b="1" dirty="0"/>
          </a:p>
          <a:p>
            <a:pPr algn="l"/>
            <a:r>
              <a:rPr lang="ru-RU" dirty="0"/>
              <a:t>Шаталов Владимир</a:t>
            </a:r>
          </a:p>
          <a:p>
            <a:pPr algn="l"/>
            <a:r>
              <a:rPr lang="ru-RU" dirty="0" err="1"/>
              <a:t>Ишмухаметов</a:t>
            </a:r>
            <a:r>
              <a:rPr lang="ru-RU" dirty="0"/>
              <a:t> Артур</a:t>
            </a:r>
          </a:p>
          <a:p>
            <a:pPr algn="l"/>
            <a:r>
              <a:rPr lang="ru-RU" dirty="0" err="1"/>
              <a:t>Шурчков</a:t>
            </a:r>
            <a:r>
              <a:rPr lang="ru-RU" dirty="0"/>
              <a:t> Николай</a:t>
            </a:r>
          </a:p>
          <a:p>
            <a:pPr algn="l"/>
            <a:r>
              <a:rPr lang="ru-RU" dirty="0"/>
              <a:t>Лукиных Иван</a:t>
            </a:r>
          </a:p>
          <a:p>
            <a:pPr algn="l"/>
            <a:r>
              <a:rPr lang="ru-RU" dirty="0" err="1"/>
              <a:t>Дюрягина</a:t>
            </a:r>
            <a:r>
              <a:rPr lang="ru-RU" dirty="0"/>
              <a:t> Кристина</a:t>
            </a:r>
          </a:p>
        </p:txBody>
      </p:sp>
    </p:spTree>
    <p:extLst>
      <p:ext uri="{BB962C8B-B14F-4D97-AF65-F5344CB8AC3E}">
        <p14:creationId xmlns:p14="http://schemas.microsoft.com/office/powerpoint/2010/main" val="100527075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15</TotalTime>
  <Words>508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Franklin Gothic Book</vt:lpstr>
      <vt:lpstr>Times New Roman</vt:lpstr>
      <vt:lpstr>Уголки</vt:lpstr>
      <vt:lpstr>Математическая модель</vt:lpstr>
      <vt:lpstr>Принцип оптимальности</vt:lpstr>
      <vt:lpstr>Транспортная сеть</vt:lpstr>
      <vt:lpstr>Алгоритм Дейкстры</vt:lpstr>
      <vt:lpstr>Псевдокод</vt:lpstr>
      <vt:lpstr>Потенциальные улучшения</vt:lpstr>
      <vt:lpstr>Актуальность темы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qw</dc:creator>
  <cp:lastModifiedBy>qw</cp:lastModifiedBy>
  <cp:revision>55</cp:revision>
  <dcterms:created xsi:type="dcterms:W3CDTF">2024-10-05T17:57:38Z</dcterms:created>
  <dcterms:modified xsi:type="dcterms:W3CDTF">2024-10-05T18:13:30Z</dcterms:modified>
</cp:coreProperties>
</file>