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61" r:id="rId8"/>
    <p:sldId id="262" r:id="rId9"/>
    <p:sldId id="279" r:id="rId10"/>
    <p:sldId id="278" r:id="rId11"/>
    <p:sldId id="259" r:id="rId12"/>
    <p:sldId id="267" r:id="rId13"/>
    <p:sldId id="269" r:id="rId14"/>
    <p:sldId id="270" r:id="rId15"/>
    <p:sldId id="272" r:id="rId16"/>
    <p:sldId id="271" r:id="rId17"/>
    <p:sldId id="266" r:id="rId18"/>
    <p:sldId id="268" r:id="rId19"/>
    <p:sldId id="273" r:id="rId20"/>
    <p:sldId id="274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44B9-953A-0070-EE41-0668FFCB7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977A6-F40E-57F2-1212-58EE61D61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5B2AB-CBE3-2FB4-9B35-A5C82A3F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8729-6DC4-455F-A3ED-A310CC0862C4}" type="datetimeFigureOut">
              <a:rPr lang="en-CA" smtClean="0"/>
              <a:t>2024-08-23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C6B97-776C-2954-7C2B-5F992279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F8866-48BC-319E-C21B-B9FF1D4A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27FB-5704-4439-BBFC-D8075924CB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61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7AC6-7E22-3E8B-6523-FEE1F8B2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1DC59-DB1C-0741-BD7E-5C6F4FA4D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5DD61-42A8-5EE9-AEA1-41AE5334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8729-6DC4-455F-A3ED-A310CC0862C4}" type="datetimeFigureOut">
              <a:rPr lang="en-CA" smtClean="0"/>
              <a:t>2024-08-23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7785-7158-EB6F-A2B0-D2F8B6B9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72FE-C835-EB18-9208-C44EF984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27FB-5704-4439-BBFC-D8075924CB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42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9DF3B-188B-4E3F-C773-F8E0407E8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17D1A-E6FE-38CB-453F-DB1C866DB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CF41D-2E8C-A619-DD0F-D4EB5E89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8729-6DC4-455F-A3ED-A310CC0862C4}" type="datetimeFigureOut">
              <a:rPr lang="en-CA" smtClean="0"/>
              <a:t>2024-08-23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FB087-4629-D10A-6D40-BEB9F519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ADB19-558E-3082-07D8-C5B8A485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27FB-5704-4439-BBFC-D8075924CB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568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44FA-3DA5-073D-8447-438EB566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198DB-8F8C-AA0C-FFF1-EFB18158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501DC-FF7C-943E-D0D7-1E0AB2D2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8729-6DC4-455F-A3ED-A310CC0862C4}" type="datetimeFigureOut">
              <a:rPr lang="en-CA" smtClean="0"/>
              <a:t>2024-08-23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3AA07-55DD-B7ED-252A-A04A9892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185D1-4E68-D460-A9EF-314DAF1F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27FB-5704-4439-BBFC-D8075924CB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8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5976-477B-CC43-2B80-F4DC2804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9ECEA-A8A1-A550-3A81-3C357A379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9B13-40D4-957B-C785-B32C787F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8729-6DC4-455F-A3ED-A310CC0862C4}" type="datetimeFigureOut">
              <a:rPr lang="en-CA" smtClean="0"/>
              <a:t>2024-08-23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35D78-9F8A-6089-6644-532CB531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5E03A-9C08-23F1-0C43-12057A22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27FB-5704-4439-BBFC-D8075924CB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4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8F10-0C88-C09F-5B71-6E5FE9F2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28B62-5C5F-172C-A9C7-507CAD8EF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23243-F7E6-D5AF-8289-E095A7B02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027D8-7017-857D-F65F-82E621A1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8729-6DC4-455F-A3ED-A310CC0862C4}" type="datetimeFigureOut">
              <a:rPr lang="en-CA" smtClean="0"/>
              <a:t>2024-08-23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C3F84-98E9-DE3F-98D2-8FB68052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A2602-CE2E-FA10-2AFD-AAC3A39D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27FB-5704-4439-BBFC-D8075924CB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24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4D39-FF6D-598E-E7C0-C6A0F2E36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7D9B7-4E2D-5950-BB71-58BD9CEC2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DD873-2842-98C8-C681-A8160288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6D7DF-36E0-803C-70C6-8EB50DD38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B4CD0-8E3E-9673-B991-AB30DBC71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4665A2-50F2-5D99-CC10-70EC7900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8729-6DC4-455F-A3ED-A310CC0862C4}" type="datetimeFigureOut">
              <a:rPr lang="en-CA" smtClean="0"/>
              <a:t>2024-08-23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90D2E7-235C-393F-8403-92FCDEAB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93A57-3602-B291-0F6B-7F4C374F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27FB-5704-4439-BBFC-D8075924CB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630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DF30-2BE9-4592-2969-1049CDCD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0EDF2-5F77-82C6-4C87-422EF3D8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8729-6DC4-455F-A3ED-A310CC0862C4}" type="datetimeFigureOut">
              <a:rPr lang="en-CA" smtClean="0"/>
              <a:t>2024-08-23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ADD47-3C78-89A9-AF4C-F7D0ECF3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B8417-4DFB-783B-628B-6FE073C0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27FB-5704-4439-BBFC-D8075924CB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41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CEAF2-0D51-6907-EE23-CBE9B6CF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8729-6DC4-455F-A3ED-A310CC0862C4}" type="datetimeFigureOut">
              <a:rPr lang="en-CA" smtClean="0"/>
              <a:t>2024-08-23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EEE241-8074-72DE-BE21-E1273E58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9C0ED-ED2F-D995-93AD-F8B96426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27FB-5704-4439-BBFC-D8075924CB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723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4735-779E-101C-102E-D0BB6D7F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9E3E-1619-2AB6-D508-CDAC5596A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DD669-0D7E-DA53-5B81-D78927FD5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7D3F9-E777-4007-8799-96BF2E26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8729-6DC4-455F-A3ED-A310CC0862C4}" type="datetimeFigureOut">
              <a:rPr lang="en-CA" smtClean="0"/>
              <a:t>2024-08-23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7B939-523B-23C5-44E3-6FA670C0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3B398-F308-550D-204F-C6BCB25D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27FB-5704-4439-BBFC-D8075924CB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755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F6EA-9DF2-BCAC-5FAE-A43B1938D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BB316-82F4-F9B5-68BF-40C435EE9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48890-08A3-F646-BF96-05E1A99F8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E575F-A978-C56D-5D58-0CEE8B1A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8729-6DC4-455F-A3ED-A310CC0862C4}" type="datetimeFigureOut">
              <a:rPr lang="en-CA" smtClean="0"/>
              <a:t>2024-08-23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0D382-3D19-1A10-BD66-3373D627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10A36-98BC-A5CF-209D-B793D825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27FB-5704-4439-BBFC-D8075924CB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110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1DD463-211A-96B8-3D88-32D50E1E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1144E-39CA-13FE-BC89-0438D17CE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29DB1-C723-5E68-FFD8-2AE1F2D3A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0A8729-6DC4-455F-A3ED-A310CC0862C4}" type="datetimeFigureOut">
              <a:rPr lang="en-CA" smtClean="0"/>
              <a:t>2024-08-23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31430-04FD-7626-3263-33EBE22D3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EE3BC-425A-BCC5-7688-FE5A34567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9F27FB-5704-4439-BBFC-D8075924CB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59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1EC56-1543-FB3A-9B24-FC21C01CD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CA" sz="7200" dirty="0"/>
              <a:t>CMOS Detectors Characterization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E3E2F-902A-623F-CBAB-0F3983081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64884"/>
            <a:ext cx="9144000" cy="995451"/>
          </a:xfrm>
        </p:spPr>
        <p:txBody>
          <a:bodyPr anchor="ctr">
            <a:normAutofit/>
          </a:bodyPr>
          <a:lstStyle/>
          <a:p>
            <a:r>
              <a:rPr lang="en-CA" sz="2800" dirty="0"/>
              <a:t>By Isha Shukla</a:t>
            </a:r>
          </a:p>
          <a:p>
            <a:r>
              <a:rPr lang="en-CA" sz="2800" dirty="0"/>
              <a:t>Electronics Engineer Co-op Student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5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4EE39E7-9E0D-CE05-C931-5317E02A8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20" y="2447576"/>
            <a:ext cx="2331993" cy="3971692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745B128-FC29-1094-68DC-94CEFBFB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5" y="179486"/>
            <a:ext cx="3932237" cy="1600200"/>
          </a:xfrm>
        </p:spPr>
        <p:txBody>
          <a:bodyPr/>
          <a:lstStyle/>
          <a:p>
            <a:r>
              <a:rPr lang="en-CA" dirty="0"/>
              <a:t>Here is a Typical Laboratory Setup of my experiments</a:t>
            </a:r>
          </a:p>
        </p:txBody>
      </p:sp>
      <p:pic>
        <p:nvPicPr>
          <p:cNvPr id="9" name="Content Placeholder 8" descr="A machine on a table&#10;&#10;Description automatically generated">
            <a:extLst>
              <a:ext uri="{FF2B5EF4-FFF2-40B4-BE49-F238E27FC236}">
                <a16:creationId xmlns:a16="http://schemas.microsoft.com/office/drawing/2014/main" id="{55B0548F-D9D2-A29F-6FF8-FFDE4B2FA7C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/>
        </p:blipFill>
        <p:spPr>
          <a:xfrm>
            <a:off x="3391127" y="179487"/>
            <a:ext cx="8628275" cy="6499028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7B56A87-C30A-D634-58C9-050E10A0A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299" y="2079434"/>
            <a:ext cx="3932237" cy="3811588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2263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0EF5-E861-25F3-4FBA-5BE3E54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                 How it brings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6D13-EF20-B0CF-D01C-66F81D8D5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352" y="21415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000" dirty="0"/>
              <a:t>The tool aims to facilitate integration of CMOS technology into astronomical research for evaluating their performance according to your needs for your cool telescope! </a:t>
            </a:r>
          </a:p>
          <a:p>
            <a:pPr marL="0" indent="0">
              <a:buNone/>
            </a:pPr>
            <a:endParaRPr lang="en-CA" sz="3000" dirty="0"/>
          </a:p>
          <a:p>
            <a:pPr marL="0" indent="0">
              <a:buNone/>
            </a:pPr>
            <a:r>
              <a:rPr lang="en-CA" sz="3000" dirty="0"/>
              <a:t>So that you don’t have to read through hundreds of pages of datasheets and deal with a lot of wires and electronics.</a:t>
            </a:r>
          </a:p>
        </p:txBody>
      </p:sp>
    </p:spTree>
    <p:extLst>
      <p:ext uri="{BB962C8B-B14F-4D97-AF65-F5344CB8AC3E}">
        <p14:creationId xmlns:p14="http://schemas.microsoft.com/office/powerpoint/2010/main" val="4078041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7D85-0EC7-FD8C-B938-F26E5801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CA" dirty="0"/>
              <a:t>			</a:t>
            </a:r>
            <a:r>
              <a:rPr lang="en-CA" sz="6000" dirty="0"/>
              <a:t>Methodologies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E9A9E-38DE-87CC-57AF-32CB08328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1185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0E94-3DFE-F2A1-93A4-2AA22E30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                            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9C47-AFF2-8777-8A2B-0B67A2170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Take 3 illuminated images while increasing the exposure time until the saturation point is reached.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Take 3 bias images before and after each series of illuminated images and stack them by median 3 sigma clipping and subtract it from all the illuminated images.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Use a central Region of Interest (ROI (4096x4096)) unbiased pixels.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The signal (ADU) is the mean of the three images stacked and plotted against exposure time.</a:t>
            </a:r>
          </a:p>
        </p:txBody>
      </p:sp>
    </p:spTree>
    <p:extLst>
      <p:ext uri="{BB962C8B-B14F-4D97-AF65-F5344CB8AC3E}">
        <p14:creationId xmlns:p14="http://schemas.microsoft.com/office/powerpoint/2010/main" val="50162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89E6-6239-ED62-7109-2B589C88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		Charge 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95A4-4B95-62EE-42CD-F9751B77B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Open the shutter for the camera for 10 seconds and let all the pixels saturate.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Then immediately close the shutter and take 1 second images consecutively.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Graph Average signal (ADU) vs time for the images taken.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0631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81CA-7E16-84F7-5CDD-A19B8D90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				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BE7F-17F4-1403-0529-B76FF5884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Take N flats at the same exposure time but varying luminance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Take N darks at the same exposure time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Create Master Dark by taking the mean between N frames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For each flat subtract the master dark, then calculate the mean and  variance of a </a:t>
            </a:r>
            <a:r>
              <a:rPr 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nxn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area of the image where it is "flattest" (avoid edges due to weird edge effects)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Plot Variance vs Mean and calculate the slope, this is the gain.</a:t>
            </a:r>
          </a:p>
        </p:txBody>
      </p:sp>
    </p:spTree>
    <p:extLst>
      <p:ext uri="{BB962C8B-B14F-4D97-AF65-F5344CB8AC3E}">
        <p14:creationId xmlns:p14="http://schemas.microsoft.com/office/powerpoint/2010/main" val="2701500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F654-DAC4-239E-43AE-4FB58C03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             Salt and Pepper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4D548-461E-8AA4-648A-C8A5296B7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Take 100 bias frames.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Take a smaller region of interest (ROI (30x30 pixels)). This region will contain pixels with a much higher standard deviation.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Graph the value of the pixels in ADU for each of the 100 frames.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8450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30AC-1719-D93D-0850-66CF8FB1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		     Read Out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AB610-47C6-9B4E-B397-452A4EDB9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Take 100 bias frames (0s exposure shutter closed)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Perform 3-sigma clipping on each frame, replacing clipped values with the mean of the frame.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Stack them and take pixel wise mean to create a master bias.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Take 545 more bias frames.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Subtract the master bias from each of the 545 new bias frames.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 every pixel of coordinate (</a:t>
            </a:r>
            <a:r>
              <a:rPr lang="en-US" sz="2400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 calculate: </a:t>
            </a:r>
            <a:r>
              <a:rPr lang="en-US" sz="2400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fractσ</a:t>
            </a: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sqrt(2) between the N frames.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Repeat for every pixel in the frame. This results in an array containing the RON of each pixel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8954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2146-A441-6787-26DE-AF8C6BBD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                       Dark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D64F-8FA0-326A-33EC-DE5B39CB2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Take 10 dark frames (shutter closed) at a temperature and varying exposure times- 1 seconds, 10 seconds, 60 seconds, 120 seconds and 240 seconds.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Repeat the first step for five different sensor temperatures- 0</a:t>
            </a:r>
            <a:r>
              <a:rPr lang="en-US" sz="2400" b="0" i="0" u="none" strike="noStrike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°C,-5°C,-10°C,-15°C, -20°C.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3. Take Bias images and create master bias for all the temperatures using median 3 sigma clipping on individual biases then average each pixel together.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40404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4. </a:t>
            </a:r>
            <a:r>
              <a:rPr lang="en-US" sz="2400" b="0" i="0" u="none" strike="noStrike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Subtract master bias from each individual frames.</a:t>
            </a:r>
            <a:endParaRPr lang="en-US" sz="2400" b="0" i="0" u="none" strike="noStrike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5724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E1F2-07F3-EC78-B444-A9D7328E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               Quantum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91FA4-6EAB-4A9F-732B-192E1A431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Take exposures at around 80% of saturation across the visible light spectrum: 400nm, 500nm, 600nm and 700nm.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Take darks at same exposure time.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Repeat with photodiode Infront of lens recording the power output from the power meter.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The photodiode term is calculated as: Photodiode Term = (p*λ)</a:t>
            </a:r>
            <a:r>
              <a:rPr 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/(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h*c)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where: p = Power in Watts (From the photodiode) λ = Wavelength in nm h = Planks constant c = speed of light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The sensor term can be calculated as: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   sensor Term = (ADU∗G)/t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w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here: ADU = Total counts of sensor in ADU G = gain of sensor t = exposure time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The final QE is calculated as: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   QE = </a:t>
            </a:r>
            <a:r>
              <a:rPr 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SensorTerm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/</a:t>
            </a:r>
            <a:r>
              <a:rPr 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PhotodiodeTerm</a:t>
            </a:r>
            <a:endParaRPr lang="en-US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271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DA93-5DC0-6C3A-1B47-735EFA3D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			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1477-9295-FD3A-C383-ED4227F93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Charge Coupled Devices (CCDs) have long been the standard for imaging in astronomy.</a:t>
            </a:r>
          </a:p>
          <a:p>
            <a:r>
              <a:rPr lang="en-CA" dirty="0"/>
              <a:t>However, the rapid advancement of Complementary Metal Oxide Semiconductor (CMOS) technology in the consumer market changed it.</a:t>
            </a:r>
          </a:p>
          <a:p>
            <a:r>
              <a:rPr lang="en-CA" dirty="0"/>
              <a:t>CMOS sensors now dominate the market offering significant advantages in cost, availability and support.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9993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02BD-F02B-6B59-9DE0-1E1C1B5E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                             Results</a:t>
            </a:r>
          </a:p>
        </p:txBody>
      </p:sp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3BC5B764-14AE-B723-AAF3-22BA97800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81" y="1825625"/>
            <a:ext cx="9100837" cy="4351338"/>
          </a:xfrm>
        </p:spPr>
      </p:pic>
    </p:spTree>
    <p:extLst>
      <p:ext uri="{BB962C8B-B14F-4D97-AF65-F5344CB8AC3E}">
        <p14:creationId xmlns:p14="http://schemas.microsoft.com/office/powerpoint/2010/main" val="2233205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0AE9-00DE-4069-02D9-7C7EFC2B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A graph of a number of values&#10;&#10;Description automatically generated">
            <a:extLst>
              <a:ext uri="{FF2B5EF4-FFF2-40B4-BE49-F238E27FC236}">
                <a16:creationId xmlns:a16="http://schemas.microsoft.com/office/drawing/2014/main" id="{8AD7950A-EFDC-6024-99A4-A8A82E2F7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906"/>
            <a:ext cx="6363344" cy="4389129"/>
          </a:xfr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B2682E6F-0C77-B1CD-9951-9C682270F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790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32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7FAA-4695-8721-E250-6F2899A7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A graph with a line graph and a white background&#10;&#10;Description automatically generated">
            <a:extLst>
              <a:ext uri="{FF2B5EF4-FFF2-40B4-BE49-F238E27FC236}">
                <a16:creationId xmlns:a16="http://schemas.microsoft.com/office/drawing/2014/main" id="{2DD0C148-01DD-093F-6142-CE2C4D77C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906"/>
            <a:ext cx="5801784" cy="4351338"/>
          </a:xfrm>
        </p:spPr>
      </p:pic>
      <p:pic>
        <p:nvPicPr>
          <p:cNvPr id="7" name="Picture 6" descr="A red dot chart with numbers&#10;&#10;Description automatically generated">
            <a:extLst>
              <a:ext uri="{FF2B5EF4-FFF2-40B4-BE49-F238E27FC236}">
                <a16:creationId xmlns:a16="http://schemas.microsoft.com/office/drawing/2014/main" id="{5BE952C4-E2A2-0B37-0BBD-C1607F9C6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84" y="99011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72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8138-4A62-A15B-8074-820E0842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854F94-BF7F-A83A-9FD7-D9058CB84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656" y="1421176"/>
            <a:ext cx="6048260" cy="4384713"/>
          </a:xfrm>
        </p:spPr>
      </p:pic>
    </p:spTree>
    <p:extLst>
      <p:ext uri="{BB962C8B-B14F-4D97-AF65-F5344CB8AC3E}">
        <p14:creationId xmlns:p14="http://schemas.microsoft.com/office/powerpoint/2010/main" val="3244242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1619-EA2F-919E-C639-99809445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        Next Steps for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A00ED-C894-0C23-BE99-ECA7CDFC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CA" dirty="0"/>
              <a:t>Some result graphs suggest that more extensive testing is needed within a few experiments like Salt and Pepper noise for the new camera, because of suspected internal processing on the frames taken.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4338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66DB-A437-E52C-B2E6-2E0E758C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                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31C00-8F26-85DC-DA9D-1E563CC23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Would like to thank my Supervisors Deb and Alexis for their constant support throughout my term at NRC HAA.</a:t>
            </a:r>
          </a:p>
          <a:p>
            <a:r>
              <a:rPr lang="en-CA" dirty="0"/>
              <a:t>Would like to thank Tim for his valuable insights for times when I’d hit a roadblock.</a:t>
            </a:r>
          </a:p>
          <a:p>
            <a:r>
              <a:rPr lang="en-CA" dirty="0"/>
              <a:t>Would like to thank my fellow co-op students that I was able to be friends with.</a:t>
            </a:r>
          </a:p>
          <a:p>
            <a:r>
              <a:rPr lang="en-CA" dirty="0"/>
              <a:t>Would like to thank NRC HAA for this amazing summer co-op experience and a taste of the island life in Victoria.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728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8832-F75D-ACF7-D221-EAE6A98D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Characteristics of a CMOS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3DB4-4E9A-88B1-F3B0-00870595C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Linearity-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Linearity is how sensors behave across different conditions. Particularly how a sensor behaves as it reaches saturation. </a:t>
            </a:r>
          </a:p>
          <a:p>
            <a:r>
              <a:rPr lang="en-US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Charge Persistence-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Charge persistence looks at if chargers linger within the sensor from frame to frame. Will a pixel’s value be impacted if it was saturated in the immediately preceding frame.</a:t>
            </a:r>
          </a:p>
          <a:p>
            <a:r>
              <a:rPr lang="en-US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Gain-</a:t>
            </a:r>
            <a:r>
              <a:rPr 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Gain is the conversion between from arbitrary ADU units to electrons. </a:t>
            </a:r>
            <a:r>
              <a:rPr 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i.e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a gain of 6e-/ADU means there are six electrons per ADU.</a:t>
            </a:r>
          </a:p>
          <a:p>
            <a:endParaRPr lang="en-US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007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D80C-2EE5-BE25-0168-B2DF38C4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76356-2132-06F0-F5C1-1B6C2AF8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Salt and Pepper Noise-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Salt and Pepper Noise also called Random Telegraph Noise (RTN) is discrete but random noise caused by manufacturing defects in silicon which create “traps” it results in more/less sensitive pixels than others.</a:t>
            </a:r>
          </a:p>
          <a:p>
            <a:r>
              <a:rPr lang="en-CA" b="1" dirty="0"/>
              <a:t>Read Out Noise- </a:t>
            </a:r>
            <a:r>
              <a:rPr lang="en-US" dirty="0"/>
              <a:t>This is the noise introduced through the readout </a:t>
            </a:r>
            <a:r>
              <a:rPr lang="en-US" dirty="0" err="1"/>
              <a:t>circitry</a:t>
            </a:r>
            <a:r>
              <a:rPr lang="en-US" dirty="0"/>
              <a:t>, mainly the preamplifier and ADC. Usually measured in e- RMS. Follows a skewed histogram distribution as opposed to CCD sensors which a follow a </a:t>
            </a:r>
            <a:r>
              <a:rPr lang="en-US" dirty="0" err="1"/>
              <a:t>guassian</a:t>
            </a:r>
            <a:r>
              <a:rPr lang="en-US" dirty="0"/>
              <a:t> one.</a:t>
            </a:r>
          </a:p>
          <a:p>
            <a:r>
              <a:rPr lang="en-US" b="1" dirty="0"/>
              <a:t>Dark Current-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Dark current is the charge buildup on the sensor as a result of heat.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307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8FB3-F914-10F0-5268-2FEED8F7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9B033-F4FD-7CEB-CAB0-1CA5732BE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Quantum Efficiency-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Quantum Efficiency (QE) is the measure of how many incident photons are converted into electrons in a sensor. If a sensor was exposed to 100 photons and produced 70 electrons it would have a QE of 70%.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060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F0F2-7962-A9E2-4C4D-71F39D98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did during my co-op term at NRC HAA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0F5B3-E293-9B32-FB7C-A9E485C28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18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CA" dirty="0"/>
          </a:p>
          <a:p>
            <a:r>
              <a:rPr lang="en-CA" dirty="0"/>
              <a:t>My work involved developing a Driver/Control Interface for CMOS Detectors.</a:t>
            </a:r>
          </a:p>
          <a:p>
            <a:r>
              <a:rPr lang="en-CA" dirty="0"/>
              <a:t>The Driver is in the form of a comprehensive Python-based code suite, which a</a:t>
            </a:r>
            <a:r>
              <a:rPr lang="en-US" dirty="0" err="1"/>
              <a:t>llows</a:t>
            </a:r>
            <a:r>
              <a:rPr lang="en-US" dirty="0"/>
              <a:t> Python applications to control and interact with the hardware via a C-based Software Development Kit (SDK).</a:t>
            </a:r>
          </a:p>
          <a:p>
            <a:r>
              <a:rPr lang="en-US" dirty="0"/>
              <a:t>Essentially created a bridge between the hardware (the CMOS detector) and the software environment we are working in (Python), enabling the detector to be controlled and used in a Python-based workflow.</a:t>
            </a:r>
            <a:endParaRPr lang="en-CA" dirty="0"/>
          </a:p>
          <a:p>
            <a:r>
              <a:rPr lang="en-CA" dirty="0"/>
              <a:t>It can be used to streamline and standardize the characterization process for various CMOS Detectors.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612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EC1C-564A-9563-F620-A0EDFEBF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              How did I go about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72E76-C93D-88A8-E1F0-17F2CB97A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project was already in progress by previous co-op student Aidan </a:t>
            </a:r>
            <a:r>
              <a:rPr lang="en-CA" dirty="0" err="1"/>
              <a:t>MacNichol</a:t>
            </a:r>
            <a:r>
              <a:rPr lang="en-CA" dirty="0"/>
              <a:t>.</a:t>
            </a:r>
          </a:p>
          <a:p>
            <a:r>
              <a:rPr lang="en-CA" dirty="0"/>
              <a:t>I took over the project and continued working on it.</a:t>
            </a:r>
          </a:p>
          <a:p>
            <a:r>
              <a:rPr lang="en-CA" dirty="0"/>
              <a:t>Initially started by replicating and improving Aidan’s experimental tests and control interface code with the </a:t>
            </a:r>
            <a:r>
              <a:rPr lang="en-US" dirty="0"/>
              <a:t>SBIG STC-428 </a:t>
            </a:r>
            <a:r>
              <a:rPr lang="en-US" dirty="0" err="1"/>
              <a:t>sCMOS</a:t>
            </a:r>
            <a:r>
              <a:rPr lang="en-US" dirty="0"/>
              <a:t> camera from Diffraction limited.</a:t>
            </a:r>
            <a:endParaRPr lang="en-CA" dirty="0"/>
          </a:p>
          <a:p>
            <a:r>
              <a:rPr lang="en-CA" dirty="0"/>
              <a:t>Eventually moving onto doing all the same experiments and electronically interfacing with a brand new QHY268M/C PH camera.</a:t>
            </a:r>
          </a:p>
        </p:txBody>
      </p:sp>
    </p:spTree>
    <p:extLst>
      <p:ext uri="{BB962C8B-B14F-4D97-AF65-F5344CB8AC3E}">
        <p14:creationId xmlns:p14="http://schemas.microsoft.com/office/powerpoint/2010/main" val="3058161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6F03-291E-56A3-A55D-BF220E186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How did I go about it? 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D47E-6352-1338-814C-8626B7FB9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118"/>
            <a:ext cx="10515600" cy="45972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CA" dirty="0"/>
          </a:p>
          <a:p>
            <a:r>
              <a:rPr lang="en-CA" dirty="0"/>
              <a:t>Read hundreds of pages of various datasheets and manuals of the CMOS Detectors and the laboratory electronic </a:t>
            </a:r>
            <a:r>
              <a:rPr lang="en-CA" dirty="0" err="1"/>
              <a:t>equipments</a:t>
            </a:r>
            <a:r>
              <a:rPr lang="en-CA" dirty="0"/>
              <a:t>.</a:t>
            </a:r>
          </a:p>
          <a:p>
            <a:r>
              <a:rPr lang="en-CA" dirty="0"/>
              <a:t>Used the information out of the datasheets and coded the control interface/driver in Python to interface or “talk” to the QHY268M/C PH camera.</a:t>
            </a:r>
          </a:p>
          <a:p>
            <a:r>
              <a:rPr lang="en-US" dirty="0"/>
              <a:t>Used ‘</a:t>
            </a:r>
            <a:r>
              <a:rPr lang="en-US" dirty="0" err="1"/>
              <a:t>ctypes</a:t>
            </a:r>
            <a:r>
              <a:rPr lang="en-US" dirty="0"/>
              <a:t>’ module in Python to load the QHYCCD DLL and call functions directly from this C-based library which interacts with the low-level functions provided by the QHYCCD Software Development Kit (SDK), such as camera initialization, setting parameters, capturing frames, etc.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3657600" lvl="8" indent="0">
              <a:buNone/>
            </a:pPr>
            <a:endParaRPr lang="en-CA" dirty="0"/>
          </a:p>
          <a:p>
            <a:pPr marL="3657600" lvl="8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788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3A31-E4F9-1FB6-29A4-6E1636A4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How did I go about it? Continued yet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8E14B-7162-8A82-6BE9-5C62995E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Conducted experimental tests with my Python code using various over-the-bench electronic </a:t>
            </a:r>
            <a:r>
              <a:rPr lang="en-CA" dirty="0" err="1"/>
              <a:t>equipments</a:t>
            </a:r>
            <a:r>
              <a:rPr lang="en-CA" dirty="0"/>
              <a:t> like Optical Power Meters, Monochromators, Integrating Spheres etc.</a:t>
            </a:r>
          </a:p>
          <a:p>
            <a:r>
              <a:rPr lang="en-CA" dirty="0"/>
              <a:t>Tried my best to understand the Reference Research Papers and make sense out of the graphs that I was getting out of the experiments.</a:t>
            </a:r>
          </a:p>
          <a:p>
            <a:r>
              <a:rPr lang="en-CA" dirty="0"/>
              <a:t>After struggling with a bunch of broken micro-SD cards and annoying my fellow co-op student George by constantly asking if I could switch off the lights in the Integration lab for dark current testing.</a:t>
            </a:r>
          </a:p>
          <a:p>
            <a:r>
              <a:rPr lang="en-CA" dirty="0"/>
              <a:t>I got progress with this project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670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1516</Words>
  <Application>Microsoft Office PowerPoint</Application>
  <PresentationFormat>Widescreen</PresentationFormat>
  <Paragraphs>113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-apple-system</vt:lpstr>
      <vt:lpstr>Aptos</vt:lpstr>
      <vt:lpstr>Aptos Display</vt:lpstr>
      <vt:lpstr>Arial</vt:lpstr>
      <vt:lpstr>Wingdings</vt:lpstr>
      <vt:lpstr>Office Theme</vt:lpstr>
      <vt:lpstr>CMOS Detectors Characterization</vt:lpstr>
      <vt:lpstr>    Background</vt:lpstr>
      <vt:lpstr>        Characteristics of a CMOS Detector</vt:lpstr>
      <vt:lpstr>PowerPoint Presentation</vt:lpstr>
      <vt:lpstr>PowerPoint Presentation</vt:lpstr>
      <vt:lpstr>What I did during my co-op term at NRC HAA</vt:lpstr>
      <vt:lpstr>                        How did I go about it?</vt:lpstr>
      <vt:lpstr>          How did I go about it? Continued..</vt:lpstr>
      <vt:lpstr>  How did I go about it? Continued yet again</vt:lpstr>
      <vt:lpstr>Here is a Typical Laboratory Setup of my experiments</vt:lpstr>
      <vt:lpstr>                           How it brings value</vt:lpstr>
      <vt:lpstr>   Methodologies</vt:lpstr>
      <vt:lpstr>                                      Linearity</vt:lpstr>
      <vt:lpstr>   Charge Persistence</vt:lpstr>
      <vt:lpstr>     Gain</vt:lpstr>
      <vt:lpstr>                       Salt and Pepper Noise</vt:lpstr>
      <vt:lpstr>        Read Out Noise</vt:lpstr>
      <vt:lpstr>                                 Dark Current</vt:lpstr>
      <vt:lpstr>                         Quantum Efficiency</vt:lpstr>
      <vt:lpstr>                                       Results</vt:lpstr>
      <vt:lpstr>PowerPoint Presentation</vt:lpstr>
      <vt:lpstr>PowerPoint Presentation</vt:lpstr>
      <vt:lpstr>PowerPoint Presentation</vt:lpstr>
      <vt:lpstr>                  Next Steps for this Project</vt:lpstr>
      <vt:lpstr>                          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ishukla@student.ubc.ca</dc:creator>
  <cp:lastModifiedBy>ishukla@student.ubc.ca</cp:lastModifiedBy>
  <cp:revision>5</cp:revision>
  <dcterms:created xsi:type="dcterms:W3CDTF">2024-08-22T15:31:04Z</dcterms:created>
  <dcterms:modified xsi:type="dcterms:W3CDTF">2024-08-24T02:44:03Z</dcterms:modified>
</cp:coreProperties>
</file>