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3" name="Shape 8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59" name="Shape 15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7" name="Shape 16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6" name="Shape 17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txBox="1"/>
          <p:nvPr>
            <p:ph type="ctrTitle"/>
          </p:nvPr>
        </p:nvSpPr>
        <p:spPr>
          <a:xfrm>
            <a:off x="1065213" y="1828800"/>
            <a:ext cx="8229600" cy="28956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lt1"/>
              </a:buClr>
              <a:buFont typeface="Calibri"/>
              <a:buNone/>
              <a:defRPr b="0" i="0" sz="6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065212" y="4800600"/>
            <a:ext cx="8229600" cy="1219199"/>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alibri"/>
                <a:ea typeface="Calibri"/>
                <a:cs typeface="Calibri"/>
                <a:sym typeface="Calibri"/>
              </a:defRPr>
            </a:lvl1pPr>
            <a:lvl2pPr indent="0" lvl="1" marL="457200" marR="0" rtl="0" algn="ctr">
              <a:lnSpc>
                <a:spcPct val="90000"/>
              </a:lnSpc>
              <a:spcBef>
                <a:spcPts val="1200"/>
              </a:spcBef>
              <a:buClr>
                <a:schemeClr val="accent1"/>
              </a:buClr>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600"/>
              </a:spcBef>
              <a:buClr>
                <a:schemeClr val="accent1"/>
              </a:buClr>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5pPr>
            <a:lvl6pPr indent="0" lvl="5" marL="2286000" marR="0" rtl="0" algn="ctr">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6pPr>
            <a:lvl7pPr indent="0" lvl="6" marL="2743200" marR="0" rtl="0" algn="ctr">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7pPr>
            <a:lvl8pPr indent="0" lvl="7" marL="3200400" marR="0" rtl="0" algn="ctr">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8pPr>
            <a:lvl9pPr indent="0" lvl="8" marL="3657600" marR="0" rtl="0" algn="ctr">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4032207" y="-604795"/>
            <a:ext cx="4114801" cy="9134390"/>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72" name="Shape 72"/>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3" name="Shape 73"/>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4" name="Shape 74"/>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7085012" y="2438400"/>
            <a:ext cx="5638800" cy="1524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398711" y="-495298"/>
            <a:ext cx="5638800" cy="7391399"/>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78" name="Shape 78"/>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79" name="Shape 79"/>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80" name="Shape 80"/>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body"/>
          </p:nvPr>
        </p:nvSpPr>
        <p:spPr>
          <a:xfrm>
            <a:off x="1522412" y="1904999"/>
            <a:ext cx="9134390" cy="4114801"/>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21" name="Shape 21"/>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2" name="Shape 22"/>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3" name="Shape 23"/>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4" name="Shape 24"/>
        <p:cNvGrpSpPr/>
        <p:nvPr/>
      </p:nvGrpSpPr>
      <p:grpSpPr>
        <a:xfrm>
          <a:off x="0" y="0"/>
          <a:ext cx="0" cy="0"/>
          <a:chOff x="0" y="0"/>
          <a:chExt cx="0" cy="0"/>
        </a:xfrm>
      </p:grpSpPr>
      <p:sp>
        <p:nvSpPr>
          <p:cNvPr id="25" name="Shape 25"/>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1504780" y="1905000"/>
            <a:ext cx="4419599" cy="4114800"/>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27" name="Shape 27"/>
          <p:cNvSpPr txBox="1"/>
          <p:nvPr>
            <p:ph idx="2" type="body"/>
          </p:nvPr>
        </p:nvSpPr>
        <p:spPr>
          <a:xfrm>
            <a:off x="6229182" y="1905000"/>
            <a:ext cx="4419599" cy="4114800"/>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28" name="Shape 28"/>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29" name="Shape 29"/>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0" name="Shape 30"/>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blipFill rotWithShape="1">
          <a:blip r:embed="rId2">
            <a:alphaModFix/>
          </a:blip>
          <a:stretch>
            <a:fillRect b="0" l="0" r="0" t="0"/>
          </a:stretch>
        </a:blipFill>
      </p:bgPr>
    </p:bg>
    <p:spTree>
      <p:nvGrpSpPr>
        <p:cNvPr id="31" name="Shape 31"/>
        <p:cNvGrpSpPr/>
        <p:nvPr/>
      </p:nvGrpSpPr>
      <p:grpSpPr>
        <a:xfrm>
          <a:off x="0" y="0"/>
          <a:ext cx="0" cy="0"/>
          <a:chOff x="0" y="0"/>
          <a:chExt cx="0" cy="0"/>
        </a:xfrm>
      </p:grpSpPr>
      <p:sp>
        <p:nvSpPr>
          <p:cNvPr id="32" name="Shape 32"/>
          <p:cNvSpPr txBox="1"/>
          <p:nvPr>
            <p:ph type="title"/>
          </p:nvPr>
        </p:nvSpPr>
        <p:spPr>
          <a:xfrm>
            <a:off x="1059613" y="2514600"/>
            <a:ext cx="8692399" cy="28194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lt1"/>
              </a:buClr>
              <a:buFont typeface="Calibri"/>
              <a:buNone/>
              <a:defRPr b="0"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1065212" y="5410200"/>
            <a:ext cx="8687333" cy="609601"/>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0" i="0" sz="18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0" i="0" sz="16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0" i="0" sz="1400" u="none" cap="none" strike="noStrike">
                <a:solidFill>
                  <a:schemeClr val="lt1"/>
                </a:solidFill>
                <a:latin typeface="Calibri"/>
                <a:ea typeface="Calibri"/>
                <a:cs typeface="Calibri"/>
                <a:sym typeface="Calibri"/>
              </a:defRPr>
            </a:lvl9pPr>
          </a:lstStyle>
          <a:p/>
        </p:txBody>
      </p:sp>
      <p:sp>
        <p:nvSpPr>
          <p:cNvPr id="34" name="Shape 34"/>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5" name="Shape 35"/>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1522411"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9pPr>
          </a:lstStyle>
          <a:p/>
        </p:txBody>
      </p:sp>
      <p:sp>
        <p:nvSpPr>
          <p:cNvPr id="40" name="Shape 40"/>
          <p:cNvSpPr txBox="1"/>
          <p:nvPr>
            <p:ph idx="2" type="body"/>
          </p:nvPr>
        </p:nvSpPr>
        <p:spPr>
          <a:xfrm>
            <a:off x="1522411" y="2743200"/>
            <a:ext cx="4416551" cy="3276600"/>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41" name="Shape 41"/>
          <p:cNvSpPr txBox="1"/>
          <p:nvPr>
            <p:ph idx="3" type="body"/>
          </p:nvPr>
        </p:nvSpPr>
        <p:spPr>
          <a:xfrm>
            <a:off x="6249860"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1" i="0" sz="1600" u="none" cap="none" strike="noStrike">
                <a:solidFill>
                  <a:schemeClr val="lt1"/>
                </a:solidFill>
                <a:latin typeface="Calibri"/>
                <a:ea typeface="Calibri"/>
                <a:cs typeface="Calibri"/>
                <a:sym typeface="Calibri"/>
              </a:defRPr>
            </a:lvl9pPr>
          </a:lstStyle>
          <a:p/>
        </p:txBody>
      </p:sp>
      <p:sp>
        <p:nvSpPr>
          <p:cNvPr id="42" name="Shape 42"/>
          <p:cNvSpPr txBox="1"/>
          <p:nvPr>
            <p:ph idx="4" type="body"/>
          </p:nvPr>
        </p:nvSpPr>
        <p:spPr>
          <a:xfrm>
            <a:off x="6249860" y="2743200"/>
            <a:ext cx="4416551" cy="3276600"/>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43" name="Shape 43"/>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4" name="Shape 44"/>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5" name="Shape 45"/>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9" name="Shape 49"/>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0" name="Shape 50"/>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51" name="Shape 51"/>
        <p:cNvGrpSpPr/>
        <p:nvPr/>
      </p:nvGrpSpPr>
      <p:grpSpPr>
        <a:xfrm>
          <a:off x="0" y="0"/>
          <a:ext cx="0" cy="0"/>
          <a:chOff x="0" y="0"/>
          <a:chExt cx="0" cy="0"/>
        </a:xfrm>
      </p:grpSpPr>
      <p:sp>
        <p:nvSpPr>
          <p:cNvPr id="52" name="Shape 52"/>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54" name="Shape 54"/>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blipFill rotWithShape="1">
          <a:blip r:embed="rId2">
            <a:alphaModFix/>
          </a:blip>
          <a:stretch>
            <a:fillRect b="0" l="0" r="0" t="0"/>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1055604" y="1905000"/>
            <a:ext cx="3596606" cy="26669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4951414" y="685800"/>
            <a:ext cx="6400799" cy="5333999"/>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58" name="Shape 58"/>
          <p:cNvSpPr txBox="1"/>
          <p:nvPr>
            <p:ph idx="2" type="body"/>
          </p:nvPr>
        </p:nvSpPr>
        <p:spPr>
          <a:xfrm>
            <a:off x="1065212" y="4648200"/>
            <a:ext cx="3581398" cy="1371599"/>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accent1"/>
              </a:buClr>
              <a:buFont typeface="Arial"/>
              <a:buNone/>
              <a:defRPr b="0" i="0" sz="1800" u="none" cap="none" strike="noStrike">
                <a:solidFill>
                  <a:schemeClr val="l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0" i="0" sz="12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9pPr>
          </a:lstStyle>
          <a:p/>
        </p:txBody>
      </p:sp>
      <p:sp>
        <p:nvSpPr>
          <p:cNvPr id="59" name="Shape 59"/>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0" name="Shape 60"/>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1" name="Shape 61"/>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blipFill rotWithShape="1">
          <a:blip r:embed="rId2">
            <a:alphaModFix/>
          </a:blip>
          <a:stretch>
            <a:fillRect b="0" l="0" r="0" t="0"/>
          </a:stretch>
        </a:blipFill>
      </p:bgPr>
    </p:bg>
    <p:spTree>
      <p:nvGrpSpPr>
        <p:cNvPr id="62" name="Shape 62"/>
        <p:cNvGrpSpPr/>
        <p:nvPr/>
      </p:nvGrpSpPr>
      <p:grpSpPr>
        <a:xfrm>
          <a:off x="0" y="0"/>
          <a:ext cx="0" cy="0"/>
          <a:chOff x="0" y="0"/>
          <a:chExt cx="0" cy="0"/>
        </a:xfrm>
      </p:grpSpPr>
      <p:sp>
        <p:nvSpPr>
          <p:cNvPr id="63" name="Shape 63"/>
          <p:cNvSpPr/>
          <p:nvPr>
            <p:ph idx="2" type="pic"/>
          </p:nvPr>
        </p:nvSpPr>
        <p:spPr>
          <a:xfrm>
            <a:off x="4951414" y="685800"/>
            <a:ext cx="6400799" cy="5333999"/>
          </a:xfrm>
          <a:prstGeom prst="rect">
            <a:avLst/>
          </a:prstGeom>
          <a:solidFill>
            <a:schemeClr val="dk2"/>
          </a:solidFill>
          <a:ln cap="flat" cmpd="sng" w="76200">
            <a:solidFill>
              <a:schemeClr val="lt1"/>
            </a:solidFill>
            <a:prstDash val="solid"/>
            <a:miter/>
            <a:headEnd len="med" w="med" type="none"/>
            <a:tailEnd len="med" w="med" type="none"/>
          </a:ln>
        </p:spPr>
        <p:txBody>
          <a:bodyPr anchorCtr="0" anchor="t" bIns="91425" lIns="91425" rIns="91425" tIns="91425"/>
          <a:lstStyle>
            <a:lvl1pPr indent="0" lvl="0" marL="0" marR="0" rtl="0" algn="ctr">
              <a:lnSpc>
                <a:spcPct val="90000"/>
              </a:lnSpc>
              <a:spcBef>
                <a:spcPts val="1800"/>
              </a:spcBef>
              <a:buClr>
                <a:schemeClr val="accen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0" i="0" sz="28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0" i="0" sz="2000" u="none" cap="none" strike="noStrike">
                <a:solidFill>
                  <a:schemeClr val="lt1"/>
                </a:solidFill>
                <a:latin typeface="Calibri"/>
                <a:ea typeface="Calibri"/>
                <a:cs typeface="Calibri"/>
                <a:sym typeface="Calibri"/>
              </a:defRPr>
            </a:lvl9pPr>
          </a:lstStyle>
          <a:p/>
        </p:txBody>
      </p:sp>
      <p:sp>
        <p:nvSpPr>
          <p:cNvPr id="64" name="Shape 64"/>
          <p:cNvSpPr txBox="1"/>
          <p:nvPr>
            <p:ph type="title"/>
          </p:nvPr>
        </p:nvSpPr>
        <p:spPr>
          <a:xfrm>
            <a:off x="1055604" y="1905000"/>
            <a:ext cx="3596606" cy="26669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1065212" y="4648200"/>
            <a:ext cx="3581398" cy="1371599"/>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accent1"/>
              </a:buClr>
              <a:buFont typeface="Arial"/>
              <a:buNone/>
              <a:defRPr b="0" i="0" sz="1800" u="none" cap="none" strike="noStrike">
                <a:solidFill>
                  <a:schemeClr val="lt1"/>
                </a:solidFill>
                <a:latin typeface="Calibri"/>
                <a:ea typeface="Calibri"/>
                <a:cs typeface="Calibri"/>
                <a:sym typeface="Calibri"/>
              </a:defRPr>
            </a:lvl1pPr>
            <a:lvl2pPr indent="0" lvl="1" marL="457200" marR="0" rtl="0" algn="l">
              <a:lnSpc>
                <a:spcPct val="90000"/>
              </a:lnSpc>
              <a:spcBef>
                <a:spcPts val="1200"/>
              </a:spcBef>
              <a:buClr>
                <a:schemeClr val="accent1"/>
              </a:buClr>
              <a:buFont typeface="Arial"/>
              <a:buNone/>
              <a:defRPr b="0" i="0" sz="12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buClr>
                <a:schemeClr val="accen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600"/>
              </a:spcBef>
              <a:buClr>
                <a:schemeClr val="accent1"/>
              </a:buClr>
              <a:buFont typeface="Arial"/>
              <a:buNone/>
              <a:defRPr b="0" i="0" sz="900" u="none" cap="none" strike="noStrike">
                <a:solidFill>
                  <a:schemeClr val="lt1"/>
                </a:solidFill>
                <a:latin typeface="Calibri"/>
                <a:ea typeface="Calibri"/>
                <a:cs typeface="Calibri"/>
                <a:sym typeface="Calibri"/>
              </a:defRPr>
            </a:lvl9pPr>
          </a:lstStyle>
          <a:p/>
        </p:txBody>
      </p:sp>
      <p:sp>
        <p:nvSpPr>
          <p:cNvPr id="66" name="Shape 66"/>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7" name="Shape 67"/>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68" name="Shape 68"/>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1522412" y="381000"/>
            <a:ext cx="9144001" cy="13715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1522412" y="1904999"/>
            <a:ext cx="9134390" cy="4114801"/>
          </a:xfrm>
          <a:prstGeom prst="rect">
            <a:avLst/>
          </a:prstGeom>
          <a:noFill/>
          <a:ln>
            <a:noFill/>
          </a:ln>
        </p:spPr>
        <p:txBody>
          <a:bodyPr anchorCtr="0" anchor="t" bIns="91425" lIns="91425" rIns="91425" tIns="91425"/>
          <a:lstStyle>
            <a:lvl1pPr indent="-71438" lvl="0" marL="223838" marR="0" rtl="0" algn="l">
              <a:lnSpc>
                <a:spcPct val="90000"/>
              </a:lnSpc>
              <a:spcBef>
                <a:spcPts val="1800"/>
              </a:spcBef>
              <a:buClr>
                <a:schemeClr val="accent1"/>
              </a:buClr>
              <a:buSzPct val="100000"/>
              <a:buFont typeface="Arial"/>
              <a:buChar char="•"/>
              <a:defRPr b="0" i="0" sz="2400" u="none" cap="none" strike="noStrike">
                <a:solidFill>
                  <a:schemeClr val="lt1"/>
                </a:solidFill>
                <a:latin typeface="Calibri"/>
                <a:ea typeface="Calibri"/>
                <a:cs typeface="Calibri"/>
                <a:sym typeface="Calibri"/>
              </a:defRPr>
            </a:lvl1pPr>
            <a:lvl2pPr indent="-107950" lvl="1" marL="463550" marR="0" rtl="0" algn="l">
              <a:lnSpc>
                <a:spcPct val="90000"/>
              </a:lnSpc>
              <a:spcBef>
                <a:spcPts val="1200"/>
              </a:spcBef>
              <a:buClr>
                <a:schemeClr val="accent1"/>
              </a:buClr>
              <a:buSzPct val="100000"/>
              <a:buFont typeface="Arial"/>
              <a:buChar char="•"/>
              <a:defRPr b="0" i="0" sz="2000" u="none" cap="none" strike="noStrike">
                <a:solidFill>
                  <a:schemeClr val="lt1"/>
                </a:solidFill>
                <a:latin typeface="Calibri"/>
                <a:ea typeface="Calibri"/>
                <a:cs typeface="Calibri"/>
                <a:sym typeface="Calibri"/>
              </a:defRPr>
            </a:lvl2pPr>
            <a:lvl3pPr indent="-111125" lvl="2" marL="682625" marR="0" rtl="0" algn="l">
              <a:lnSpc>
                <a:spcPct val="90000"/>
              </a:lnSpc>
              <a:spcBef>
                <a:spcPts val="600"/>
              </a:spcBef>
              <a:buClr>
                <a:schemeClr val="accent1"/>
              </a:buClr>
              <a:buSzPct val="100000"/>
              <a:buFont typeface="Arial"/>
              <a:buChar char="•"/>
              <a:defRPr b="0" i="0" sz="1800" u="none" cap="none" strike="noStrike">
                <a:solidFill>
                  <a:schemeClr val="lt1"/>
                </a:solidFill>
                <a:latin typeface="Calibri"/>
                <a:ea typeface="Calibri"/>
                <a:cs typeface="Calibri"/>
                <a:sym typeface="Calibri"/>
              </a:defRPr>
            </a:lvl3pPr>
            <a:lvl4pPr indent="-82550" lvl="3" marL="857250"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4pPr>
            <a:lvl5pPr indent="-77787" lvl="4" marL="1030288" marR="0" rtl="0" algn="l">
              <a:lnSpc>
                <a:spcPct val="90000"/>
              </a:lnSpc>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5pPr>
            <a:lvl6pPr indent="-76708" lvl="5" marL="1207008"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6pPr>
            <a:lvl7pPr indent="-72644" lvl="6" marL="1380744"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7pPr>
            <a:lvl8pPr indent="-81280" lvl="7" marL="1554480"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8pPr>
            <a:lvl9pPr indent="-77216" lvl="8" marL="1728216" marR="0" rtl="0" algn="l">
              <a:spcBef>
                <a:spcPts val="600"/>
              </a:spcBef>
              <a:buClr>
                <a:schemeClr val="accen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226421" y="6400800"/>
            <a:ext cx="1449389" cy="276228"/>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1522412" y="6400800"/>
            <a:ext cx="6553198" cy="276228"/>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9828210" y="6400800"/>
            <a:ext cx="838200" cy="276228"/>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hyperlink" Target="http://www.w3cook.com/programminglanguage/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w3cook.com/programminglanguage/php" TargetMode="External"/><Relationship Id="rId4"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08.png"/><Relationship Id="rId4" Type="http://schemas.openxmlformats.org/officeDocument/2006/relationships/hyperlink" Target="http://raid6.com.au/~onlyjob/posts/aren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raid6.com.au/~onlyjob/posts/arena/" TargetMode="External"/><Relationship Id="rId4"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3techs.com/technologies/details/pl-php/all/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hyperlink" Target="http://www.w3cook.com/programminglanguage/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1065213" y="1828800"/>
            <a:ext cx="8229600" cy="28956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lt1"/>
              </a:buClr>
              <a:buSzPct val="25000"/>
              <a:buFont typeface="Calibri"/>
              <a:buNone/>
            </a:pPr>
            <a:r>
              <a:rPr b="0" i="0" lang="en-US" sz="6600" u="none" cap="none" strike="noStrike">
                <a:solidFill>
                  <a:schemeClr val="lt1"/>
                </a:solidFill>
                <a:latin typeface="Calibri"/>
                <a:ea typeface="Calibri"/>
                <a:cs typeface="Calibri"/>
                <a:sym typeface="Calibri"/>
              </a:rPr>
              <a:t>PHP</a:t>
            </a:r>
          </a:p>
        </p:txBody>
      </p:sp>
      <p:sp>
        <p:nvSpPr>
          <p:cNvPr id="86" name="Shape 86"/>
          <p:cNvSpPr txBox="1"/>
          <p:nvPr>
            <p:ph idx="1" type="subTitle"/>
          </p:nvPr>
        </p:nvSpPr>
        <p:spPr>
          <a:xfrm>
            <a:off x="1065212" y="4800600"/>
            <a:ext cx="8229600" cy="1219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000" u="none" cap="none" strike="noStrike">
                <a:solidFill>
                  <a:schemeClr val="accent1"/>
                </a:solidFill>
                <a:latin typeface="Calibri"/>
                <a:ea typeface="Calibri"/>
                <a:cs typeface="Calibri"/>
                <a:sym typeface="Calibri"/>
              </a:rPr>
              <a:t>Ilona Shparii</a:t>
            </a:r>
          </a:p>
          <a:p>
            <a:pPr indent="0" lvl="0" marL="0" marR="0" rtl="0" algn="l">
              <a:lnSpc>
                <a:spcPct val="90000"/>
              </a:lnSpc>
              <a:spcBef>
                <a:spcPts val="0"/>
              </a:spcBef>
              <a:buClr>
                <a:schemeClr val="accent1"/>
              </a:buClr>
              <a:buSzPct val="25000"/>
              <a:buFont typeface="Arial"/>
              <a:buNone/>
            </a:pPr>
            <a:r>
              <a:rPr b="0" i="0" lang="en-US" sz="2000" u="none" cap="none" strike="noStrike">
                <a:solidFill>
                  <a:schemeClr val="accent1"/>
                </a:solidFill>
                <a:latin typeface="Calibri"/>
                <a:ea typeface="Calibri"/>
                <a:cs typeface="Calibri"/>
                <a:sym typeface="Calibri"/>
              </a:rPr>
              <a:t>Chingari Patel</a:t>
            </a:r>
          </a:p>
        </p:txBody>
      </p:sp>
      <p:pic>
        <p:nvPicPr>
          <p:cNvPr id="87" name="Shape 87"/>
          <p:cNvPicPr preferRelativeResize="0"/>
          <p:nvPr/>
        </p:nvPicPr>
        <p:blipFill>
          <a:blip r:embed="rId3">
            <a:alphaModFix/>
          </a:blip>
          <a:stretch>
            <a:fillRect/>
          </a:stretch>
        </p:blipFill>
        <p:spPr>
          <a:xfrm>
            <a:off x="4978276" y="1324650"/>
            <a:ext cx="4594550" cy="459455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522412" y="381000"/>
            <a:ext cx="9144000" cy="1371599"/>
          </a:xfrm>
          <a:prstGeom prst="rect">
            <a:avLst/>
          </a:prstGeom>
        </p:spPr>
        <p:txBody>
          <a:bodyPr anchorCtr="0" anchor="b" bIns="91425" lIns="91425" rIns="91425" tIns="91425">
            <a:noAutofit/>
          </a:bodyPr>
          <a:lstStyle/>
          <a:p>
            <a:pPr lvl="0" algn="ctr">
              <a:spcBef>
                <a:spcPts val="0"/>
              </a:spcBef>
              <a:buNone/>
            </a:pPr>
            <a:r>
              <a:rPr b="1" lang="en-US" sz="4800"/>
              <a:t>PHP Countries Distribution</a:t>
            </a:r>
          </a:p>
        </p:txBody>
      </p:sp>
      <p:pic>
        <p:nvPicPr>
          <p:cNvPr id="154" name="Shape 154"/>
          <p:cNvPicPr preferRelativeResize="0"/>
          <p:nvPr/>
        </p:nvPicPr>
        <p:blipFill>
          <a:blip r:embed="rId3">
            <a:alphaModFix/>
          </a:blip>
          <a:stretch>
            <a:fillRect/>
          </a:stretch>
        </p:blipFill>
        <p:spPr>
          <a:xfrm>
            <a:off x="2840925" y="1752600"/>
            <a:ext cx="6659400" cy="3765824"/>
          </a:xfrm>
          <a:prstGeom prst="rect">
            <a:avLst/>
          </a:prstGeom>
          <a:noFill/>
          <a:ln>
            <a:noFill/>
          </a:ln>
        </p:spPr>
      </p:pic>
      <p:sp>
        <p:nvSpPr>
          <p:cNvPr id="155" name="Shape 155"/>
          <p:cNvSpPr txBox="1"/>
          <p:nvPr/>
        </p:nvSpPr>
        <p:spPr>
          <a:xfrm>
            <a:off x="2723537" y="5664125"/>
            <a:ext cx="8242800" cy="1126800"/>
          </a:xfrm>
          <a:prstGeom prst="rect">
            <a:avLst/>
          </a:prstGeom>
          <a:noFill/>
          <a:ln>
            <a:noFill/>
          </a:ln>
        </p:spPr>
        <p:txBody>
          <a:bodyPr anchorCtr="0" anchor="t" bIns="91425" lIns="91425" rIns="91425" tIns="91425">
            <a:noAutofit/>
          </a:bodyPr>
          <a:lstStyle/>
          <a:p>
            <a:pPr lvl="0" rtl="0">
              <a:spcBef>
                <a:spcPts val="0"/>
              </a:spcBef>
              <a:buNone/>
            </a:pPr>
            <a:r>
              <a:rPr lang="en-US" sz="1600" u="sng">
                <a:solidFill>
                  <a:schemeClr val="hlink"/>
                </a:solidFill>
                <a:hlinkClick r:id="rId4"/>
              </a:rPr>
              <a:t>W3Cook.com</a:t>
            </a:r>
            <a:r>
              <a:rPr lang="en-US" sz="1600">
                <a:solidFill>
                  <a:srgbClr val="FFFFFF"/>
                </a:solidFill>
              </a:rPr>
              <a:t>:</a:t>
            </a:r>
            <a:r>
              <a:rPr lang="en-US">
                <a:solidFill>
                  <a:srgbClr val="FFFFFF"/>
                </a:solidFill>
              </a:rPr>
              <a:t> The top two countries that use PHP are United States and Germany.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1006075" y="221150"/>
            <a:ext cx="10345800" cy="998100"/>
          </a:xfrm>
          <a:prstGeom prst="rect">
            <a:avLst/>
          </a:prstGeom>
        </p:spPr>
        <p:txBody>
          <a:bodyPr anchorCtr="0" anchor="b" bIns="91425" lIns="91425" rIns="91425" tIns="91425">
            <a:noAutofit/>
          </a:bodyPr>
          <a:lstStyle/>
          <a:p>
            <a:pPr lvl="0" rtl="0" algn="ctr">
              <a:spcBef>
                <a:spcPts val="0"/>
              </a:spcBef>
              <a:buNone/>
            </a:pPr>
            <a:r>
              <a:rPr b="1" lang="en-US" sz="4800"/>
              <a:t>Programming Languages Market Share</a:t>
            </a:r>
          </a:p>
        </p:txBody>
      </p:sp>
      <p:sp>
        <p:nvSpPr>
          <p:cNvPr id="162" name="Shape 162"/>
          <p:cNvSpPr txBox="1"/>
          <p:nvPr/>
        </p:nvSpPr>
        <p:spPr>
          <a:xfrm>
            <a:off x="418562" y="5395825"/>
            <a:ext cx="11351700" cy="1126800"/>
          </a:xfrm>
          <a:prstGeom prst="rect">
            <a:avLst/>
          </a:prstGeom>
          <a:noFill/>
          <a:ln>
            <a:noFill/>
          </a:ln>
        </p:spPr>
        <p:txBody>
          <a:bodyPr anchorCtr="0" anchor="t" bIns="91425" lIns="91425" rIns="91425" tIns="91425">
            <a:noAutofit/>
          </a:bodyPr>
          <a:lstStyle/>
          <a:p>
            <a:pPr lvl="0" rtl="0">
              <a:spcBef>
                <a:spcPts val="0"/>
              </a:spcBef>
              <a:buNone/>
            </a:pPr>
            <a:r>
              <a:rPr lang="en-US" sz="1600" u="sng">
                <a:solidFill>
                  <a:schemeClr val="hlink"/>
                </a:solidFill>
                <a:hlinkClick r:id="rId3"/>
              </a:rPr>
              <a:t>W3Cook.com</a:t>
            </a:r>
            <a:r>
              <a:rPr lang="en-US" sz="1600">
                <a:solidFill>
                  <a:srgbClr val="FFFFFF"/>
                </a:solidFill>
              </a:rPr>
              <a:t>:</a:t>
            </a:r>
            <a:r>
              <a:rPr lang="en-US">
                <a:solidFill>
                  <a:srgbClr val="FFFFFF"/>
                </a:solidFill>
              </a:rPr>
              <a:t> The above table and chart show the usage statistics and market share and usage trends of server side programming languages. A server side programming language allows you to dynamically generate HTML when the page is loaded based on the parameters passed to it. They allow you to create powerful web applications by blending HTML code and software code in a single file. PHP is the most popular programming language used by more than half of the websites. Microsoft's ASP.net is the next very popular language. Perl, Java, Ruby, Python and Cold Fusion are used by a small set of websites.</a:t>
            </a:r>
          </a:p>
          <a:p>
            <a:pPr lvl="0" rtl="0">
              <a:spcBef>
                <a:spcPts val="0"/>
              </a:spcBef>
              <a:buNone/>
            </a:pPr>
            <a:r>
              <a:t/>
            </a:r>
            <a:endParaRPr>
              <a:solidFill>
                <a:srgbClr val="FFFFFF"/>
              </a:solidFill>
            </a:endParaRPr>
          </a:p>
        </p:txBody>
      </p:sp>
      <p:pic>
        <p:nvPicPr>
          <p:cNvPr id="163" name="Shape 163"/>
          <p:cNvPicPr preferRelativeResize="0"/>
          <p:nvPr/>
        </p:nvPicPr>
        <p:blipFill>
          <a:blip r:embed="rId4">
            <a:alphaModFix/>
          </a:blip>
          <a:stretch>
            <a:fillRect/>
          </a:stretch>
        </p:blipFill>
        <p:spPr>
          <a:xfrm>
            <a:off x="3576750" y="1295399"/>
            <a:ext cx="5762875" cy="38372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006075" y="221150"/>
            <a:ext cx="10345800" cy="998100"/>
          </a:xfrm>
          <a:prstGeom prst="rect">
            <a:avLst/>
          </a:prstGeom>
        </p:spPr>
        <p:txBody>
          <a:bodyPr anchorCtr="0" anchor="b" bIns="91425" lIns="91425" rIns="91425" tIns="91425">
            <a:noAutofit/>
          </a:bodyPr>
          <a:lstStyle/>
          <a:p>
            <a:pPr lvl="0" rtl="0" algn="ctr">
              <a:spcBef>
                <a:spcPts val="0"/>
              </a:spcBef>
              <a:buNone/>
            </a:pPr>
            <a:r>
              <a:rPr b="1" lang="en-US" sz="4800"/>
              <a:t>Time Performance Comparison</a:t>
            </a:r>
          </a:p>
        </p:txBody>
      </p:sp>
      <p:sp>
        <p:nvSpPr>
          <p:cNvPr id="170" name="Shape 170"/>
          <p:cNvSpPr txBox="1"/>
          <p:nvPr/>
        </p:nvSpPr>
        <p:spPr>
          <a:xfrm>
            <a:off x="1318148" y="5395750"/>
            <a:ext cx="5215499" cy="1126800"/>
          </a:xfrm>
          <a:prstGeom prst="rect">
            <a:avLst/>
          </a:prstGeom>
          <a:noFill/>
          <a:ln>
            <a:noFill/>
          </a:ln>
        </p:spPr>
        <p:txBody>
          <a:bodyPr anchorCtr="0" anchor="t" bIns="91425" lIns="91425" rIns="91425" tIns="91425">
            <a:noAutofit/>
          </a:bodyPr>
          <a:lstStyle/>
          <a:p>
            <a:pPr lvl="0" rtl="0">
              <a:spcBef>
                <a:spcPts val="0"/>
              </a:spcBef>
              <a:buNone/>
            </a:pPr>
            <a:r>
              <a:rPr b="1" lang="en-US" u="sng">
                <a:solidFill>
                  <a:srgbClr val="F1C232"/>
                </a:solidFill>
              </a:rPr>
              <a:t>Speed tests fall into 4 categories:</a:t>
            </a:r>
          </a:p>
          <a:p>
            <a:pPr lvl="0" rtl="0">
              <a:spcBef>
                <a:spcPts val="0"/>
              </a:spcBef>
              <a:buClr>
                <a:schemeClr val="dk1"/>
              </a:buClr>
              <a:buFont typeface="Arial"/>
              <a:buNone/>
            </a:pPr>
            <a:r>
              <a:rPr b="1" lang="en-US">
                <a:solidFill>
                  <a:srgbClr val="FFFFFF"/>
                </a:solidFill>
              </a:rPr>
              <a:t>Slowest: </a:t>
            </a:r>
            <a:r>
              <a:rPr lang="en-US">
                <a:solidFill>
                  <a:srgbClr val="FFFFFF"/>
                </a:solidFill>
              </a:rPr>
              <a:t>Java gcj (native executable)</a:t>
            </a:r>
          </a:p>
          <a:p>
            <a:pPr lvl="0" rtl="0">
              <a:spcBef>
                <a:spcPts val="0"/>
              </a:spcBef>
              <a:buClr>
                <a:schemeClr val="dk1"/>
              </a:buClr>
              <a:buFont typeface="Arial"/>
              <a:buNone/>
            </a:pPr>
            <a:r>
              <a:rPr b="1" lang="en-US">
                <a:solidFill>
                  <a:srgbClr val="FFFFFF"/>
                </a:solidFill>
              </a:rPr>
              <a:t>Slow: </a:t>
            </a:r>
            <a:r>
              <a:rPr lang="en-US">
                <a:solidFill>
                  <a:srgbClr val="FFFFFF"/>
                </a:solidFill>
              </a:rPr>
              <a:t>Java (openJDK); Java (Sun); Lua</a:t>
            </a:r>
          </a:p>
          <a:p>
            <a:pPr lvl="0" rtl="0">
              <a:spcBef>
                <a:spcPts val="0"/>
              </a:spcBef>
              <a:buClr>
                <a:schemeClr val="dk1"/>
              </a:buClr>
              <a:buFont typeface="Arial"/>
              <a:buNone/>
            </a:pPr>
            <a:r>
              <a:rPr b="1" lang="en-US">
                <a:solidFill>
                  <a:srgbClr val="FFFFFF"/>
                </a:solidFill>
              </a:rPr>
              <a:t>Not-so-fast: </a:t>
            </a:r>
            <a:r>
              <a:rPr lang="en-US">
                <a:solidFill>
                  <a:srgbClr val="FFFFFF"/>
                </a:solidFill>
              </a:rPr>
              <a:t>tcl; Javascript (spidermonkey)</a:t>
            </a:r>
          </a:p>
          <a:p>
            <a:pPr lvl="0" rtl="0">
              <a:spcBef>
                <a:spcPts val="0"/>
              </a:spcBef>
              <a:buNone/>
            </a:pPr>
            <a:r>
              <a:rPr b="1" lang="en-US">
                <a:solidFill>
                  <a:srgbClr val="FFFFFF"/>
                </a:solidFill>
              </a:rPr>
              <a:t>Fastest: </a:t>
            </a:r>
            <a:r>
              <a:rPr lang="en-US">
                <a:solidFill>
                  <a:srgbClr val="FFFFFF"/>
                </a:solidFill>
              </a:rPr>
              <a:t>Python; Ruby; PHP; C++; Javascript V8; C; Perl5</a:t>
            </a:r>
          </a:p>
          <a:p>
            <a:pPr lvl="0" rtl="0">
              <a:spcBef>
                <a:spcPts val="0"/>
              </a:spcBef>
              <a:buNone/>
            </a:pPr>
            <a:r>
              <a:t/>
            </a:r>
            <a:endParaRPr>
              <a:solidFill>
                <a:srgbClr val="FFFFFF"/>
              </a:solidFill>
            </a:endParaRPr>
          </a:p>
        </p:txBody>
      </p:sp>
      <p:pic>
        <p:nvPicPr>
          <p:cNvPr id="171" name="Shape 171"/>
          <p:cNvPicPr preferRelativeResize="0"/>
          <p:nvPr/>
        </p:nvPicPr>
        <p:blipFill>
          <a:blip r:embed="rId3">
            <a:alphaModFix/>
          </a:blip>
          <a:stretch>
            <a:fillRect/>
          </a:stretch>
        </p:blipFill>
        <p:spPr>
          <a:xfrm>
            <a:off x="1318142" y="1324675"/>
            <a:ext cx="9552533" cy="3830187"/>
          </a:xfrm>
          <a:prstGeom prst="rect">
            <a:avLst/>
          </a:prstGeom>
          <a:noFill/>
          <a:ln>
            <a:noFill/>
          </a:ln>
        </p:spPr>
      </p:pic>
      <p:sp>
        <p:nvSpPr>
          <p:cNvPr id="172" name="Shape 172"/>
          <p:cNvSpPr txBox="1"/>
          <p:nvPr/>
        </p:nvSpPr>
        <p:spPr>
          <a:xfrm>
            <a:off x="9524075" y="6103450"/>
            <a:ext cx="1827900" cy="419099"/>
          </a:xfrm>
          <a:prstGeom prst="rect">
            <a:avLst/>
          </a:prstGeom>
          <a:noFill/>
          <a:ln>
            <a:noFill/>
          </a:ln>
        </p:spPr>
        <p:txBody>
          <a:bodyPr anchorCtr="0" anchor="t" bIns="91425" lIns="91425" rIns="91425" tIns="91425">
            <a:noAutofit/>
          </a:bodyPr>
          <a:lstStyle/>
          <a:p>
            <a:pPr lvl="0">
              <a:spcBef>
                <a:spcPts val="0"/>
              </a:spcBef>
              <a:buNone/>
            </a:pPr>
            <a:r>
              <a:rPr lang="en-US" u="sng">
                <a:solidFill>
                  <a:schemeClr val="hlink"/>
                </a:solidFill>
                <a:hlinkClick r:id="rId4"/>
              </a:rPr>
              <a:t>raid6.com.au</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006075" y="221150"/>
            <a:ext cx="10345800" cy="998100"/>
          </a:xfrm>
          <a:prstGeom prst="rect">
            <a:avLst/>
          </a:prstGeom>
        </p:spPr>
        <p:txBody>
          <a:bodyPr anchorCtr="0" anchor="b" bIns="91425" lIns="91425" rIns="91425" tIns="91425">
            <a:noAutofit/>
          </a:bodyPr>
          <a:lstStyle/>
          <a:p>
            <a:pPr lvl="0" rtl="0" algn="ctr">
              <a:spcBef>
                <a:spcPts val="0"/>
              </a:spcBef>
              <a:buNone/>
            </a:pPr>
            <a:r>
              <a:rPr b="1" lang="en-US" sz="4800"/>
              <a:t>Memory Usage Comparison</a:t>
            </a:r>
          </a:p>
        </p:txBody>
      </p:sp>
      <p:sp>
        <p:nvSpPr>
          <p:cNvPr id="179" name="Shape 179"/>
          <p:cNvSpPr txBox="1"/>
          <p:nvPr/>
        </p:nvSpPr>
        <p:spPr>
          <a:xfrm>
            <a:off x="1301398" y="5244850"/>
            <a:ext cx="5215499" cy="1126800"/>
          </a:xfrm>
          <a:prstGeom prst="rect">
            <a:avLst/>
          </a:prstGeom>
          <a:noFill/>
          <a:ln>
            <a:noFill/>
          </a:ln>
        </p:spPr>
        <p:txBody>
          <a:bodyPr anchorCtr="0" anchor="t" bIns="91425" lIns="91425" rIns="91425" tIns="91425">
            <a:noAutofit/>
          </a:bodyPr>
          <a:lstStyle/>
          <a:p>
            <a:pPr lvl="0" rtl="0">
              <a:spcBef>
                <a:spcPts val="0"/>
              </a:spcBef>
              <a:buNone/>
            </a:pPr>
            <a:r>
              <a:rPr b="1" lang="en-US" u="sng">
                <a:solidFill>
                  <a:srgbClr val="F1C232"/>
                </a:solidFill>
              </a:rPr>
              <a:t>Results fall into 5 categories:</a:t>
            </a:r>
          </a:p>
          <a:p>
            <a:pPr lvl="0" rtl="0">
              <a:spcBef>
                <a:spcPts val="0"/>
              </a:spcBef>
              <a:buClr>
                <a:schemeClr val="dk1"/>
              </a:buClr>
              <a:buFont typeface="Arial"/>
              <a:buNone/>
            </a:pPr>
            <a:r>
              <a:rPr b="1" lang="en-US">
                <a:solidFill>
                  <a:srgbClr val="FFFFFF"/>
                </a:solidFill>
              </a:rPr>
              <a:t>Highest: </a:t>
            </a:r>
            <a:r>
              <a:rPr lang="en-US">
                <a:solidFill>
                  <a:srgbClr val="FFFFFF"/>
                </a:solidFill>
              </a:rPr>
              <a:t>Java OpenJDK, Java Sun</a:t>
            </a:r>
          </a:p>
          <a:p>
            <a:pPr lvl="0" rtl="0">
              <a:spcBef>
                <a:spcPts val="0"/>
              </a:spcBef>
              <a:buClr>
                <a:schemeClr val="dk1"/>
              </a:buClr>
              <a:buFont typeface="Arial"/>
              <a:buNone/>
            </a:pPr>
            <a:r>
              <a:rPr b="1" lang="en-US">
                <a:solidFill>
                  <a:srgbClr val="FFFFFF"/>
                </a:solidFill>
              </a:rPr>
              <a:t>High</a:t>
            </a:r>
            <a:r>
              <a:rPr lang="en-US">
                <a:solidFill>
                  <a:srgbClr val="FFFFFF"/>
                </a:solidFill>
              </a:rPr>
              <a:t>:Java GCJ</a:t>
            </a:r>
          </a:p>
          <a:p>
            <a:pPr lvl="0" rtl="0">
              <a:spcBef>
                <a:spcPts val="0"/>
              </a:spcBef>
              <a:buClr>
                <a:schemeClr val="dk1"/>
              </a:buClr>
              <a:buFont typeface="Arial"/>
              <a:buNone/>
            </a:pPr>
            <a:r>
              <a:rPr b="1" lang="en-US">
                <a:solidFill>
                  <a:srgbClr val="FFFFFF"/>
                </a:solidFill>
              </a:rPr>
              <a:t>Medium:</a:t>
            </a:r>
            <a:r>
              <a:rPr lang="en-US">
                <a:solidFill>
                  <a:srgbClr val="FFFFFF"/>
                </a:solidFill>
              </a:rPr>
              <a:t>Javascript V8, Javascript sm., PHP</a:t>
            </a:r>
          </a:p>
          <a:p>
            <a:pPr lvl="0" rtl="0">
              <a:spcBef>
                <a:spcPts val="0"/>
              </a:spcBef>
              <a:buClr>
                <a:schemeClr val="dk1"/>
              </a:buClr>
              <a:buFont typeface="Arial"/>
              <a:buNone/>
            </a:pPr>
            <a:r>
              <a:rPr b="1" lang="en-US">
                <a:solidFill>
                  <a:srgbClr val="FFFFFF"/>
                </a:solidFill>
              </a:rPr>
              <a:t>Low:</a:t>
            </a:r>
            <a:r>
              <a:rPr lang="en-US">
                <a:solidFill>
                  <a:srgbClr val="FFFFFF"/>
                </a:solidFill>
              </a:rPr>
              <a:t>tcl, Lua, Ruby</a:t>
            </a:r>
          </a:p>
          <a:p>
            <a:pPr lvl="0" rtl="0">
              <a:spcBef>
                <a:spcPts val="0"/>
              </a:spcBef>
              <a:buNone/>
            </a:pPr>
            <a:r>
              <a:rPr b="1" lang="en-US">
                <a:solidFill>
                  <a:srgbClr val="FFFFFF"/>
                </a:solidFill>
              </a:rPr>
              <a:t>Lowest: </a:t>
            </a:r>
            <a:r>
              <a:rPr lang="en-US">
                <a:solidFill>
                  <a:srgbClr val="FFFFFF"/>
                </a:solidFill>
              </a:rPr>
              <a:t>Python, Perl5, C++, C</a:t>
            </a:r>
          </a:p>
          <a:p>
            <a:pPr lvl="0" rtl="0">
              <a:spcBef>
                <a:spcPts val="0"/>
              </a:spcBef>
              <a:buNone/>
            </a:pPr>
            <a:r>
              <a:t/>
            </a:r>
            <a:endParaRPr>
              <a:solidFill>
                <a:srgbClr val="FFFFFF"/>
              </a:solidFill>
            </a:endParaRPr>
          </a:p>
        </p:txBody>
      </p:sp>
      <p:sp>
        <p:nvSpPr>
          <p:cNvPr id="180" name="Shape 180"/>
          <p:cNvSpPr txBox="1"/>
          <p:nvPr/>
        </p:nvSpPr>
        <p:spPr>
          <a:xfrm>
            <a:off x="9524075" y="6103450"/>
            <a:ext cx="1827900" cy="419099"/>
          </a:xfrm>
          <a:prstGeom prst="rect">
            <a:avLst/>
          </a:prstGeom>
          <a:noFill/>
          <a:ln>
            <a:noFill/>
          </a:ln>
        </p:spPr>
        <p:txBody>
          <a:bodyPr anchorCtr="0" anchor="t" bIns="91425" lIns="91425" rIns="91425" tIns="91425">
            <a:noAutofit/>
          </a:bodyPr>
          <a:lstStyle/>
          <a:p>
            <a:pPr lvl="0" rtl="0">
              <a:spcBef>
                <a:spcPts val="0"/>
              </a:spcBef>
              <a:buNone/>
            </a:pPr>
            <a:r>
              <a:rPr lang="en-US" u="sng">
                <a:solidFill>
                  <a:schemeClr val="hlink"/>
                </a:solidFill>
                <a:hlinkClick r:id="rId3"/>
              </a:rPr>
              <a:t>raid6.com.au</a:t>
            </a:r>
          </a:p>
        </p:txBody>
      </p:sp>
      <p:pic>
        <p:nvPicPr>
          <p:cNvPr id="181" name="Shape 181"/>
          <p:cNvPicPr preferRelativeResize="0"/>
          <p:nvPr/>
        </p:nvPicPr>
        <p:blipFill>
          <a:blip r:embed="rId4">
            <a:alphaModFix/>
          </a:blip>
          <a:stretch>
            <a:fillRect/>
          </a:stretch>
        </p:blipFill>
        <p:spPr>
          <a:xfrm>
            <a:off x="1225549" y="1219250"/>
            <a:ext cx="9737726" cy="3909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522412" y="381000"/>
            <a:ext cx="9144000" cy="1371599"/>
          </a:xfrm>
          <a:prstGeom prst="rect">
            <a:avLst/>
          </a:prstGeom>
        </p:spPr>
        <p:txBody>
          <a:bodyPr anchorCtr="0" anchor="b" bIns="91425" lIns="91425" rIns="91425" tIns="91425">
            <a:noAutofit/>
          </a:bodyPr>
          <a:lstStyle/>
          <a:p>
            <a:pPr lvl="0">
              <a:spcBef>
                <a:spcPts val="0"/>
              </a:spcBef>
              <a:buNone/>
            </a:pPr>
            <a:r>
              <a:rPr lang="en-US"/>
              <a:t>Pros and Cons </a:t>
            </a:r>
          </a:p>
        </p:txBody>
      </p:sp>
      <p:sp>
        <p:nvSpPr>
          <p:cNvPr id="188" name="Shape 188"/>
          <p:cNvSpPr txBox="1"/>
          <p:nvPr>
            <p:ph idx="1" type="body"/>
          </p:nvPr>
        </p:nvSpPr>
        <p:spPr>
          <a:xfrm>
            <a:off x="1504780" y="1905000"/>
            <a:ext cx="4419599" cy="41148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Flexible programming language</a:t>
            </a:r>
          </a:p>
          <a:p>
            <a:pPr indent="-228600" lvl="0" marL="457200" rtl="0">
              <a:lnSpc>
                <a:spcPct val="150000"/>
              </a:lnSpc>
              <a:spcBef>
                <a:spcPts val="0"/>
              </a:spcBef>
            </a:pPr>
            <a:r>
              <a:rPr lang="en-US"/>
              <a:t>Highly effective at accessing various database types</a:t>
            </a:r>
          </a:p>
          <a:p>
            <a:pPr indent="-228600" lvl="0" marL="457200" rtl="0">
              <a:lnSpc>
                <a:spcPct val="150000"/>
              </a:lnSpc>
              <a:spcBef>
                <a:spcPts val="0"/>
              </a:spcBef>
            </a:pPr>
            <a:r>
              <a:rPr lang="en-US"/>
              <a:t>Perfect for web-based scripts</a:t>
            </a:r>
          </a:p>
          <a:p>
            <a:pPr indent="0" lvl="0" marL="0">
              <a:lnSpc>
                <a:spcPct val="150000"/>
              </a:lnSpc>
              <a:spcBef>
                <a:spcPts val="0"/>
              </a:spcBef>
              <a:buNone/>
            </a:pPr>
            <a:r>
              <a:t/>
            </a:r>
            <a:endParaRPr/>
          </a:p>
        </p:txBody>
      </p:sp>
      <p:sp>
        <p:nvSpPr>
          <p:cNvPr id="189" name="Shape 189"/>
          <p:cNvSpPr txBox="1"/>
          <p:nvPr>
            <p:ph idx="2" type="body"/>
          </p:nvPr>
        </p:nvSpPr>
        <p:spPr>
          <a:xfrm>
            <a:off x="6229182" y="1905000"/>
            <a:ext cx="4419599" cy="41148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Not suitable for making desktop applications</a:t>
            </a:r>
          </a:p>
          <a:p>
            <a:pPr indent="-228600" lvl="0" marL="457200" rtl="0">
              <a:lnSpc>
                <a:spcPct val="150000"/>
              </a:lnSpc>
              <a:spcBef>
                <a:spcPts val="0"/>
              </a:spcBef>
            </a:pPr>
            <a:r>
              <a:rPr lang="en-US"/>
              <a:t>Loosely typed language </a:t>
            </a:r>
          </a:p>
          <a:p>
            <a:pPr indent="-228600" lvl="0" marL="457200" rtl="0">
              <a:lnSpc>
                <a:spcPct val="150000"/>
              </a:lnSpc>
              <a:spcBef>
                <a:spcPts val="0"/>
              </a:spcBef>
            </a:pPr>
            <a:r>
              <a:rPr lang="en-US"/>
              <a:t>Poor at error handling</a:t>
            </a:r>
          </a:p>
          <a:p>
            <a:pPr indent="0" lvl="0" mar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522387" y="0"/>
            <a:ext cx="9144000" cy="1371599"/>
          </a:xfrm>
          <a:prstGeom prst="rect">
            <a:avLst/>
          </a:prstGeom>
        </p:spPr>
        <p:txBody>
          <a:bodyPr anchorCtr="0" anchor="b" bIns="91425" lIns="91425" rIns="91425" tIns="91425">
            <a:noAutofit/>
          </a:bodyPr>
          <a:lstStyle/>
          <a:p>
            <a:pPr lvl="0">
              <a:spcBef>
                <a:spcPts val="0"/>
              </a:spcBef>
              <a:buNone/>
            </a:pPr>
            <a:r>
              <a:rPr b="1" lang="en-US" sz="4800"/>
              <a:t>Conclusion</a:t>
            </a:r>
          </a:p>
        </p:txBody>
      </p:sp>
      <p:sp>
        <p:nvSpPr>
          <p:cNvPr id="196" name="Shape 196"/>
          <p:cNvSpPr txBox="1"/>
          <p:nvPr>
            <p:ph idx="1" type="body"/>
          </p:nvPr>
        </p:nvSpPr>
        <p:spPr>
          <a:xfrm>
            <a:off x="1527200" y="1170399"/>
            <a:ext cx="9134400" cy="4114800"/>
          </a:xfrm>
          <a:prstGeom prst="rect">
            <a:avLst/>
          </a:prstGeom>
        </p:spPr>
        <p:txBody>
          <a:bodyPr anchorCtr="0" anchor="t" bIns="91425" lIns="91425" rIns="91425" tIns="91425">
            <a:noAutofit/>
          </a:bodyPr>
          <a:lstStyle/>
          <a:p>
            <a:pPr lvl="0">
              <a:spcBef>
                <a:spcPts val="0"/>
              </a:spcBef>
              <a:buNone/>
            </a:pPr>
            <a:r>
              <a:rPr b="1" lang="en-US" sz="3000"/>
              <a:t>PHP is a widely used, general-purpose scripting language that was originally designed for web development to produce dynamic web pages.  It can also be used for command-line scripting and client-side GUI applications. PHP can be deployed on most web servers, many operating systems and platforms, and can be used with many relational database management systems. It is free of charge. PHP supports the imperative, procedural, object oriented, and the reflective programming paradigms.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1371487" y="2493750"/>
            <a:ext cx="9144000" cy="1371599"/>
          </a:xfrm>
          <a:prstGeom prst="rect">
            <a:avLst/>
          </a:prstGeom>
        </p:spPr>
        <p:txBody>
          <a:bodyPr anchorCtr="0" anchor="b" bIns="91425" lIns="91425" rIns="91425" tIns="91425">
            <a:noAutofit/>
          </a:bodyPr>
          <a:lstStyle/>
          <a:p>
            <a:pPr lvl="0" algn="ctr">
              <a:spcBef>
                <a:spcPts val="0"/>
              </a:spcBef>
              <a:buNone/>
            </a:pPr>
            <a:r>
              <a:rPr b="1" lang="en-US" sz="4800"/>
              <a:t>Demo of PHP form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522412" y="381000"/>
            <a:ext cx="9144001" cy="13715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Background</a:t>
            </a:r>
          </a:p>
        </p:txBody>
      </p:sp>
      <p:sp>
        <p:nvSpPr>
          <p:cNvPr id="93" name="Shape 93"/>
          <p:cNvSpPr txBox="1"/>
          <p:nvPr>
            <p:ph idx="1" type="body"/>
          </p:nvPr>
        </p:nvSpPr>
        <p:spPr>
          <a:xfrm>
            <a:off x="1522412" y="2514600"/>
            <a:ext cx="9134390" cy="3505200"/>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pPr>
            <a:r>
              <a:rPr lang="en-US"/>
              <a:t>Invented by Rasmus Lerdorf in 1994</a:t>
            </a:r>
          </a:p>
          <a:p>
            <a:pPr indent="-228600" lvl="0" marL="457200" marR="0" rtl="0" algn="l">
              <a:lnSpc>
                <a:spcPct val="90000"/>
              </a:lnSpc>
              <a:spcBef>
                <a:spcPts val="0"/>
              </a:spcBef>
            </a:pPr>
            <a:r>
              <a:rPr lang="en-US"/>
              <a:t>The very first version of PHP was a simple set of Common Gateway Interface (CGI) binaries written in C programming language.</a:t>
            </a:r>
          </a:p>
          <a:p>
            <a:pPr indent="-228600" lvl="0" marL="457200" marR="0" rtl="0" algn="l">
              <a:lnSpc>
                <a:spcPct val="90000"/>
              </a:lnSpc>
              <a:spcBef>
                <a:spcPts val="0"/>
              </a:spcBef>
            </a:pPr>
            <a:r>
              <a:rPr lang="en-US"/>
              <a:t>The latest stable release is PHP 7.0.3 which was released on February 6th 2016</a:t>
            </a:r>
          </a:p>
          <a:p>
            <a:pPr indent="0" lvl="0" marL="0" marR="0" rtl="0" algn="l">
              <a:lnSpc>
                <a:spcPct val="90000"/>
              </a:lnSpc>
              <a:spcBef>
                <a:spcPts val="0"/>
              </a:spcBef>
              <a:buNone/>
            </a:pPr>
            <a:r>
              <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522412" y="381000"/>
            <a:ext cx="9144001" cy="13715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Introduction</a:t>
            </a:r>
          </a:p>
        </p:txBody>
      </p:sp>
      <p:sp>
        <p:nvSpPr>
          <p:cNvPr id="99" name="Shape 99"/>
          <p:cNvSpPr txBox="1"/>
          <p:nvPr>
            <p:ph idx="1" type="body"/>
          </p:nvPr>
        </p:nvSpPr>
        <p:spPr>
          <a:xfrm>
            <a:off x="1522425" y="2438400"/>
            <a:ext cx="4463700" cy="3581399"/>
          </a:xfrm>
          <a:prstGeom prst="rect">
            <a:avLst/>
          </a:prstGeom>
          <a:noFill/>
          <a:ln>
            <a:noFill/>
          </a:ln>
        </p:spPr>
        <p:txBody>
          <a:bodyPr anchorCtr="0" anchor="t" bIns="45700" lIns="91425" rIns="91425" tIns="45700">
            <a:noAutofit/>
          </a:bodyPr>
          <a:lstStyle/>
          <a:p>
            <a:pPr indent="-223838" lvl="0" marL="223838" marR="0" rtl="0" algn="l">
              <a:lnSpc>
                <a:spcPct val="90000"/>
              </a:lnSpc>
              <a:spcBef>
                <a:spcPts val="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PHP- Hypertext Preprocessor</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Server-side scripting language</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Used for web development</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Open- source</a:t>
            </a:r>
          </a:p>
          <a:p>
            <a:pPr indent="-223838" lvl="0" marL="223838" marR="0" rtl="0" algn="l">
              <a:lnSpc>
                <a:spcPct val="90000"/>
              </a:lnSpc>
              <a:spcBef>
                <a:spcPts val="1800"/>
              </a:spcBef>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Multi-platform</a:t>
            </a:r>
          </a:p>
        </p:txBody>
      </p:sp>
      <p:sp>
        <p:nvSpPr>
          <p:cNvPr id="100" name="Shape 100"/>
          <p:cNvSpPr txBox="1"/>
          <p:nvPr>
            <p:ph idx="1" type="body"/>
          </p:nvPr>
        </p:nvSpPr>
        <p:spPr>
          <a:xfrm>
            <a:off x="6554200" y="2003400"/>
            <a:ext cx="4463700" cy="4451400"/>
          </a:xfrm>
          <a:prstGeom prst="rect">
            <a:avLst/>
          </a:prstGeom>
          <a:noFill/>
          <a:ln>
            <a:noFill/>
          </a:ln>
        </p:spPr>
        <p:txBody>
          <a:bodyPr anchorCtr="0" anchor="t" bIns="45700" lIns="91425" rIns="91425" tIns="45700">
            <a:noAutofit/>
          </a:bodyPr>
          <a:lstStyle/>
          <a:p>
            <a:pPr indent="-223837" lvl="0" marL="223837" rtl="0">
              <a:spcBef>
                <a:spcPts val="0"/>
              </a:spcBef>
              <a:buSzPct val="100000"/>
              <a:buFont typeface="Arial"/>
              <a:buChar char="•"/>
            </a:pPr>
            <a:r>
              <a:rPr b="1" lang="en-US" u="sng">
                <a:solidFill>
                  <a:srgbClr val="FFFFFF"/>
                </a:solidFill>
              </a:rPr>
              <a:t>Paradigm:</a:t>
            </a:r>
            <a:r>
              <a:rPr b="1" lang="en-US">
                <a:solidFill>
                  <a:srgbClr val="FFFFFF"/>
                </a:solidFill>
              </a:rPr>
              <a:t> </a:t>
            </a:r>
            <a:r>
              <a:rPr lang="en-US">
                <a:solidFill>
                  <a:srgbClr val="FFFFFF"/>
                </a:solidFill>
              </a:rPr>
              <a:t>Imperative, functional, object-oriented, procedural, reflective</a:t>
            </a:r>
          </a:p>
          <a:p>
            <a:pPr lvl="0" marL="223837" rtl="0">
              <a:spcBef>
                <a:spcPts val="0"/>
              </a:spcBef>
              <a:buSzPct val="100000"/>
              <a:buFont typeface="Arial"/>
              <a:buChar char="•"/>
            </a:pPr>
            <a:r>
              <a:rPr b="1" lang="en-US" u="sng">
                <a:solidFill>
                  <a:srgbClr val="FFFFFF"/>
                </a:solidFill>
              </a:rPr>
              <a:t>Typing discipline:</a:t>
            </a:r>
            <a:r>
              <a:rPr lang="en-US">
                <a:solidFill>
                  <a:srgbClr val="FFFFFF"/>
                </a:solidFill>
              </a:rPr>
              <a:t> Dynamic, weak</a:t>
            </a:r>
          </a:p>
          <a:p>
            <a:pPr lvl="0" marL="223837" rtl="0">
              <a:lnSpc>
                <a:spcPct val="100000"/>
              </a:lnSpc>
              <a:spcBef>
                <a:spcPts val="500"/>
              </a:spcBef>
              <a:spcAft>
                <a:spcPts val="500"/>
              </a:spcAft>
              <a:buSzPct val="100000"/>
              <a:buFont typeface="Arial"/>
              <a:buChar char="•"/>
            </a:pPr>
            <a:r>
              <a:rPr b="1" lang="en-US" u="sng">
                <a:solidFill>
                  <a:srgbClr val="FFFFFF"/>
                </a:solidFill>
              </a:rPr>
              <a:t>Implementation language: </a:t>
            </a:r>
            <a:r>
              <a:rPr lang="en-US">
                <a:solidFill>
                  <a:srgbClr val="FFFFFF"/>
                </a:solidFill>
              </a:rPr>
              <a:t>C (primarily; some components C++)</a:t>
            </a:r>
          </a:p>
          <a:p>
            <a:pPr lvl="0" marL="223837" rtl="0">
              <a:lnSpc>
                <a:spcPct val="150000"/>
              </a:lnSpc>
              <a:spcBef>
                <a:spcPts val="500"/>
              </a:spcBef>
              <a:spcAft>
                <a:spcPts val="500"/>
              </a:spcAft>
              <a:buClr>
                <a:srgbClr val="FFFFFF"/>
              </a:buClr>
              <a:buSzPct val="100000"/>
              <a:buFont typeface="Arial"/>
              <a:buChar char="•"/>
            </a:pPr>
            <a:r>
              <a:rPr b="1" lang="en-US" u="sng">
                <a:solidFill>
                  <a:srgbClr val="FFFFFF"/>
                </a:solidFill>
              </a:rPr>
              <a:t>OS:</a:t>
            </a:r>
            <a:r>
              <a:rPr lang="en-US"/>
              <a:t> Unix-like</a:t>
            </a:r>
            <a:r>
              <a:rPr lang="en-US">
                <a:solidFill>
                  <a:srgbClr val="FFFFFF"/>
                </a:solidFill>
              </a:rPr>
              <a:t>, Windows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1522412" y="381000"/>
            <a:ext cx="9144001" cy="13715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Basic PHP syntax rules</a:t>
            </a:r>
            <a:br>
              <a:rPr b="0" i="0" lang="en-US" sz="3600" u="none" cap="none" strike="noStrike">
                <a:solidFill>
                  <a:schemeClr val="lt1"/>
                </a:solidFill>
                <a:latin typeface="Calibri"/>
                <a:ea typeface="Calibri"/>
                <a:cs typeface="Calibri"/>
                <a:sym typeface="Calibri"/>
              </a:rPr>
            </a:br>
          </a:p>
        </p:txBody>
      </p:sp>
      <p:sp>
        <p:nvSpPr>
          <p:cNvPr id="106" name="Shape 106"/>
          <p:cNvSpPr txBox="1"/>
          <p:nvPr>
            <p:ph idx="1" type="body"/>
          </p:nvPr>
        </p:nvSpPr>
        <p:spPr>
          <a:xfrm>
            <a:off x="1522412" y="1905000"/>
            <a:ext cx="9134390" cy="4648199"/>
          </a:xfrm>
          <a:prstGeom prst="rect">
            <a:avLst/>
          </a:prstGeom>
          <a:noFill/>
          <a:ln>
            <a:noFill/>
          </a:ln>
        </p:spPr>
        <p:txBody>
          <a:bodyPr anchorCtr="0" anchor="t" bIns="45700" lIns="91425" rIns="91425" tIns="45700">
            <a:noAutofit/>
          </a:bodyPr>
          <a:lstStyle/>
          <a:p>
            <a:pPr indent="-223838" lvl="0" marL="223838" marR="0" rtl="0" algn="l">
              <a:lnSpc>
                <a:spcPct val="90000"/>
              </a:lnSpc>
              <a:spcBef>
                <a:spcPts val="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PHP files can contain HTML, CSS, JavaScript and Php code</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PHP script can be placed anywhere in the document.</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It starts with  </a:t>
            </a:r>
            <a:r>
              <a:rPr b="0" i="0" lang="en-US" sz="2400" u="none" cap="none" strike="noStrike">
                <a:solidFill>
                  <a:srgbClr val="FFD966"/>
                </a:solidFill>
                <a:latin typeface="Calibri"/>
                <a:ea typeface="Calibri"/>
                <a:cs typeface="Calibri"/>
                <a:sym typeface="Calibri"/>
              </a:rPr>
              <a:t>&lt;?php</a:t>
            </a:r>
            <a:r>
              <a:rPr b="0" i="0" lang="en-US" sz="2400" u="none" cap="none" strike="noStrike">
                <a:solidFill>
                  <a:schemeClr val="lt1"/>
                </a:solidFill>
                <a:latin typeface="Calibri"/>
                <a:ea typeface="Calibri"/>
                <a:cs typeface="Calibri"/>
                <a:sym typeface="Calibri"/>
              </a:rPr>
              <a:t> and ends with </a:t>
            </a:r>
            <a:r>
              <a:rPr b="0" i="0" lang="en-US" sz="2400" u="none" cap="none" strike="noStrike">
                <a:solidFill>
                  <a:srgbClr val="FFD966"/>
                </a:solidFill>
                <a:latin typeface="Calibri"/>
                <a:ea typeface="Calibri"/>
                <a:cs typeface="Calibri"/>
                <a:sym typeface="Calibri"/>
              </a:rPr>
              <a:t>?&gt;</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It is loosely typed language; it  automatically converts the variable to the correct data type, depending on its value.</a:t>
            </a:r>
          </a:p>
          <a:p>
            <a:pPr indent="-223838" lvl="0" marL="223838" marR="0" rtl="0" algn="l">
              <a:lnSpc>
                <a:spcPct val="90000"/>
              </a:lnSpc>
              <a:spcBef>
                <a:spcPts val="1800"/>
              </a:spcBef>
              <a:spcAft>
                <a:spcPts val="0"/>
              </a:spcAft>
              <a:buClr>
                <a:schemeClr val="accent1"/>
              </a:buClr>
              <a:buSzPct val="100000"/>
              <a:buFont typeface="Arial"/>
              <a:buChar char="•"/>
            </a:pPr>
            <a:r>
              <a:rPr b="0" i="0" lang="en-US" sz="2400" u="none" cap="none" strike="noStrike">
                <a:solidFill>
                  <a:schemeClr val="lt1"/>
                </a:solidFill>
                <a:latin typeface="Calibri"/>
                <a:ea typeface="Calibri"/>
                <a:cs typeface="Calibri"/>
                <a:sym typeface="Calibri"/>
              </a:rPr>
              <a:t>In PHP, all the keywords, classes, functions and user-defined functions are NOT case-sensitive </a:t>
            </a:r>
          </a:p>
          <a:p>
            <a:pPr indent="-223838" lvl="0" marL="223838" marR="0" rtl="0" algn="l">
              <a:lnSpc>
                <a:spcPct val="90000"/>
              </a:lnSpc>
              <a:spcBef>
                <a:spcPts val="1800"/>
              </a:spcBef>
              <a:spcAft>
                <a:spcPts val="0"/>
              </a:spcAft>
              <a:buClr>
                <a:schemeClr val="accent1"/>
              </a:buClr>
              <a:buSzPct val="1000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90000"/>
              </a:lnSpc>
              <a:spcBef>
                <a:spcPts val="1800"/>
              </a:spcBef>
              <a:buClr>
                <a:schemeClr val="accent1"/>
              </a:buClr>
              <a:buSzPct val="25000"/>
              <a:buFont typeface="Arial"/>
              <a:buNone/>
            </a:pPr>
            <a:r>
              <a:rPr b="0" i="0" lang="en-US" sz="2400" u="none" cap="none" strike="noStrike">
                <a:solidFill>
                  <a:schemeClr val="lt1"/>
                </a:solidFill>
                <a:latin typeface="Calibri"/>
                <a:ea typeface="Calibri"/>
                <a:cs typeface="Calibri"/>
                <a:sym typeface="Calibri"/>
              </a:rPr>
              <a:t>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522412" y="381000"/>
            <a:ext cx="9144000" cy="1371599"/>
          </a:xfrm>
          <a:prstGeom prst="rect">
            <a:avLst/>
          </a:prstGeom>
        </p:spPr>
        <p:txBody>
          <a:bodyPr anchorCtr="0" anchor="b" bIns="91425" lIns="91425" rIns="91425" tIns="91425">
            <a:noAutofit/>
          </a:bodyPr>
          <a:lstStyle/>
          <a:p>
            <a:pPr lvl="0">
              <a:spcBef>
                <a:spcPts val="0"/>
              </a:spcBef>
              <a:buNone/>
            </a:pPr>
            <a:r>
              <a:rPr lang="en-US"/>
              <a:t>Code Sample</a:t>
            </a:r>
          </a:p>
        </p:txBody>
      </p:sp>
      <p:sp>
        <p:nvSpPr>
          <p:cNvPr id="113" name="Shape 113"/>
          <p:cNvSpPr txBox="1"/>
          <p:nvPr>
            <p:ph idx="1" type="body"/>
          </p:nvPr>
        </p:nvSpPr>
        <p:spPr>
          <a:xfrm>
            <a:off x="1504775" y="1905000"/>
            <a:ext cx="4882799" cy="44825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US">
                <a:solidFill>
                  <a:srgbClr val="F3F3F3"/>
                </a:solidFill>
                <a:latin typeface="Consolas"/>
                <a:ea typeface="Consolas"/>
                <a:cs typeface="Consolas"/>
                <a:sym typeface="Consolas"/>
              </a:rPr>
              <a:t>&lt;!DOCTYPE html&gt;</a:t>
            </a:r>
            <a:br>
              <a:rPr lang="en-US">
                <a:solidFill>
                  <a:srgbClr val="F3F3F3"/>
                </a:solidFill>
                <a:latin typeface="Consolas"/>
                <a:ea typeface="Consolas"/>
                <a:cs typeface="Consolas"/>
                <a:sym typeface="Consolas"/>
              </a:rPr>
            </a:br>
            <a:r>
              <a:rPr lang="en-US">
                <a:solidFill>
                  <a:srgbClr val="F3F3F3"/>
                </a:solidFill>
                <a:latin typeface="Consolas"/>
                <a:ea typeface="Consolas"/>
                <a:cs typeface="Consolas"/>
                <a:sym typeface="Consolas"/>
              </a:rPr>
              <a:t>&lt;html&gt;</a:t>
            </a:r>
            <a:br>
              <a:rPr lang="en-US">
                <a:solidFill>
                  <a:srgbClr val="F3F3F3"/>
                </a:solidFill>
                <a:latin typeface="Consolas"/>
                <a:ea typeface="Consolas"/>
                <a:cs typeface="Consolas"/>
                <a:sym typeface="Consolas"/>
              </a:rPr>
            </a:br>
            <a:r>
              <a:rPr lang="en-US">
                <a:solidFill>
                  <a:srgbClr val="F3F3F3"/>
                </a:solidFill>
                <a:latin typeface="Consolas"/>
                <a:ea typeface="Consolas"/>
                <a:cs typeface="Consolas"/>
                <a:sym typeface="Consolas"/>
              </a:rPr>
              <a:t>&lt;body&gt;</a:t>
            </a:r>
            <a:br>
              <a:rPr lang="en-US">
                <a:solidFill>
                  <a:srgbClr val="F3F3F3"/>
                </a:solidFill>
                <a:latin typeface="Consolas"/>
                <a:ea typeface="Consolas"/>
                <a:cs typeface="Consolas"/>
                <a:sym typeface="Consolas"/>
              </a:rPr>
            </a:br>
            <a:r>
              <a:rPr lang="en-US">
                <a:solidFill>
                  <a:srgbClr val="F3F3F3"/>
                </a:solidFill>
                <a:latin typeface="Consolas"/>
                <a:ea typeface="Consolas"/>
                <a:cs typeface="Consolas"/>
                <a:sym typeface="Consolas"/>
              </a:rPr>
              <a:t>&lt;h1&gt;PHP Presentation&lt;/h1&gt;</a:t>
            </a:r>
            <a:br>
              <a:rPr lang="en-US">
                <a:solidFill>
                  <a:srgbClr val="F3F3F3"/>
                </a:solidFill>
                <a:latin typeface="Consolas"/>
                <a:ea typeface="Consolas"/>
                <a:cs typeface="Consolas"/>
                <a:sym typeface="Consolas"/>
              </a:rPr>
            </a:br>
            <a:r>
              <a:rPr lang="en-US">
                <a:solidFill>
                  <a:srgbClr val="F1C232"/>
                </a:solidFill>
                <a:latin typeface="Consolas"/>
                <a:ea typeface="Consolas"/>
                <a:cs typeface="Consolas"/>
                <a:sym typeface="Consolas"/>
              </a:rPr>
              <a:t>&lt;?php</a:t>
            </a:r>
            <a:br>
              <a:rPr lang="en-US">
                <a:solidFill>
                  <a:srgbClr val="F1C232"/>
                </a:solidFill>
                <a:latin typeface="Consolas"/>
                <a:ea typeface="Consolas"/>
                <a:cs typeface="Consolas"/>
                <a:sym typeface="Consolas"/>
              </a:rPr>
            </a:br>
            <a:r>
              <a:rPr lang="en-US">
                <a:solidFill>
                  <a:srgbClr val="F1C232"/>
                </a:solidFill>
                <a:latin typeface="Consolas"/>
                <a:ea typeface="Consolas"/>
                <a:cs typeface="Consolas"/>
                <a:sym typeface="Consolas"/>
              </a:rPr>
              <a:t>echo "Hello Class!";</a:t>
            </a:r>
            <a:br>
              <a:rPr lang="en-US">
                <a:solidFill>
                  <a:srgbClr val="F1C232"/>
                </a:solidFill>
                <a:latin typeface="Consolas"/>
                <a:ea typeface="Consolas"/>
                <a:cs typeface="Consolas"/>
                <a:sym typeface="Consolas"/>
              </a:rPr>
            </a:br>
            <a:r>
              <a:rPr lang="en-US">
                <a:solidFill>
                  <a:srgbClr val="F1C232"/>
                </a:solidFill>
                <a:latin typeface="Consolas"/>
                <a:ea typeface="Consolas"/>
                <a:cs typeface="Consolas"/>
                <a:sym typeface="Consolas"/>
              </a:rPr>
              <a:t>?&gt;</a:t>
            </a:r>
            <a:r>
              <a:rPr lang="en-US">
                <a:solidFill>
                  <a:srgbClr val="F3F3F3"/>
                </a:solidFill>
                <a:latin typeface="Consolas"/>
                <a:ea typeface="Consolas"/>
                <a:cs typeface="Consolas"/>
                <a:sym typeface="Consolas"/>
              </a:rPr>
              <a:t>  </a:t>
            </a:r>
            <a:br>
              <a:rPr lang="en-US">
                <a:solidFill>
                  <a:srgbClr val="F3F3F3"/>
                </a:solidFill>
                <a:latin typeface="Consolas"/>
                <a:ea typeface="Consolas"/>
                <a:cs typeface="Consolas"/>
                <a:sym typeface="Consolas"/>
              </a:rPr>
            </a:br>
            <a:r>
              <a:rPr lang="en-US">
                <a:solidFill>
                  <a:srgbClr val="F3F3F3"/>
                </a:solidFill>
                <a:latin typeface="Consolas"/>
                <a:ea typeface="Consolas"/>
                <a:cs typeface="Consolas"/>
                <a:sym typeface="Consolas"/>
              </a:rPr>
              <a:t>&lt;/body&gt;</a:t>
            </a:r>
            <a:br>
              <a:rPr lang="en-US">
                <a:solidFill>
                  <a:srgbClr val="F3F3F3"/>
                </a:solidFill>
                <a:latin typeface="Consolas"/>
                <a:ea typeface="Consolas"/>
                <a:cs typeface="Consolas"/>
                <a:sym typeface="Consolas"/>
              </a:rPr>
            </a:br>
            <a:r>
              <a:rPr lang="en-US">
                <a:solidFill>
                  <a:srgbClr val="F3F3F3"/>
                </a:solidFill>
                <a:latin typeface="Consolas"/>
                <a:ea typeface="Consolas"/>
                <a:cs typeface="Consolas"/>
                <a:sym typeface="Consolas"/>
              </a:rPr>
              <a:t>&lt;/html&gt;</a:t>
            </a:r>
          </a:p>
          <a:p>
            <a:pPr lvl="0">
              <a:spcBef>
                <a:spcPts val="0"/>
              </a:spcBef>
              <a:buNone/>
            </a:pPr>
            <a:r>
              <a:t/>
            </a:r>
            <a:endParaRPr/>
          </a:p>
        </p:txBody>
      </p:sp>
      <p:sp>
        <p:nvSpPr>
          <p:cNvPr id="114" name="Shape 114"/>
          <p:cNvSpPr txBox="1"/>
          <p:nvPr>
            <p:ph idx="2" type="body"/>
          </p:nvPr>
        </p:nvSpPr>
        <p:spPr>
          <a:xfrm>
            <a:off x="6229182" y="1905000"/>
            <a:ext cx="4419599" cy="4114800"/>
          </a:xfrm>
          <a:prstGeom prst="rect">
            <a:avLst/>
          </a:prstGeom>
        </p:spPr>
        <p:txBody>
          <a:bodyPr anchorCtr="0" anchor="t" bIns="91425" lIns="91425" rIns="91425" tIns="91425">
            <a:noAutofit/>
          </a:bodyPr>
          <a:lstStyle/>
          <a:p>
            <a:pPr lvl="0" rtl="0">
              <a:spcBef>
                <a:spcPts val="0"/>
              </a:spcBef>
              <a:buNone/>
            </a:pPr>
            <a:r>
              <a:rPr lang="en-US" sz="3600"/>
              <a:t>PHP Presentation</a:t>
            </a:r>
          </a:p>
          <a:p>
            <a:pPr lvl="0">
              <a:spcBef>
                <a:spcPts val="0"/>
              </a:spcBef>
              <a:buNone/>
            </a:pPr>
            <a:r>
              <a:rPr lang="en-US"/>
              <a:t>Hello class!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522412" y="381000"/>
            <a:ext cx="9144000" cy="1371599"/>
          </a:xfrm>
          <a:prstGeom prst="rect">
            <a:avLst/>
          </a:prstGeom>
        </p:spPr>
        <p:txBody>
          <a:bodyPr anchorCtr="0" anchor="b" bIns="91425" lIns="91425" rIns="91425" tIns="91425">
            <a:noAutofit/>
          </a:bodyPr>
          <a:lstStyle/>
          <a:p>
            <a:pPr lvl="0">
              <a:spcBef>
                <a:spcPts val="0"/>
              </a:spcBef>
              <a:buNone/>
            </a:pPr>
            <a:r>
              <a:rPr lang="en-US"/>
              <a:t>How PHP works</a:t>
            </a:r>
          </a:p>
        </p:txBody>
      </p:sp>
      <p:pic>
        <p:nvPicPr>
          <p:cNvPr id="121" name="Shape 121"/>
          <p:cNvPicPr preferRelativeResize="0"/>
          <p:nvPr/>
        </p:nvPicPr>
        <p:blipFill>
          <a:blip r:embed="rId3">
            <a:alphaModFix/>
          </a:blip>
          <a:stretch>
            <a:fillRect/>
          </a:stretch>
        </p:blipFill>
        <p:spPr>
          <a:xfrm>
            <a:off x="2038875" y="2362025"/>
            <a:ext cx="7499599" cy="36690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1522412" y="381000"/>
            <a:ext cx="9144001" cy="13715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Companies that uses PHP</a:t>
            </a:r>
          </a:p>
        </p:txBody>
      </p:sp>
      <p:sp>
        <p:nvSpPr>
          <p:cNvPr id="127" name="Shape 127"/>
          <p:cNvSpPr txBox="1"/>
          <p:nvPr>
            <p:ph idx="1" type="body"/>
          </p:nvPr>
        </p:nvSpPr>
        <p:spPr>
          <a:xfrm>
            <a:off x="1522418" y="1905000"/>
            <a:ext cx="4279199" cy="4114800"/>
          </a:xfrm>
          <a:prstGeom prst="rect">
            <a:avLst/>
          </a:pr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228600" lvl="0" marL="457200" rtl="0">
              <a:spcBef>
                <a:spcPts val="0"/>
              </a:spcBef>
              <a:buClr>
                <a:srgbClr val="FFFFFF"/>
              </a:buClr>
              <a:buFont typeface="Arial"/>
              <a:buChar char="●"/>
            </a:pPr>
            <a:r>
              <a:rPr lang="en-US">
                <a:solidFill>
                  <a:srgbClr val="FFFFFF"/>
                </a:solidFill>
              </a:rPr>
              <a:t>Facebook.com</a:t>
            </a:r>
          </a:p>
          <a:p>
            <a:pPr indent="-228600" lvl="0" marL="457200" rtl="0">
              <a:spcBef>
                <a:spcPts val="0"/>
              </a:spcBef>
              <a:buClr>
                <a:srgbClr val="FFFFFF"/>
              </a:buClr>
              <a:buFont typeface="Arial"/>
              <a:buChar char="●"/>
            </a:pPr>
            <a:r>
              <a:rPr lang="en-US">
                <a:solidFill>
                  <a:srgbClr val="FFFFFF"/>
                </a:solidFill>
              </a:rPr>
              <a:t>Baidu.com</a:t>
            </a:r>
          </a:p>
          <a:p>
            <a:pPr indent="-228600" lvl="0" marL="457200" rtl="0">
              <a:spcBef>
                <a:spcPts val="0"/>
              </a:spcBef>
              <a:buClr>
                <a:srgbClr val="FFFFFF"/>
              </a:buClr>
              <a:buFont typeface="Arial"/>
              <a:buChar char="●"/>
            </a:pPr>
            <a:r>
              <a:rPr lang="en-US">
                <a:solidFill>
                  <a:srgbClr val="FFFFFF"/>
                </a:solidFill>
              </a:rPr>
              <a:t>Wikipedia.org</a:t>
            </a:r>
          </a:p>
          <a:p>
            <a:pPr indent="-228600" lvl="0" marL="457200" rtl="0">
              <a:spcBef>
                <a:spcPts val="0"/>
              </a:spcBef>
              <a:buClr>
                <a:srgbClr val="FFFFFF"/>
              </a:buClr>
              <a:buFont typeface="Arial"/>
              <a:buChar char="●"/>
            </a:pPr>
            <a:r>
              <a:rPr lang="en-US">
                <a:solidFill>
                  <a:srgbClr val="FFFFFF"/>
                </a:solidFill>
              </a:rPr>
              <a:t>Qq.com</a:t>
            </a:r>
          </a:p>
          <a:p>
            <a:pPr indent="-228600" lvl="0" marL="457200" rtl="0">
              <a:spcBef>
                <a:spcPts val="0"/>
              </a:spcBef>
              <a:buClr>
                <a:srgbClr val="FFFFFF"/>
              </a:buClr>
              <a:buFont typeface="Arial"/>
              <a:buChar char="●"/>
            </a:pPr>
            <a:r>
              <a:rPr lang="en-US">
                <a:solidFill>
                  <a:srgbClr val="FFFFFF"/>
                </a:solidFill>
              </a:rPr>
              <a:t>Twitter.com</a:t>
            </a:r>
          </a:p>
          <a:p>
            <a:pPr indent="-223838" lvl="0" marL="223838" marR="0" rtl="0" algn="l">
              <a:lnSpc>
                <a:spcPct val="90000"/>
              </a:lnSpc>
              <a:spcBef>
                <a:spcPts val="0"/>
              </a:spcBef>
              <a:buClr>
                <a:schemeClr val="accent1"/>
              </a:buClr>
              <a:buSzPct val="100000"/>
              <a:buFont typeface="Arial"/>
              <a:buNone/>
            </a:pPr>
            <a:r>
              <a:t/>
            </a:r>
            <a:endParaRPr>
              <a:solidFill>
                <a:srgbClr val="000000"/>
              </a:solidFill>
            </a:endParaRPr>
          </a:p>
        </p:txBody>
      </p:sp>
      <p:sp>
        <p:nvSpPr>
          <p:cNvPr id="128" name="Shape 128"/>
          <p:cNvSpPr txBox="1"/>
          <p:nvPr>
            <p:ph idx="1" type="body"/>
          </p:nvPr>
        </p:nvSpPr>
        <p:spPr>
          <a:xfrm>
            <a:off x="6387218" y="1897375"/>
            <a:ext cx="4279199" cy="4114800"/>
          </a:xfrm>
          <a:prstGeom prst="rect">
            <a:avLst/>
          </a:pr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228600" lvl="0" marL="457200" rtl="0">
              <a:spcBef>
                <a:spcPts val="0"/>
              </a:spcBef>
              <a:buClr>
                <a:srgbClr val="FFFFFF"/>
              </a:buClr>
              <a:buFont typeface="Arial"/>
              <a:buChar char="●"/>
            </a:pPr>
            <a:r>
              <a:rPr lang="en-US">
                <a:solidFill>
                  <a:srgbClr val="FFFFFF"/>
                </a:solidFill>
              </a:rPr>
              <a:t>Taobao.com</a:t>
            </a:r>
          </a:p>
          <a:p>
            <a:pPr indent="-228600" lvl="0" marL="457200" rtl="0">
              <a:spcBef>
                <a:spcPts val="0"/>
              </a:spcBef>
              <a:buClr>
                <a:srgbClr val="FFFFFF"/>
              </a:buClr>
              <a:buFont typeface="Arial"/>
              <a:buChar char="●"/>
            </a:pPr>
            <a:r>
              <a:rPr lang="en-US">
                <a:solidFill>
                  <a:srgbClr val="FFFFFF"/>
                </a:solidFill>
              </a:rPr>
              <a:t>Sina.com.cn</a:t>
            </a:r>
          </a:p>
          <a:p>
            <a:pPr indent="-228600" lvl="0" marL="457200" rtl="0">
              <a:spcBef>
                <a:spcPts val="0"/>
              </a:spcBef>
              <a:buClr>
                <a:srgbClr val="FFFFFF"/>
              </a:buClr>
              <a:buFont typeface="Arial"/>
              <a:buChar char="●"/>
            </a:pPr>
            <a:r>
              <a:rPr lang="en-US">
                <a:solidFill>
                  <a:srgbClr val="FFFFFF"/>
                </a:solidFill>
              </a:rPr>
              <a:t>Vk.com</a:t>
            </a:r>
          </a:p>
          <a:p>
            <a:pPr indent="-228600" lvl="0" marL="457200" rtl="0">
              <a:spcBef>
                <a:spcPts val="0"/>
              </a:spcBef>
              <a:buClr>
                <a:srgbClr val="FFFFFF"/>
              </a:buClr>
              <a:buFont typeface="Arial"/>
              <a:buChar char="●"/>
            </a:pPr>
            <a:r>
              <a:rPr lang="en-US">
                <a:solidFill>
                  <a:srgbClr val="FFFFFF"/>
                </a:solidFill>
              </a:rPr>
              <a:t>Pinterest.com</a:t>
            </a:r>
          </a:p>
          <a:p>
            <a:pPr indent="-228600" lvl="0" marL="457200" rtl="0">
              <a:spcBef>
                <a:spcPts val="0"/>
              </a:spcBef>
              <a:buClr>
                <a:srgbClr val="FFFFFF"/>
              </a:buClr>
              <a:buFont typeface="Arial"/>
              <a:buChar char="●"/>
            </a:pPr>
            <a:r>
              <a:rPr lang="en-US">
                <a:solidFill>
                  <a:srgbClr val="FFFFFF"/>
                </a:solidFill>
              </a:rPr>
              <a:t>Wordpress.com</a:t>
            </a:r>
          </a:p>
          <a:p>
            <a:pPr indent="-223837" lvl="0" marL="223837" marR="0" rtl="0" algn="l">
              <a:lnSpc>
                <a:spcPct val="90000"/>
              </a:lnSpc>
              <a:spcBef>
                <a:spcPts val="0"/>
              </a:spcBef>
              <a:buClr>
                <a:schemeClr val="accent1"/>
              </a:buClr>
              <a:buSzPct val="100000"/>
              <a:buFont typeface="Arial"/>
              <a:buNone/>
            </a:pPr>
            <a:r>
              <a:t/>
            </a:r>
            <a:endParaRPr>
              <a:solidFill>
                <a:srgbClr val="000000"/>
              </a:solidFill>
            </a:endParaRPr>
          </a:p>
        </p:txBody>
      </p:sp>
      <p:sp>
        <p:nvSpPr>
          <p:cNvPr id="129" name="Shape 129"/>
          <p:cNvSpPr txBox="1"/>
          <p:nvPr/>
        </p:nvSpPr>
        <p:spPr>
          <a:xfrm>
            <a:off x="6387225" y="6187300"/>
            <a:ext cx="4279199" cy="419099"/>
          </a:xfrm>
          <a:prstGeom prst="rect">
            <a:avLst/>
          </a:prstGeom>
          <a:noFill/>
          <a:ln>
            <a:noFill/>
          </a:ln>
        </p:spPr>
        <p:txBody>
          <a:bodyPr anchorCtr="0" anchor="t" bIns="91425" lIns="91425" rIns="91425" tIns="91425">
            <a:noAutofit/>
          </a:bodyPr>
          <a:lstStyle/>
          <a:p>
            <a:pPr lvl="0" algn="r">
              <a:spcBef>
                <a:spcPts val="0"/>
              </a:spcBef>
              <a:buNone/>
            </a:pPr>
            <a:r>
              <a:rPr lang="en-US">
                <a:solidFill>
                  <a:srgbClr val="FFFFFF"/>
                </a:solidFill>
              </a:rPr>
              <a:t>According to </a:t>
            </a:r>
            <a:r>
              <a:rPr lang="en-US" u="sng">
                <a:solidFill>
                  <a:schemeClr val="hlink"/>
                </a:solidFill>
                <a:hlinkClick r:id="rId3"/>
              </a:rPr>
              <a:t>w3.techs.com</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522412" y="381000"/>
            <a:ext cx="9144000" cy="1371599"/>
          </a:xfrm>
          <a:prstGeom prst="rect">
            <a:avLst/>
          </a:prstGeom>
        </p:spPr>
        <p:txBody>
          <a:bodyPr anchorCtr="0" anchor="b" bIns="91425" lIns="91425" rIns="91425" tIns="91425">
            <a:noAutofit/>
          </a:bodyPr>
          <a:lstStyle/>
          <a:p>
            <a:pPr lvl="0">
              <a:spcBef>
                <a:spcPts val="0"/>
              </a:spcBef>
              <a:buNone/>
            </a:pPr>
            <a:r>
              <a:rPr lang="en-US"/>
              <a:t>Frameworks written in PHP</a:t>
            </a:r>
          </a:p>
        </p:txBody>
      </p:sp>
      <p:sp>
        <p:nvSpPr>
          <p:cNvPr id="136" name="Shape 136"/>
          <p:cNvSpPr txBox="1"/>
          <p:nvPr>
            <p:ph idx="1" type="body"/>
          </p:nvPr>
        </p:nvSpPr>
        <p:spPr>
          <a:xfrm>
            <a:off x="1522411" y="1905000"/>
            <a:ext cx="4416600" cy="762000"/>
          </a:xfrm>
          <a:prstGeom prst="rect">
            <a:avLst/>
          </a:prstGeom>
        </p:spPr>
        <p:txBody>
          <a:bodyPr anchorCtr="0" anchor="ctr" bIns="91425" lIns="91425" rIns="91425" tIns="91425">
            <a:noAutofit/>
          </a:bodyPr>
          <a:lstStyle/>
          <a:p>
            <a:pPr lvl="0">
              <a:spcBef>
                <a:spcPts val="0"/>
              </a:spcBef>
              <a:buNone/>
            </a:pPr>
            <a:r>
              <a:rPr lang="en-US"/>
              <a:t>RAD- Rapid Application Development	</a:t>
            </a:r>
          </a:p>
        </p:txBody>
      </p:sp>
      <p:sp>
        <p:nvSpPr>
          <p:cNvPr id="137" name="Shape 137"/>
          <p:cNvSpPr txBox="1"/>
          <p:nvPr>
            <p:ph idx="2" type="body"/>
          </p:nvPr>
        </p:nvSpPr>
        <p:spPr>
          <a:xfrm>
            <a:off x="1522400" y="2566400"/>
            <a:ext cx="4416600" cy="3453300"/>
          </a:xfrm>
          <a:prstGeom prst="rect">
            <a:avLst/>
          </a:prstGeom>
        </p:spPr>
        <p:txBody>
          <a:bodyPr anchorCtr="0" anchor="t" bIns="91425" lIns="91425" rIns="91425" tIns="91425">
            <a:noAutofit/>
          </a:bodyPr>
          <a:lstStyle/>
          <a:p>
            <a:pPr indent="-228600" lvl="0" marL="457200" rtl="0">
              <a:lnSpc>
                <a:spcPct val="100000"/>
              </a:lnSpc>
              <a:spcBef>
                <a:spcPts val="0"/>
              </a:spcBef>
            </a:pPr>
            <a:r>
              <a:rPr lang="en-US"/>
              <a:t>Zend Framework</a:t>
            </a:r>
          </a:p>
          <a:p>
            <a:pPr indent="-228600" lvl="0" marL="457200" rtl="0">
              <a:lnSpc>
                <a:spcPct val="100000"/>
              </a:lnSpc>
              <a:spcBef>
                <a:spcPts val="0"/>
              </a:spcBef>
            </a:pPr>
            <a:r>
              <a:rPr lang="en-US"/>
              <a:t>Symphony 2</a:t>
            </a:r>
          </a:p>
          <a:p>
            <a:pPr indent="-228600" lvl="0" marL="457200" rtl="0">
              <a:lnSpc>
                <a:spcPct val="100000"/>
              </a:lnSpc>
              <a:spcBef>
                <a:spcPts val="0"/>
              </a:spcBef>
            </a:pPr>
            <a:r>
              <a:rPr lang="en-US"/>
              <a:t>Laravel</a:t>
            </a:r>
          </a:p>
          <a:p>
            <a:pPr indent="-228600" lvl="0" marL="457200" rtl="0">
              <a:lnSpc>
                <a:spcPct val="100000"/>
              </a:lnSpc>
              <a:spcBef>
                <a:spcPts val="0"/>
              </a:spcBef>
            </a:pPr>
            <a:r>
              <a:rPr lang="en-US"/>
              <a:t>Nette Framework</a:t>
            </a:r>
          </a:p>
          <a:p>
            <a:pPr indent="-228600" lvl="0" marL="457200" rtl="0">
              <a:lnSpc>
                <a:spcPct val="100000"/>
              </a:lnSpc>
              <a:spcBef>
                <a:spcPts val="0"/>
              </a:spcBef>
            </a:pPr>
            <a:r>
              <a:rPr lang="en-US"/>
              <a:t>Yii2</a:t>
            </a:r>
          </a:p>
          <a:p>
            <a:pPr indent="-228600" lvl="0" marL="457200" rtl="0">
              <a:lnSpc>
                <a:spcPct val="100000"/>
              </a:lnSpc>
              <a:spcBef>
                <a:spcPts val="0"/>
              </a:spcBef>
            </a:pPr>
            <a:r>
              <a:rPr lang="en-US"/>
              <a:t>CakePHP</a:t>
            </a:r>
          </a:p>
          <a:p>
            <a:pPr indent="0" lvl="0" marL="0" rtl="0">
              <a:lnSpc>
                <a:spcPct val="100000"/>
              </a:lnSpc>
              <a:spcBef>
                <a:spcPts val="0"/>
              </a:spcBef>
              <a:buNone/>
            </a:pPr>
            <a:r>
              <a:t/>
            </a:r>
            <a:endParaRPr/>
          </a:p>
        </p:txBody>
      </p:sp>
      <p:sp>
        <p:nvSpPr>
          <p:cNvPr id="138" name="Shape 138"/>
          <p:cNvSpPr txBox="1"/>
          <p:nvPr>
            <p:ph idx="3" type="body"/>
          </p:nvPr>
        </p:nvSpPr>
        <p:spPr>
          <a:xfrm>
            <a:off x="6249860" y="1905000"/>
            <a:ext cx="4416600" cy="762000"/>
          </a:xfrm>
          <a:prstGeom prst="rect">
            <a:avLst/>
          </a:prstGeom>
        </p:spPr>
        <p:txBody>
          <a:bodyPr anchorCtr="0" anchor="ctr" bIns="91425" lIns="91425" rIns="91425" tIns="91425">
            <a:noAutofit/>
          </a:bodyPr>
          <a:lstStyle/>
          <a:p>
            <a:pPr lvl="0">
              <a:spcBef>
                <a:spcPts val="0"/>
              </a:spcBef>
              <a:buNone/>
            </a:pPr>
            <a:r>
              <a:rPr lang="en-US"/>
              <a:t>Content Management System</a:t>
            </a:r>
          </a:p>
        </p:txBody>
      </p:sp>
      <p:sp>
        <p:nvSpPr>
          <p:cNvPr id="139" name="Shape 139"/>
          <p:cNvSpPr txBox="1"/>
          <p:nvPr>
            <p:ph idx="4" type="body"/>
          </p:nvPr>
        </p:nvSpPr>
        <p:spPr>
          <a:xfrm>
            <a:off x="6249850" y="2480850"/>
            <a:ext cx="4416600" cy="3539100"/>
          </a:xfrm>
          <a:prstGeom prst="rect">
            <a:avLst/>
          </a:prstGeom>
        </p:spPr>
        <p:txBody>
          <a:bodyPr anchorCtr="0" anchor="t" bIns="91425" lIns="91425" rIns="91425" tIns="91425">
            <a:noAutofit/>
          </a:bodyPr>
          <a:lstStyle/>
          <a:p>
            <a:pPr indent="-228600" lvl="0" marL="457200" rtl="0">
              <a:spcBef>
                <a:spcPts val="0"/>
              </a:spcBef>
            </a:pPr>
            <a:r>
              <a:rPr lang="en-US"/>
              <a:t>Joomla</a:t>
            </a:r>
          </a:p>
          <a:p>
            <a:pPr indent="-228600" lvl="0" marL="457200" rtl="0">
              <a:spcBef>
                <a:spcPts val="0"/>
              </a:spcBef>
            </a:pPr>
            <a:r>
              <a:rPr lang="en-US"/>
              <a:t>Wordpress</a:t>
            </a:r>
          </a:p>
          <a:p>
            <a:pPr indent="-228600" lvl="0" marL="457200" rtl="0">
              <a:spcBef>
                <a:spcPts val="0"/>
              </a:spcBef>
            </a:pPr>
            <a:r>
              <a:rPr lang="en-US"/>
              <a:t>Drupal</a:t>
            </a:r>
          </a:p>
          <a:p>
            <a:pPr indent="-228600" lvl="0" marL="457200" rtl="0">
              <a:spcBef>
                <a:spcPts val="0"/>
              </a:spcBef>
            </a:pPr>
            <a:r>
              <a:rPr lang="en-US"/>
              <a:t>SilverStripe</a:t>
            </a:r>
          </a:p>
          <a:p>
            <a:pPr indent="-228600" lvl="0" marL="457200" rtl="0">
              <a:spcBef>
                <a:spcPts val="0"/>
              </a:spcBef>
            </a:pPr>
            <a:r>
              <a:rPr lang="en-US"/>
              <a:t>Magento</a:t>
            </a:r>
          </a:p>
          <a:p>
            <a:pPr indent="-228600" lvl="0" marL="457200" rtl="0">
              <a:spcBef>
                <a:spcPts val="0"/>
              </a:spcBef>
            </a:pPr>
            <a:r>
              <a:rPr lang="en-US"/>
              <a:t>Moodle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522412" y="381000"/>
            <a:ext cx="9144000" cy="1371599"/>
          </a:xfrm>
          <a:prstGeom prst="rect">
            <a:avLst/>
          </a:prstGeom>
        </p:spPr>
        <p:txBody>
          <a:bodyPr anchorCtr="0" anchor="b" bIns="91425" lIns="91425" rIns="91425" tIns="91425">
            <a:noAutofit/>
          </a:bodyPr>
          <a:lstStyle/>
          <a:p>
            <a:pPr lvl="0" algn="ctr">
              <a:spcBef>
                <a:spcPts val="0"/>
              </a:spcBef>
              <a:buNone/>
            </a:pPr>
            <a:r>
              <a:rPr b="1" lang="en-US" sz="4800"/>
              <a:t>PHP Usage Trends and Statistics</a:t>
            </a:r>
          </a:p>
        </p:txBody>
      </p:sp>
      <p:pic>
        <p:nvPicPr>
          <p:cNvPr id="146" name="Shape 146"/>
          <p:cNvPicPr preferRelativeResize="0"/>
          <p:nvPr/>
        </p:nvPicPr>
        <p:blipFill>
          <a:blip r:embed="rId3">
            <a:alphaModFix/>
          </a:blip>
          <a:stretch>
            <a:fillRect/>
          </a:stretch>
        </p:blipFill>
        <p:spPr>
          <a:xfrm>
            <a:off x="1337975" y="1937050"/>
            <a:ext cx="9713100" cy="3603249"/>
          </a:xfrm>
          <a:prstGeom prst="rect">
            <a:avLst/>
          </a:prstGeom>
          <a:noFill/>
          <a:ln>
            <a:noFill/>
          </a:ln>
        </p:spPr>
      </p:pic>
      <p:sp>
        <p:nvSpPr>
          <p:cNvPr id="147" name="Shape 147"/>
          <p:cNvSpPr txBox="1"/>
          <p:nvPr/>
        </p:nvSpPr>
        <p:spPr>
          <a:xfrm>
            <a:off x="1257575" y="5801625"/>
            <a:ext cx="10161000" cy="1126800"/>
          </a:xfrm>
          <a:prstGeom prst="rect">
            <a:avLst/>
          </a:prstGeom>
          <a:noFill/>
          <a:ln>
            <a:noFill/>
          </a:ln>
        </p:spPr>
        <p:txBody>
          <a:bodyPr anchorCtr="0" anchor="t" bIns="91425" lIns="91425" rIns="91425" tIns="91425">
            <a:noAutofit/>
          </a:bodyPr>
          <a:lstStyle/>
          <a:p>
            <a:pPr lvl="0">
              <a:spcBef>
                <a:spcPts val="0"/>
              </a:spcBef>
              <a:buNone/>
            </a:pPr>
            <a:r>
              <a:rPr lang="en-US" sz="1600" u="sng">
                <a:solidFill>
                  <a:schemeClr val="hlink"/>
                </a:solidFill>
                <a:hlinkClick r:id="rId4"/>
              </a:rPr>
              <a:t>W3Cook.com</a:t>
            </a:r>
            <a:r>
              <a:rPr lang="en-US" sz="1600">
                <a:solidFill>
                  <a:srgbClr val="FFFFFF"/>
                </a:solidFill>
              </a:rPr>
              <a:t>: The above chart shows the usage trends and statistics of PHP for the past year in the category of PROGRAMMINGLANGUAGE.The usage of PHP has </a:t>
            </a:r>
            <a:r>
              <a:rPr lang="en-US" sz="1600">
                <a:solidFill>
                  <a:srgbClr val="F1C232"/>
                </a:solidFill>
              </a:rPr>
              <a:t>decreased by -0.36%</a:t>
            </a:r>
            <a:r>
              <a:rPr lang="en-US" sz="1600">
                <a:solidFill>
                  <a:srgbClr val="FFFFFF"/>
                </a:solidFill>
              </a:rPr>
              <a:t> in the past two months.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