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707" autoAdjust="0"/>
  </p:normalViewPr>
  <p:slideViewPr>
    <p:cSldViewPr snapToGrid="0" snapToObjects="1" showGuides="1">
      <p:cViewPr>
        <p:scale>
          <a:sx n="25" d="100"/>
          <a:sy n="25" d="100"/>
        </p:scale>
        <p:origin x="1781" y="-264"/>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12/6/2017</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612772"/>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5" y="5837226"/>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64124" y="16433872"/>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3" y="15776587"/>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6612772"/>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5835727"/>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24094249"/>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23401291"/>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1964" y="5835727"/>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1964" y="6612772"/>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1964" y="1584350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4753" y="16536463"/>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1964" y="29024451"/>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0570392" y="29800474"/>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6" name="Text Placeholder 76"/>
          <p:cNvSpPr>
            <a:spLocks noGrp="1"/>
          </p:cNvSpPr>
          <p:nvPr>
            <p:ph type="body" sz="quarter" idx="178"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6528688"/>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588217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582303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588217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6528688"/>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584233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6535289"/>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851757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9227623"/>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6517587"/>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554370"/>
            <a:ext cx="20420066" cy="1300652"/>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2253718"/>
            <a:ext cx="20420066" cy="1300652"/>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251088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hyperlink" Target="http://www.facebook.com/pages/PosterPresentationscom/217914411419?v=app_4949752878&amp;ref=ts" TargetMode="External"/><Relationship Id="rId3" Type="http://schemas.openxmlformats.org/officeDocument/2006/relationships/theme" Target="../theme/theme2.xml"/><Relationship Id="rId7" Type="http://schemas.openxmlformats.org/officeDocument/2006/relationships/image" Target="../media/image7.png"/><Relationship Id="rId12" Type="http://schemas.openxmlformats.org/officeDocument/2006/relationships/image" Target="../media/image2.wmf"/><Relationship Id="rId17" Type="http://schemas.openxmlformats.org/officeDocument/2006/relationships/image" Target="../media/image4.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oleObject" Target="../embeddings/oleObject6.bin"/><Relationship Id="rId5" Type="http://schemas.openxmlformats.org/officeDocument/2006/relationships/image" Target="../media/image5.png"/><Relationship Id="rId15" Type="http://schemas.openxmlformats.org/officeDocument/2006/relationships/image" Target="../media/image9.png"/><Relationship Id="rId10" Type="http://schemas.openxmlformats.org/officeDocument/2006/relationships/image" Target="../media/image1.wmf"/><Relationship Id="rId19" Type="http://schemas.openxmlformats.org/officeDocument/2006/relationships/image" Target="../media/image10.jpeg"/><Relationship Id="rId4" Type="http://schemas.openxmlformats.org/officeDocument/2006/relationships/vmlDrawing" Target="../drawings/vmlDrawing2.vml"/><Relationship Id="rId9" Type="http://schemas.openxmlformats.org/officeDocument/2006/relationships/oleObject" Target="../embeddings/oleObject5.bin"/><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6" name="Rectangle 33"/>
          <p:cNvSpPr>
            <a:spLocks noChangeArrowheads="1"/>
          </p:cNvSpPr>
          <p:nvPr/>
        </p:nvSpPr>
        <p:spPr bwMode="auto">
          <a:xfrm>
            <a:off x="572141" y="5841866"/>
            <a:ext cx="12949039" cy="29718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49" y="5841866"/>
            <a:ext cx="12949039" cy="29718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48127"/>
            <a:ext cx="12259293" cy="36624127"/>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213247783"/>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514347268"/>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7804389" y="0"/>
            <a:ext cx="12284832" cy="36618007"/>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737471570"/>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662991869"/>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1260334"/>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5334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5339294"/>
            <a:ext cx="27432000" cy="169333"/>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5"/>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6"/>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7"/>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7"/>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8"/>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10"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11"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12"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5"/>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13"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5" name="Rectangle 33"/>
          <p:cNvSpPr>
            <a:spLocks noChangeArrowheads="1"/>
          </p:cNvSpPr>
          <p:nvPr userDrawn="1"/>
        </p:nvSpPr>
        <p:spPr bwMode="auto">
          <a:xfrm>
            <a:off x="572141" y="5841866"/>
            <a:ext cx="26276635" cy="29718000"/>
          </a:xfrm>
          <a:prstGeom prst="roundRect">
            <a:avLst>
              <a:gd name="adj" fmla="val 15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48" name="Text Box 14"/>
          <p:cNvSpPr txBox="1">
            <a:spLocks noChangeArrowheads="1"/>
          </p:cNvSpPr>
          <p:nvPr userDrawn="1"/>
        </p:nvSpPr>
        <p:spPr bwMode="auto">
          <a:xfrm>
            <a:off x="1129100" y="35883932"/>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 Placeholder 82"/>
          <p:cNvSpPr>
            <a:spLocks noGrp="1"/>
          </p:cNvSpPr>
          <p:nvPr>
            <p:ph type="body" sz="quarter" idx="10"/>
          </p:nvPr>
        </p:nvSpPr>
        <p:spPr>
          <a:xfrm>
            <a:off x="565119" y="6528688"/>
            <a:ext cx="12956288" cy="2242716"/>
          </a:xfrm>
        </p:spPr>
        <p:txBody>
          <a:bodyPr/>
          <a:lstStyle/>
          <a:p>
            <a:r>
              <a:rPr lang="en-US" dirty="0"/>
              <a:t>Currently many emerging technologies are utilizing some form of home automation with speech recognition and also combining IoT (Internet of Things) functionality to make versatile products that can be incorporated into any setting. We decided to add common appliances that are found in commercial homes such as a ceiling fan, water pump, lighting, and door lock. For IoT capabilities we  wirelessly transmit strings to an LCD that gives the user descriptive status messages. </a:t>
            </a:r>
          </a:p>
        </p:txBody>
      </p:sp>
      <p:sp>
        <p:nvSpPr>
          <p:cNvPr id="84" name="Text Placeholder 83"/>
          <p:cNvSpPr>
            <a:spLocks noGrp="1"/>
          </p:cNvSpPr>
          <p:nvPr>
            <p:ph type="body" sz="quarter" idx="11"/>
          </p:nvPr>
        </p:nvSpPr>
        <p:spPr/>
        <p:txBody>
          <a:bodyPr/>
          <a:lstStyle/>
          <a:p>
            <a:r>
              <a:rPr lang="en-US" dirty="0"/>
              <a:t>Abstract</a:t>
            </a:r>
          </a:p>
        </p:txBody>
      </p:sp>
      <p:sp>
        <p:nvSpPr>
          <p:cNvPr id="85" name="Text Placeholder 84"/>
          <p:cNvSpPr>
            <a:spLocks noGrp="1"/>
          </p:cNvSpPr>
          <p:nvPr>
            <p:ph type="body" sz="quarter" idx="20"/>
          </p:nvPr>
        </p:nvSpPr>
        <p:spPr/>
        <p:txBody>
          <a:bodyPr/>
          <a:lstStyle/>
          <a:p>
            <a:r>
              <a:rPr lang="en-US" dirty="0"/>
              <a:t>Project Features/Objectives</a:t>
            </a:r>
          </a:p>
        </p:txBody>
      </p:sp>
      <p:sp>
        <p:nvSpPr>
          <p:cNvPr id="86" name="Text Placeholder 85"/>
          <p:cNvSpPr>
            <a:spLocks noGrp="1"/>
          </p:cNvSpPr>
          <p:nvPr>
            <p:ph type="body" sz="quarter" idx="25"/>
          </p:nvPr>
        </p:nvSpPr>
        <p:spPr/>
        <p:txBody>
          <a:bodyPr/>
          <a:lstStyle/>
          <a:p>
            <a:r>
              <a:rPr lang="en-US" dirty="0"/>
              <a:t>Software Overview</a:t>
            </a:r>
          </a:p>
        </p:txBody>
      </p:sp>
      <p:sp>
        <p:nvSpPr>
          <p:cNvPr id="87" name="Text Placeholder 86"/>
          <p:cNvSpPr>
            <a:spLocks noGrp="1"/>
          </p:cNvSpPr>
          <p:nvPr>
            <p:ph type="body" sz="quarter" idx="26"/>
          </p:nvPr>
        </p:nvSpPr>
        <p:spPr/>
        <p:txBody>
          <a:bodyPr/>
          <a:lstStyle/>
          <a:p>
            <a:endParaRPr lang="en-US" dirty="0"/>
          </a:p>
        </p:txBody>
      </p:sp>
      <p:sp>
        <p:nvSpPr>
          <p:cNvPr id="88" name="Text Placeholder 87"/>
          <p:cNvSpPr>
            <a:spLocks noGrp="1"/>
          </p:cNvSpPr>
          <p:nvPr>
            <p:ph type="body" sz="quarter" idx="27"/>
          </p:nvPr>
        </p:nvSpPr>
        <p:spPr/>
        <p:txBody>
          <a:bodyPr/>
          <a:lstStyle/>
          <a:p>
            <a:r>
              <a:rPr lang="en-US" dirty="0"/>
              <a:t>Hardware Overview</a:t>
            </a:r>
          </a:p>
        </p:txBody>
      </p:sp>
      <p:sp>
        <p:nvSpPr>
          <p:cNvPr id="89" name="Text Placeholder 88"/>
          <p:cNvSpPr>
            <a:spLocks noGrp="1"/>
          </p:cNvSpPr>
          <p:nvPr>
            <p:ph type="body" sz="quarter" idx="28"/>
          </p:nvPr>
        </p:nvSpPr>
        <p:spPr>
          <a:xfrm>
            <a:off x="13856717" y="16535289"/>
            <a:ext cx="12947298" cy="1504052"/>
          </a:xfrm>
        </p:spPr>
        <p:txBody>
          <a:bodyPr/>
          <a:lstStyle/>
          <a:p>
            <a:r>
              <a:rPr lang="en-US" dirty="0"/>
              <a:t>The main Printed Circuit Board hosts the TI C2000 DSP  along with a power supply to provide 3.3V and 1.8V that is used for the microcontroller circuitry. Also on the main board is the microphone circuit with the amplifier and </a:t>
            </a:r>
            <a:r>
              <a:rPr lang="en-US"/>
              <a:t>the analog filter.</a:t>
            </a:r>
          </a:p>
        </p:txBody>
      </p:sp>
      <p:sp>
        <p:nvSpPr>
          <p:cNvPr id="90" name="Text Placeholder 89"/>
          <p:cNvSpPr>
            <a:spLocks noGrp="1"/>
          </p:cNvSpPr>
          <p:nvPr>
            <p:ph type="body" sz="quarter" idx="29"/>
          </p:nvPr>
        </p:nvSpPr>
        <p:spPr/>
        <p:txBody>
          <a:bodyPr/>
          <a:lstStyle/>
          <a:p>
            <a:endParaRPr lang="en-US" dirty="0"/>
          </a:p>
        </p:txBody>
      </p:sp>
      <p:sp>
        <p:nvSpPr>
          <p:cNvPr id="91" name="Text Placeholder 90"/>
          <p:cNvSpPr>
            <a:spLocks noGrp="1"/>
          </p:cNvSpPr>
          <p:nvPr>
            <p:ph type="body" sz="quarter" idx="30"/>
          </p:nvPr>
        </p:nvSpPr>
        <p:spPr/>
        <p:txBody>
          <a:bodyPr/>
          <a:lstStyle/>
          <a:p>
            <a:endParaRPr lang="en-US"/>
          </a:p>
        </p:txBody>
      </p:sp>
      <p:sp>
        <p:nvSpPr>
          <p:cNvPr id="92" name="Text Placeholder 91"/>
          <p:cNvSpPr>
            <a:spLocks noGrp="1"/>
          </p:cNvSpPr>
          <p:nvPr>
            <p:ph type="body" sz="quarter" idx="96"/>
          </p:nvPr>
        </p:nvSpPr>
        <p:spPr>
          <a:xfrm>
            <a:off x="565119" y="16517587"/>
            <a:ext cx="12957406" cy="5418970"/>
          </a:xfrm>
        </p:spPr>
        <p:txBody>
          <a:bodyPr/>
          <a:lstStyle/>
          <a:p>
            <a:r>
              <a:rPr lang="en-US" dirty="0"/>
              <a:t>The primary objective of our design is to provide a creative way of changing, configuring, and altering settings on household appliances without physical intervention that can assist the handicapped, musically inclined, or the lazy folk. Our home automation system is broken down into the following components:</a:t>
            </a:r>
          </a:p>
          <a:p>
            <a:endParaRPr lang="en-US" dirty="0"/>
          </a:p>
          <a:p>
            <a:pPr marL="342900" indent="-342900">
              <a:buFont typeface="Arial" panose="020B0604020202020204" pitchFamily="34" charset="0"/>
              <a:buChar char="•"/>
            </a:pPr>
            <a:r>
              <a:rPr lang="en-US" dirty="0"/>
              <a:t>Microphone circuitry for audio capture</a:t>
            </a:r>
          </a:p>
          <a:p>
            <a:pPr marL="342900" indent="-342900">
              <a:buFont typeface="Arial" panose="020B0604020202020204" pitchFamily="34" charset="0"/>
              <a:buChar char="•"/>
            </a:pPr>
            <a:r>
              <a:rPr lang="en-US" dirty="0"/>
              <a:t>Audio signal conditioning </a:t>
            </a:r>
          </a:p>
          <a:p>
            <a:pPr marL="342900" indent="-342900">
              <a:buFont typeface="Arial" panose="020B0604020202020204" pitchFamily="34" charset="0"/>
              <a:buChar char="•"/>
            </a:pPr>
            <a:r>
              <a:rPr lang="en-US" dirty="0"/>
              <a:t>ADC (Analog to Digital Conversion) and sampling of the audio signal</a:t>
            </a:r>
          </a:p>
          <a:p>
            <a:pPr marL="342900" indent="-342900">
              <a:buFont typeface="Arial" panose="020B0604020202020204" pitchFamily="34" charset="0"/>
              <a:buChar char="•"/>
            </a:pPr>
            <a:r>
              <a:rPr lang="en-US" dirty="0"/>
              <a:t>Block Processing of incoming data to use FFT (Fast Fourier Transform)</a:t>
            </a:r>
          </a:p>
          <a:p>
            <a:pPr marL="342900" indent="-342900">
              <a:buFont typeface="Arial" panose="020B0604020202020204" pitchFamily="34" charset="0"/>
              <a:buChar char="•"/>
            </a:pPr>
            <a:r>
              <a:rPr lang="en-US" dirty="0"/>
              <a:t>RTOS to enumerate multiple tasks and manipulate serial data stacks while increasing performance</a:t>
            </a:r>
          </a:p>
          <a:p>
            <a:pPr marL="342900" indent="-342900">
              <a:buFont typeface="Arial" panose="020B0604020202020204" pitchFamily="34" charset="0"/>
              <a:buChar char="•"/>
            </a:pPr>
            <a:r>
              <a:rPr lang="en-US" dirty="0"/>
              <a:t>Motor drivers for water pump, LEDs, Fan, and door lock</a:t>
            </a:r>
          </a:p>
          <a:p>
            <a:pPr marL="342900" indent="-342900">
              <a:buFont typeface="Arial" panose="020B0604020202020204" pitchFamily="34" charset="0"/>
              <a:buChar char="•"/>
            </a:pPr>
            <a:r>
              <a:rPr lang="en-US" dirty="0"/>
              <a:t>Raspberry pi and LCD  to receive messages from the ESP8266 Wi-Fi chip</a:t>
            </a:r>
          </a:p>
        </p:txBody>
      </p:sp>
      <p:sp>
        <p:nvSpPr>
          <p:cNvPr id="93" name="Text Placeholder 92"/>
          <p:cNvSpPr>
            <a:spLocks noGrp="1"/>
          </p:cNvSpPr>
          <p:nvPr>
            <p:ph type="body" sz="quarter" idx="150"/>
          </p:nvPr>
        </p:nvSpPr>
        <p:spPr/>
        <p:txBody>
          <a:bodyPr/>
          <a:lstStyle/>
          <a:p>
            <a:r>
              <a:rPr lang="en-US" dirty="0">
                <a:latin typeface="Triforce" pitchFamily="2" charset="0"/>
              </a:rPr>
              <a:t>University of Florida EEL 4924 Design 2</a:t>
            </a:r>
          </a:p>
        </p:txBody>
      </p:sp>
      <p:sp>
        <p:nvSpPr>
          <p:cNvPr id="94" name="Text Placeholder 93"/>
          <p:cNvSpPr>
            <a:spLocks noGrp="1"/>
          </p:cNvSpPr>
          <p:nvPr>
            <p:ph type="body" sz="quarter" idx="151"/>
          </p:nvPr>
        </p:nvSpPr>
        <p:spPr/>
        <p:txBody>
          <a:bodyPr>
            <a:normAutofit fontScale="92500" lnSpcReduction="10000"/>
          </a:bodyPr>
          <a:lstStyle/>
          <a:p>
            <a:r>
              <a:rPr lang="en-US" dirty="0">
                <a:latin typeface="Triforce" pitchFamily="2" charset="0"/>
              </a:rPr>
              <a:t>Adrian Alvarez, EE Ishmael Contreras, EE</a:t>
            </a:r>
          </a:p>
        </p:txBody>
      </p:sp>
      <p:sp>
        <p:nvSpPr>
          <p:cNvPr id="95" name="Text Placeholder 94"/>
          <p:cNvSpPr>
            <a:spLocks noGrp="1"/>
          </p:cNvSpPr>
          <p:nvPr>
            <p:ph type="body" sz="quarter" idx="153"/>
          </p:nvPr>
        </p:nvSpPr>
        <p:spPr/>
        <p:txBody>
          <a:bodyPr>
            <a:normAutofit fontScale="92500" lnSpcReduction="10000"/>
          </a:bodyPr>
          <a:lstStyle/>
          <a:p>
            <a:r>
              <a:rPr lang="en-US" dirty="0">
                <a:latin typeface="Triforce" pitchFamily="2" charset="0"/>
              </a:rPr>
              <a:t>Ocarina Home Automation</a:t>
            </a:r>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301</TotalTime>
  <Words>277</Words>
  <Application>Microsoft Office PowerPoint</Application>
  <PresentationFormat>Custom</PresentationFormat>
  <Paragraphs>18</Paragraphs>
  <Slides>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Triforce</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Ish's Master Race PC</cp:lastModifiedBy>
  <cp:revision>25</cp:revision>
  <dcterms:created xsi:type="dcterms:W3CDTF">2012-02-10T00:10:15Z</dcterms:created>
  <dcterms:modified xsi:type="dcterms:W3CDTF">2017-12-06T20:14:28Z</dcterms:modified>
</cp:coreProperties>
</file>