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6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99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6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480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60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813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1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361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0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6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70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08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39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15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15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93865-F7D3-C308-3367-461C7044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7" y="157716"/>
            <a:ext cx="7915828" cy="317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04711-7158-CCAC-403C-30A7D147188A}"/>
              </a:ext>
            </a:extLst>
          </p:cNvPr>
          <p:cNvSpPr txBox="1"/>
          <p:nvPr/>
        </p:nvSpPr>
        <p:spPr>
          <a:xfrm>
            <a:off x="1538178" y="3721027"/>
            <a:ext cx="6181060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 b="1" kern="0" dirty="0">
                <a:effectLst/>
                <a:latin typeface="Arial" panose="020B0604020202020204" pitchFamily="34" charset="0"/>
              </a:rPr>
              <a:t> Maven Clinic – Suspicious Activity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Cyber Security Incident Response Plan &amp; Review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240AB-4143-8CFD-C53C-B9F2012F2118}"/>
              </a:ext>
            </a:extLst>
          </p:cNvPr>
          <p:cNvSpPr txBox="1"/>
          <p:nvPr/>
        </p:nvSpPr>
        <p:spPr>
          <a:xfrm>
            <a:off x="449178" y="449179"/>
            <a:ext cx="5781501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Preventive Measures </a:t>
            </a:r>
            <a:endParaRPr lang="en-US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Phishing Awareness Training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Strong Password Policies( complex with MFA)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 Security Assessments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Incident Response Planning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Encryption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Strong Access Controls to limit sensitive data access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Third-Party Risk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F7A8F-948D-4549-7B0F-64641923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2" y="0"/>
            <a:ext cx="6803880" cy="50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a1d66a-cd2e-492d-b682-1d67e6c56bf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088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9CC06-FFA2-F69A-8447-738EB067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37887"/>
            <a:ext cx="5702967" cy="4467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99178-18BE-A4DC-2D69-67936988CAAA}"/>
              </a:ext>
            </a:extLst>
          </p:cNvPr>
          <p:cNvSpPr txBox="1"/>
          <p:nvPr/>
        </p:nvSpPr>
        <p:spPr>
          <a:xfrm>
            <a:off x="280734" y="88232"/>
            <a:ext cx="705050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Root Cause Analysis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primary cause of the breach appears to be a weak password for the workstation's administrator account, which allowed unauthorized access. The attacker was able to leverage the compromised account to escalate privileges and gain control of the system.</a:t>
            </a:r>
            <a:endParaRPr lang="en-US" sz="120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September 20, 2024, Maven Clinic Security Team detected suspicious network activity, including a traffic spike to the external IP address 203.0.113.45 and Multiple failed SSH and RDP login attempts. The activity indicated a brute-force attack targeting sensitive systems and prompted immediate escalation to the security team.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Upon investigation, an unauthorized user account was found accessing sensitive files outside of business hours. 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2.png" descr="Points scored">
            <a:extLst>
              <a:ext uri="{FF2B5EF4-FFF2-40B4-BE49-F238E27FC236}">
                <a16:creationId xmlns:a16="http://schemas.microsoft.com/office/drawing/2014/main" id="{E0825EC1-8BDE-98CC-2969-0EE77EB661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02363" y="2799609"/>
            <a:ext cx="3538220" cy="2066892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56DEF-61D2-EF17-CB8C-C284DDBDD0FD}"/>
              </a:ext>
            </a:extLst>
          </p:cNvPr>
          <p:cNvSpPr txBox="1"/>
          <p:nvPr/>
        </p:nvSpPr>
        <p:spPr>
          <a:xfrm>
            <a:off x="1848850" y="4866501"/>
            <a:ext cx="504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Pie chart displays Event and its occurrence Percentage 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E2BF3-44AC-BC83-036D-569A6E6D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3" y="1259071"/>
            <a:ext cx="5398135" cy="326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2943A-A01A-DBD0-F4C3-1A0E32C2991E}"/>
              </a:ext>
            </a:extLst>
          </p:cNvPr>
          <p:cNvSpPr txBox="1"/>
          <p:nvPr/>
        </p:nvSpPr>
        <p:spPr>
          <a:xfrm>
            <a:off x="513379" y="368969"/>
            <a:ext cx="23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Security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62E3EA-13F4-232B-41FE-82A3D1AD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57820"/>
              </p:ext>
            </p:extLst>
          </p:nvPr>
        </p:nvGraphicFramePr>
        <p:xfrm>
          <a:off x="497303" y="907104"/>
          <a:ext cx="6216319" cy="41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91">
                  <a:extLst>
                    <a:ext uri="{9D8B030D-6E8A-4147-A177-3AD203B41FA5}">
                      <a16:colId xmlns:a16="http://schemas.microsoft.com/office/drawing/2014/main" val="2473915315"/>
                    </a:ext>
                  </a:extLst>
                </a:gridCol>
                <a:gridCol w="4531128">
                  <a:extLst>
                    <a:ext uri="{9D8B030D-6E8A-4147-A177-3AD203B41FA5}">
                      <a16:colId xmlns:a16="http://schemas.microsoft.com/office/drawing/2014/main" val="4204510966"/>
                    </a:ext>
                  </a:extLst>
                </a:gridCol>
              </a:tblGrid>
              <a:tr h="272022"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8957"/>
                  </a:ext>
                </a:extLst>
              </a:tr>
              <a:tr h="492384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 patient data stored on the workstation may have been compromised.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83700"/>
                  </a:ext>
                </a:extLst>
              </a:tr>
              <a:tr h="648669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Disruption of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compromised workstation may have affected the availability of critical services.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485"/>
                  </a:ext>
                </a:extLst>
              </a:tr>
              <a:tr h="460346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Reputational Damage: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breach could damage Maven Clinic's reputation and  public trust.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74425"/>
                  </a:ext>
                </a:extLst>
              </a:tr>
              <a:tr h="778283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compliance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HIPAA and GDPR must be focused and take steps if any customer data that may have been exposed or compromised.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10188"/>
                  </a:ext>
                </a:extLst>
              </a:tr>
              <a:tr h="492384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disruption or unavailability of data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45274"/>
                  </a:ext>
                </a:extLst>
              </a:tr>
              <a:tr h="648669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necessary actions if any sensitive data or PII /health related data exposed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521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E052E5-5F22-A890-AD92-0BE279750A8D}"/>
              </a:ext>
            </a:extLst>
          </p:cNvPr>
          <p:cNvSpPr txBox="1"/>
          <p:nvPr/>
        </p:nvSpPr>
        <p:spPr>
          <a:xfrm>
            <a:off x="432391" y="237188"/>
            <a:ext cx="29674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Impact to organization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4C4EB-A940-297F-7531-C0C04DBF1BC0}"/>
              </a:ext>
            </a:extLst>
          </p:cNvPr>
          <p:cNvSpPr txBox="1"/>
          <p:nvPr/>
        </p:nvSpPr>
        <p:spPr>
          <a:xfrm>
            <a:off x="593558" y="344905"/>
            <a:ext cx="6569242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Communication Plan</a:t>
            </a:r>
          </a:p>
          <a:p>
            <a:endParaRPr lang="en-US" sz="20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Stakeholders: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Stakeholders and the team must be quickly notified about the incident.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Department: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All members of the IT team, including system administrator, network engineers must be notified and take necessary steps to closely monitor the network.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Executives: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C-level executives, board members, and other key decision-makers.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Affected Users: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Employees, customers, or partners who may be impacted by the incident.This case Host machine DESKTOP-1234567 and user John doe must be notified , the file or server owner must be informed about the incident.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External Parties:</a:t>
            </a:r>
            <a:r>
              <a: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Law enforcement, regulatory agencies, or other third parties as needed.In case of data breach of sensitive information that involves other parties must be communicated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2B634-5838-141B-CB10-23AC5DC32C32}"/>
              </a:ext>
            </a:extLst>
          </p:cNvPr>
          <p:cNvSpPr txBox="1"/>
          <p:nvPr/>
        </p:nvSpPr>
        <p:spPr>
          <a:xfrm>
            <a:off x="401052" y="569494"/>
            <a:ext cx="6416843" cy="391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Lessons Learned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Importance of Strong Passwords: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breach highlights the critical importance of using strong, unique passwords for all accounts.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 Security Assessments: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Regular vulnerability assessments are essential for identifying and addressing potential risks.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 Education: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Security awareness training can help employees recognize and prevent phishing attacks.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Incident Response Planning: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well-defined incident response plan can help organizations respond effectively to security incidents.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Conduct a Post-Incident Review: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Analyze the incident to identify lessons learned and areas for improvement.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●"/>
            </a:pPr>
            <a:r>
              <a:rPr lang="en-US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 Preventive Measures: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Strengthen security measures to prevent similar incidents in the future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1942</TotalTime>
  <Words>513</Words>
  <Application>Microsoft Office PowerPoint</Application>
  <PresentationFormat>On-screen Show (16:9)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Rajesh R A</cp:lastModifiedBy>
  <cp:revision>3</cp:revision>
  <dcterms:created xsi:type="dcterms:W3CDTF">2024-09-27T18:50:07Z</dcterms:created>
  <dcterms:modified xsi:type="dcterms:W3CDTF">2024-10-14T21:57:06Z</dcterms:modified>
</cp:coreProperties>
</file>