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66" r:id="rId3"/>
    <p:sldId id="257" r:id="rId4"/>
    <p:sldId id="259" r:id="rId5"/>
    <p:sldId id="258" r:id="rId6"/>
    <p:sldId id="260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  <p:sldId id="270" r:id="rId16"/>
    <p:sldId id="271" r:id="rId17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13"/>
  </p:normalViewPr>
  <p:slideViewPr>
    <p:cSldViewPr snapToGrid="0" snapToObjects="1">
      <p:cViewPr>
        <p:scale>
          <a:sx n="95" d="100"/>
          <a:sy n="95" d="100"/>
        </p:scale>
        <p:origin x="105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99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6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480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60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813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1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361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0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6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70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08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39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15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15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93865-F7D3-C308-3367-461C7044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7" y="157716"/>
            <a:ext cx="7915828" cy="317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04711-7158-CCAC-403C-30A7D147188A}"/>
              </a:ext>
            </a:extLst>
          </p:cNvPr>
          <p:cNvSpPr txBox="1"/>
          <p:nvPr/>
        </p:nvSpPr>
        <p:spPr>
          <a:xfrm>
            <a:off x="1538178" y="3721027"/>
            <a:ext cx="6181060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 b="1" kern="0" dirty="0">
                <a:effectLst/>
                <a:latin typeface="Arial" panose="020B0604020202020204" pitchFamily="34" charset="0"/>
              </a:rPr>
              <a:t> Maven Clinic – Suspicious Activity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Cyber Security Incident Response Plan &amp; Review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63BA7-E5D0-1ED6-B7BA-6020F7BD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1309938"/>
            <a:ext cx="5249780" cy="266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BFB91-7B63-5F2E-F196-F46D39F11628}"/>
              </a:ext>
            </a:extLst>
          </p:cNvPr>
          <p:cNvSpPr txBox="1"/>
          <p:nvPr/>
        </p:nvSpPr>
        <p:spPr>
          <a:xfrm>
            <a:off x="782051" y="182861"/>
            <a:ext cx="4965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  Post Incident Review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1400" b="1" dirty="0"/>
              <a:t>   Impact to organization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62E3EA-13F4-232B-41FE-82A3D1AD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10793"/>
              </p:ext>
            </p:extLst>
          </p:nvPr>
        </p:nvGraphicFramePr>
        <p:xfrm>
          <a:off x="497302" y="233812"/>
          <a:ext cx="6216319" cy="41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91">
                  <a:extLst>
                    <a:ext uri="{9D8B030D-6E8A-4147-A177-3AD203B41FA5}">
                      <a16:colId xmlns:a16="http://schemas.microsoft.com/office/drawing/2014/main" val="2473915315"/>
                    </a:ext>
                  </a:extLst>
                </a:gridCol>
                <a:gridCol w="4531128">
                  <a:extLst>
                    <a:ext uri="{9D8B030D-6E8A-4147-A177-3AD203B41FA5}">
                      <a16:colId xmlns:a16="http://schemas.microsoft.com/office/drawing/2014/main" val="4204510966"/>
                    </a:ext>
                  </a:extLst>
                </a:gridCol>
              </a:tblGrid>
              <a:tr h="272022"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8957"/>
                  </a:ext>
                </a:extLst>
              </a:tr>
              <a:tr h="492384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 patient data stored on the workstation may have been compromised.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83700"/>
                  </a:ext>
                </a:extLst>
              </a:tr>
              <a:tr h="648669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Disruption of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compromised workstation may have affected the availability of critical services.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485"/>
                  </a:ext>
                </a:extLst>
              </a:tr>
              <a:tr h="460346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Reputational Damage: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breach could damage Maven Clinic's reputation and  public trust.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74425"/>
                  </a:ext>
                </a:extLst>
              </a:tr>
              <a:tr h="778283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compliance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HIPAA and GDPR must be focused and take steps if any customer data that may have been exposed or compromised.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10188"/>
                  </a:ext>
                </a:extLst>
              </a:tr>
              <a:tr h="492384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disruption or unavailability of data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45274"/>
                  </a:ext>
                </a:extLst>
              </a:tr>
              <a:tr h="648669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necessary actions if any sensitive data or PII /health related data exposed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52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4C4EB-A940-297F-7531-C0C04DBF1BC0}"/>
              </a:ext>
            </a:extLst>
          </p:cNvPr>
          <p:cNvSpPr txBox="1"/>
          <p:nvPr/>
        </p:nvSpPr>
        <p:spPr>
          <a:xfrm>
            <a:off x="288758" y="307284"/>
            <a:ext cx="6890084" cy="468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Communication Plan</a:t>
            </a:r>
          </a:p>
          <a:p>
            <a:endParaRPr lang="en-US" sz="20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Stakeholders: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Stakeholders and the team must be quickly notified about the incident.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Department: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All members of the IT team, including system administrator, network engineers must be notified and take necessary steps to closely monitor the network.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Executives: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C-level executives, board members, and other key decision-makers.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Affected Users: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Employees, customers, or partners who may be impacted by the incident. This case Host machine DESKTOP-1234567 and user John doe must be notified , the file or server owner must be informed about the incident.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External Parties: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Law enforcement, regulatory agencies, or other third parties as needed.     Incase of data breach of sensitive information that involves other parties must be communicated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2B634-5838-141B-CB10-23AC5DC32C32}"/>
              </a:ext>
            </a:extLst>
          </p:cNvPr>
          <p:cNvSpPr txBox="1"/>
          <p:nvPr/>
        </p:nvSpPr>
        <p:spPr>
          <a:xfrm>
            <a:off x="401052" y="569494"/>
            <a:ext cx="6416843" cy="391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Lessons Learned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Importance of Strong Passwords: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breach highlights the critical importance of using strong, unique passwords for all accounts.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 Security Assessments: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Regular vulnerability assessments are essential for identifying and addressing potential risks.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 Education: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Security awareness training can help employees recognize and prevent phishing attacks.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Incident Response Planning: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well-defined incident response plan can help organizations respond effectively to security incidents.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Conduct a Post-Incident Review: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Analyze the incident to identify lessons learned and areas for improvement.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 Preventive Measures: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Strengthen security measures to prevent similar incidents in the future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240AB-4143-8CFD-C53C-B9F2012F2118}"/>
              </a:ext>
            </a:extLst>
          </p:cNvPr>
          <p:cNvSpPr txBox="1"/>
          <p:nvPr/>
        </p:nvSpPr>
        <p:spPr>
          <a:xfrm>
            <a:off x="449178" y="449179"/>
            <a:ext cx="5261811" cy="345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Preventive Measures 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Phishing Awareness Training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Strong Password Policies( complex with MFA)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 Security Assessments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Incident Response Planning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Encryption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Strong Access Controls to limit sensitive data access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Third-Party Risk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582CD-A4FC-0039-EE31-11099AA311F5}"/>
              </a:ext>
            </a:extLst>
          </p:cNvPr>
          <p:cNvSpPr txBox="1"/>
          <p:nvPr/>
        </p:nvSpPr>
        <p:spPr>
          <a:xfrm>
            <a:off x="625642" y="320842"/>
            <a:ext cx="6368716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Areas of Improvement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Staff Coverage: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Ensure adequate staffing levels within the security operations center (SOC) to maintain 24/7 coverage and timely response to incidents.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Awareness Training: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Provide regular security awareness training to employees to help them recognize and prevent phishing attacks and other social engineering tactics.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Automation of Security Operations: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Implement automated security tools like SOAR , XDR, ASO (Autonomic SecOps) etc., and processes to reduce the burden on security teams and improve response times.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Threat Intelligence: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Leverage threat intelligence feeds to stay informed about emerging threats and trends.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Incident Response Planning: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Develop and regularly test a comprehensive incident response plan to ensure a coordinated and effective response to security incidents.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 </a:t>
            </a: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ZTA , Strong MFA and system Hardening 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EAC7-A481-C14D-A60B-2A2D78F33F58}"/>
              </a:ext>
            </a:extLst>
          </p:cNvPr>
          <p:cNvSpPr txBox="1"/>
          <p:nvPr/>
        </p:nvSpPr>
        <p:spPr>
          <a:xfrm>
            <a:off x="340893" y="641685"/>
            <a:ext cx="6918159" cy="252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Conclusion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addressing these Lesson learned areas and implementing the recommended measures, Maven Clinic can significantly enhance/strengthen its security posture and reduce the risk of future breaches. Regular review and updates of the incident response plan are essential to maintain a proactive and effective approach to cybersecurity.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F7A8F-948D-4549-7B0F-64641923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2" y="0"/>
            <a:ext cx="6803880" cy="50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a1d66a-cd2e-492d-b682-1d67e6c56bf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9CC06-FFA2-F69A-8447-738EB067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37887"/>
            <a:ext cx="5702967" cy="4467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99178-18BE-A4DC-2D69-67936988CAAA}"/>
              </a:ext>
            </a:extLst>
          </p:cNvPr>
          <p:cNvSpPr txBox="1"/>
          <p:nvPr/>
        </p:nvSpPr>
        <p:spPr>
          <a:xfrm>
            <a:off x="280734" y="88232"/>
            <a:ext cx="705050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Root Cause Analysis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primary cause of the breach appears to be a weak password for the workstation's administrator account, which allowed unauthorized access. The attacker was able to leverage the compromised account to escalate privileges and gain control of the system.</a:t>
            </a:r>
            <a:endParaRPr lang="en-US" sz="120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September 20, 2024, Maven Clinic Security Team detected suspicious network activity, including a traffic spike to the external IP address 203.0.113.45 and Multiple failed SSH and RDP login attempts. The activity indicated a brute-force attack targeting sensitive systems and prompted immediate escalation to the security team.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Upon investigation, an unauthorized user account was found accessing sensitive files outside of business hours. 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2.png" descr="Points scored">
            <a:extLst>
              <a:ext uri="{FF2B5EF4-FFF2-40B4-BE49-F238E27FC236}">
                <a16:creationId xmlns:a16="http://schemas.microsoft.com/office/drawing/2014/main" id="{E0825EC1-8BDE-98CC-2969-0EE77EB661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02363" y="2799609"/>
            <a:ext cx="3538220" cy="2066892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56DEF-61D2-EF17-CB8C-C284DDBDD0FD}"/>
              </a:ext>
            </a:extLst>
          </p:cNvPr>
          <p:cNvSpPr txBox="1"/>
          <p:nvPr/>
        </p:nvSpPr>
        <p:spPr>
          <a:xfrm>
            <a:off x="1848850" y="4866501"/>
            <a:ext cx="504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Pie chart displays Event and its occurrence Percentage 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E2BF3-44AC-BC83-036D-569A6E6D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3" y="1259071"/>
            <a:ext cx="5398135" cy="326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2943A-A01A-DBD0-F4C3-1A0E32C2991E}"/>
              </a:ext>
            </a:extLst>
          </p:cNvPr>
          <p:cNvSpPr txBox="1"/>
          <p:nvPr/>
        </p:nvSpPr>
        <p:spPr>
          <a:xfrm>
            <a:off x="513379" y="368969"/>
            <a:ext cx="23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Security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AF931-A109-0B67-5918-C04F8DA181EE}"/>
              </a:ext>
            </a:extLst>
          </p:cNvPr>
          <p:cNvSpPr txBox="1"/>
          <p:nvPr/>
        </p:nvSpPr>
        <p:spPr>
          <a:xfrm>
            <a:off x="312820" y="160422"/>
            <a:ext cx="6809873" cy="484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Response to Affected Customers and Stakeholders</a:t>
            </a:r>
            <a:endParaRPr lang="en-US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When a healthcare organization experiences a data breach, it's crucial to respond promptly, transparently, and empathetically to affected customers.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Rapid Assessment and Containment: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Quickly determine the scope and severity of the breach and Implement measures to prevent further data loss.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Notification and Communication: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Contact affected individuals as soon as possible, providing clear and concise information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Empathy and Support: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Express empathy for the inconvenience and potential distress caused by the breach. Offer support like credit monitoring/financial settlement etc.,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Communication and Updates: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Provide regular updates to affected individuals and stakeholders about the progress of the investigation and remediation efforts. Be responsive to their questions and concerns.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51638-07B3-39F0-FCCF-E2BFBE68EE18}"/>
              </a:ext>
            </a:extLst>
          </p:cNvPr>
          <p:cNvSpPr txBox="1"/>
          <p:nvPr/>
        </p:nvSpPr>
        <p:spPr>
          <a:xfrm>
            <a:off x="561473" y="848201"/>
            <a:ext cx="646496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Containment Eradication &amp; Recovery</a:t>
            </a:r>
          </a:p>
          <a:p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400" dirty="0">
                <a:solidFill>
                  <a:srgbClr val="1E202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goal of containment is to stop the attack before it overwhelms resources or causes damage and bring back the system to normal business operations.</a:t>
            </a:r>
          </a:p>
          <a:p>
            <a:endParaRPr lang="en-US" sz="1400" dirty="0">
              <a:solidFill>
                <a:srgbClr val="1E202C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Short-term: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 a plan to Isolate affected systems to prevent further damage or spread of the malicious activity. This can be temporary until long-term solutions are in place</a:t>
            </a:r>
            <a:endParaRPr lang="en-US" sz="1400" b="1" dirty="0">
              <a:solidFill>
                <a:srgbClr val="1E202C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b="1" dirty="0">
              <a:solidFill>
                <a:srgbClr val="1E202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Long-term: 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Make a plan Implement long-term measures such as system patches, firewall rules, or enhanced intrusion detection mechanisms to secure compromised systems. </a:t>
            </a:r>
          </a:p>
          <a:p>
            <a:endParaRPr lang="en-US" b="1" dirty="0">
              <a:solidFill>
                <a:srgbClr val="1E202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6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57FD-2201-7E26-6EA1-2DBE40D4F0FD}"/>
              </a:ext>
            </a:extLst>
          </p:cNvPr>
          <p:cNvSpPr txBox="1"/>
          <p:nvPr/>
        </p:nvSpPr>
        <p:spPr>
          <a:xfrm>
            <a:off x="922421" y="409074"/>
            <a:ext cx="6384758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Recommended Actions</a:t>
            </a:r>
            <a:endParaRPr lang="en-US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 strong password policies and multi-factor authentication.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Conduct regular security assessments and vulnerability scans.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Provide security awareness training to employees.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 and test a comprehensive incident response plan.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 in automated security tools to streamline incident response and improve efficiency.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Stay informed about emerging threats and trends through threat intelligence feeds.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16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1968</TotalTime>
  <Words>989</Words>
  <Application>Microsoft Office PowerPoint</Application>
  <PresentationFormat>On-screen Show (16:9)</PresentationFormat>
  <Paragraphs>91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Symbol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Rajesh R A</cp:lastModifiedBy>
  <cp:revision>3</cp:revision>
  <dcterms:created xsi:type="dcterms:W3CDTF">2024-09-27T18:50:07Z</dcterms:created>
  <dcterms:modified xsi:type="dcterms:W3CDTF">2024-10-14T05:44:48Z</dcterms:modified>
</cp:coreProperties>
</file>