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notesMasterIdLst>
    <p:notesMasterId r:id="rId25"/>
  </p:notesMasterIdLst>
  <p:sldIdLst>
    <p:sldId id="256" r:id="rId4"/>
    <p:sldId id="257" r:id="rId5"/>
    <p:sldId id="263" r:id="rId6"/>
    <p:sldId id="261" r:id="rId7"/>
    <p:sldId id="266" r:id="rId8"/>
    <p:sldId id="268" r:id="rId9"/>
    <p:sldId id="264" r:id="rId10"/>
    <p:sldId id="269" r:id="rId11"/>
    <p:sldId id="270" r:id="rId12"/>
    <p:sldId id="276" r:id="rId13"/>
    <p:sldId id="271" r:id="rId14"/>
    <p:sldId id="272" r:id="rId15"/>
    <p:sldId id="273" r:id="rId16"/>
    <p:sldId id="259" r:id="rId17"/>
    <p:sldId id="262" r:id="rId18"/>
    <p:sldId id="265" r:id="rId19"/>
    <p:sldId id="258" r:id="rId20"/>
    <p:sldId id="267" r:id="rId21"/>
    <p:sldId id="274"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72" autoAdjust="0"/>
    <p:restoredTop sz="91531" autoAdjust="0"/>
  </p:normalViewPr>
  <p:slideViewPr>
    <p:cSldViewPr snapToGrid="0">
      <p:cViewPr varScale="1">
        <p:scale>
          <a:sx n="106" d="100"/>
          <a:sy n="106" d="100"/>
        </p:scale>
        <p:origin x="6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88C2D-EC0F-4D64-812E-0170CE339FD1}" type="doc">
      <dgm:prSet loTypeId="urn:microsoft.com/office/officeart/2005/8/layout/chevron2" loCatId="list" qsTypeId="urn:microsoft.com/office/officeart/2005/8/quickstyle/3d2" qsCatId="3D" csTypeId="urn:microsoft.com/office/officeart/2005/8/colors/accent1_2" csCatId="accent1" phldr="1"/>
      <dgm:spPr/>
      <dgm:t>
        <a:bodyPr/>
        <a:lstStyle/>
        <a:p>
          <a:endParaRPr lang="en-US"/>
        </a:p>
      </dgm:t>
    </dgm:pt>
    <dgm:pt modelId="{1E63CD2F-4D73-41FF-B1E5-586C32390FD2}">
      <dgm:prSet phldrT="[Text]"/>
      <dgm:spPr/>
      <dgm:t>
        <a:bodyPr/>
        <a:lstStyle/>
        <a:p>
          <a:r>
            <a:rPr lang="en-US" dirty="0" smtClean="0"/>
            <a:t>1</a:t>
          </a:r>
          <a:endParaRPr lang="en-US" dirty="0"/>
        </a:p>
      </dgm:t>
    </dgm:pt>
    <dgm:pt modelId="{09197009-B83A-45C5-B54E-470FF5238192}" type="parTrans" cxnId="{513C1503-5349-47EC-A50E-1D9D4D1914D2}">
      <dgm:prSet/>
      <dgm:spPr/>
      <dgm:t>
        <a:bodyPr/>
        <a:lstStyle/>
        <a:p>
          <a:endParaRPr lang="en-US"/>
        </a:p>
      </dgm:t>
    </dgm:pt>
    <dgm:pt modelId="{1D733CF4-1A96-447A-8FEE-3EF6DD778829}" type="sibTrans" cxnId="{513C1503-5349-47EC-A50E-1D9D4D1914D2}">
      <dgm:prSet/>
      <dgm:spPr/>
      <dgm:t>
        <a:bodyPr/>
        <a:lstStyle/>
        <a:p>
          <a:endParaRPr lang="en-US"/>
        </a:p>
      </dgm:t>
    </dgm:pt>
    <dgm:pt modelId="{1786E498-7A35-49A9-8855-A208A81583EE}">
      <dgm:prSet phldrT="[Text]"/>
      <dgm:spPr/>
      <dgm:t>
        <a:bodyPr/>
        <a:lstStyle/>
        <a:p>
          <a:r>
            <a:rPr lang="en-US" dirty="0" smtClean="0"/>
            <a:t>Data Preprocessing and making training and test sets</a:t>
          </a:r>
          <a:endParaRPr lang="en-US" dirty="0"/>
        </a:p>
      </dgm:t>
    </dgm:pt>
    <dgm:pt modelId="{DD09AD88-9881-403E-8BD1-3CB59CAF3BCB}" type="parTrans" cxnId="{F068BCA7-A5EC-4410-A203-582110664ACC}">
      <dgm:prSet/>
      <dgm:spPr/>
      <dgm:t>
        <a:bodyPr/>
        <a:lstStyle/>
        <a:p>
          <a:endParaRPr lang="en-US"/>
        </a:p>
      </dgm:t>
    </dgm:pt>
    <dgm:pt modelId="{9C309513-A550-4EDB-A58E-C84FECCEC05A}" type="sibTrans" cxnId="{F068BCA7-A5EC-4410-A203-582110664ACC}">
      <dgm:prSet/>
      <dgm:spPr/>
      <dgm:t>
        <a:bodyPr/>
        <a:lstStyle/>
        <a:p>
          <a:endParaRPr lang="en-US"/>
        </a:p>
      </dgm:t>
    </dgm:pt>
    <dgm:pt modelId="{A0176B99-6B94-460D-B843-E1613D6D4E41}">
      <dgm:prSet phldrT="[Text]"/>
      <dgm:spPr/>
      <dgm:t>
        <a:bodyPr/>
        <a:lstStyle/>
        <a:p>
          <a:r>
            <a:rPr lang="en-US" dirty="0" smtClean="0"/>
            <a:t>2</a:t>
          </a:r>
          <a:endParaRPr lang="en-US" dirty="0"/>
        </a:p>
      </dgm:t>
    </dgm:pt>
    <dgm:pt modelId="{DC26EDC9-9B19-4051-9579-E148706E9D7A}" type="parTrans" cxnId="{320EFC0E-F65B-4218-861C-81DC8E8DBE2B}">
      <dgm:prSet/>
      <dgm:spPr/>
      <dgm:t>
        <a:bodyPr/>
        <a:lstStyle/>
        <a:p>
          <a:endParaRPr lang="en-US"/>
        </a:p>
      </dgm:t>
    </dgm:pt>
    <dgm:pt modelId="{84AD2474-AED6-48AE-ADF5-D4E85E55C6A8}" type="sibTrans" cxnId="{320EFC0E-F65B-4218-861C-81DC8E8DBE2B}">
      <dgm:prSet/>
      <dgm:spPr/>
      <dgm:t>
        <a:bodyPr/>
        <a:lstStyle/>
        <a:p>
          <a:endParaRPr lang="en-US"/>
        </a:p>
      </dgm:t>
    </dgm:pt>
    <dgm:pt modelId="{34ADB436-7716-4D24-89FC-312DFB9C4926}">
      <dgm:prSet phldrT="[Text]"/>
      <dgm:spPr/>
      <dgm:t>
        <a:bodyPr/>
        <a:lstStyle/>
        <a:p>
          <a:r>
            <a:rPr lang="en-US" dirty="0" smtClean="0"/>
            <a:t>Calculating the Predictive Model</a:t>
          </a:r>
          <a:endParaRPr lang="en-US" dirty="0"/>
        </a:p>
      </dgm:t>
    </dgm:pt>
    <dgm:pt modelId="{43366EE8-DEC0-4A6E-B127-C868A233E20A}" type="parTrans" cxnId="{C7ADA638-20F0-46CB-BBC8-74253E5E59E9}">
      <dgm:prSet/>
      <dgm:spPr/>
      <dgm:t>
        <a:bodyPr/>
        <a:lstStyle/>
        <a:p>
          <a:endParaRPr lang="en-US"/>
        </a:p>
      </dgm:t>
    </dgm:pt>
    <dgm:pt modelId="{7150A76E-BA56-49D4-B3BF-FF7A43BE46CD}" type="sibTrans" cxnId="{C7ADA638-20F0-46CB-BBC8-74253E5E59E9}">
      <dgm:prSet/>
      <dgm:spPr/>
      <dgm:t>
        <a:bodyPr/>
        <a:lstStyle/>
        <a:p>
          <a:endParaRPr lang="en-US"/>
        </a:p>
      </dgm:t>
    </dgm:pt>
    <dgm:pt modelId="{610E0301-510B-4377-B924-11CC67206AFB}">
      <dgm:prSet phldrT="[Text]"/>
      <dgm:spPr/>
      <dgm:t>
        <a:bodyPr/>
        <a:lstStyle/>
        <a:p>
          <a:r>
            <a:rPr lang="en-US" dirty="0" smtClean="0"/>
            <a:t>3</a:t>
          </a:r>
          <a:endParaRPr lang="en-US" dirty="0"/>
        </a:p>
      </dgm:t>
    </dgm:pt>
    <dgm:pt modelId="{D33D00AC-4FF8-4FDC-8DF5-91155E7AFF95}" type="parTrans" cxnId="{797B4C40-CCB3-4AE4-B60C-BDB25E72D6B7}">
      <dgm:prSet/>
      <dgm:spPr/>
      <dgm:t>
        <a:bodyPr/>
        <a:lstStyle/>
        <a:p>
          <a:endParaRPr lang="en-US"/>
        </a:p>
      </dgm:t>
    </dgm:pt>
    <dgm:pt modelId="{D7793BE1-CBBF-4289-9481-898FCDB8AE86}" type="sibTrans" cxnId="{797B4C40-CCB3-4AE4-B60C-BDB25E72D6B7}">
      <dgm:prSet/>
      <dgm:spPr/>
      <dgm:t>
        <a:bodyPr/>
        <a:lstStyle/>
        <a:p>
          <a:endParaRPr lang="en-US"/>
        </a:p>
      </dgm:t>
    </dgm:pt>
    <dgm:pt modelId="{571166FE-C84F-4464-BE26-43E1DA4991C8}">
      <dgm:prSet phldrT="[Text]"/>
      <dgm:spPr/>
      <dgm:t>
        <a:bodyPr/>
        <a:lstStyle/>
        <a:p>
          <a:r>
            <a:rPr lang="en-US" dirty="0" smtClean="0"/>
            <a:t>Visualization of Result</a:t>
          </a:r>
          <a:endParaRPr lang="en-US" dirty="0"/>
        </a:p>
      </dgm:t>
    </dgm:pt>
    <dgm:pt modelId="{AA775E2A-E152-4C5F-B15D-33276703D2BA}" type="parTrans" cxnId="{59F981EC-C75D-4945-82EA-A58F37557BE0}">
      <dgm:prSet/>
      <dgm:spPr/>
      <dgm:t>
        <a:bodyPr/>
        <a:lstStyle/>
        <a:p>
          <a:endParaRPr lang="en-US"/>
        </a:p>
      </dgm:t>
    </dgm:pt>
    <dgm:pt modelId="{E432827E-F53B-4ADD-9B5C-5E69DD70B4DD}" type="sibTrans" cxnId="{59F981EC-C75D-4945-82EA-A58F37557BE0}">
      <dgm:prSet/>
      <dgm:spPr/>
      <dgm:t>
        <a:bodyPr/>
        <a:lstStyle/>
        <a:p>
          <a:endParaRPr lang="en-US"/>
        </a:p>
      </dgm:t>
    </dgm:pt>
    <dgm:pt modelId="{652112CC-EFE3-4894-98D5-2E8D50C5CA11}" type="pres">
      <dgm:prSet presAssocID="{3C588C2D-EC0F-4D64-812E-0170CE339FD1}" presName="linearFlow" presStyleCnt="0">
        <dgm:presLayoutVars>
          <dgm:dir/>
          <dgm:animLvl val="lvl"/>
          <dgm:resizeHandles val="exact"/>
        </dgm:presLayoutVars>
      </dgm:prSet>
      <dgm:spPr/>
      <dgm:t>
        <a:bodyPr/>
        <a:lstStyle/>
        <a:p>
          <a:endParaRPr lang="en-US"/>
        </a:p>
      </dgm:t>
    </dgm:pt>
    <dgm:pt modelId="{538A543C-3F74-4D7F-BA0D-902401BB0155}" type="pres">
      <dgm:prSet presAssocID="{1E63CD2F-4D73-41FF-B1E5-586C32390FD2}" presName="composite" presStyleCnt="0"/>
      <dgm:spPr/>
    </dgm:pt>
    <dgm:pt modelId="{B2A91C3F-8BA7-40DB-93EF-12D2C80E7B19}" type="pres">
      <dgm:prSet presAssocID="{1E63CD2F-4D73-41FF-B1E5-586C32390FD2}" presName="parentText" presStyleLbl="alignNode1" presStyleIdx="0" presStyleCnt="3">
        <dgm:presLayoutVars>
          <dgm:chMax val="1"/>
          <dgm:bulletEnabled val="1"/>
        </dgm:presLayoutVars>
      </dgm:prSet>
      <dgm:spPr/>
      <dgm:t>
        <a:bodyPr/>
        <a:lstStyle/>
        <a:p>
          <a:endParaRPr lang="en-US"/>
        </a:p>
      </dgm:t>
    </dgm:pt>
    <dgm:pt modelId="{2D0CBF16-98D0-48CB-8C43-A822C57493F8}" type="pres">
      <dgm:prSet presAssocID="{1E63CD2F-4D73-41FF-B1E5-586C32390FD2}" presName="descendantText" presStyleLbl="alignAcc1" presStyleIdx="0" presStyleCnt="3">
        <dgm:presLayoutVars>
          <dgm:bulletEnabled val="1"/>
        </dgm:presLayoutVars>
      </dgm:prSet>
      <dgm:spPr/>
      <dgm:t>
        <a:bodyPr/>
        <a:lstStyle/>
        <a:p>
          <a:endParaRPr lang="en-US"/>
        </a:p>
      </dgm:t>
    </dgm:pt>
    <dgm:pt modelId="{6CFE3203-F524-4B62-A605-37561B708D1C}" type="pres">
      <dgm:prSet presAssocID="{1D733CF4-1A96-447A-8FEE-3EF6DD778829}" presName="sp" presStyleCnt="0"/>
      <dgm:spPr/>
    </dgm:pt>
    <dgm:pt modelId="{F1BE0928-5580-4E74-A429-8F3518539E23}" type="pres">
      <dgm:prSet presAssocID="{A0176B99-6B94-460D-B843-E1613D6D4E41}" presName="composite" presStyleCnt="0"/>
      <dgm:spPr/>
    </dgm:pt>
    <dgm:pt modelId="{6A7AFB6A-C2CF-4927-A6CA-04E315C1D10B}" type="pres">
      <dgm:prSet presAssocID="{A0176B99-6B94-460D-B843-E1613D6D4E41}" presName="parentText" presStyleLbl="alignNode1" presStyleIdx="1" presStyleCnt="3">
        <dgm:presLayoutVars>
          <dgm:chMax val="1"/>
          <dgm:bulletEnabled val="1"/>
        </dgm:presLayoutVars>
      </dgm:prSet>
      <dgm:spPr/>
      <dgm:t>
        <a:bodyPr/>
        <a:lstStyle/>
        <a:p>
          <a:endParaRPr lang="en-US"/>
        </a:p>
      </dgm:t>
    </dgm:pt>
    <dgm:pt modelId="{6608196C-1CA8-4449-9853-C0F23B4AF899}" type="pres">
      <dgm:prSet presAssocID="{A0176B99-6B94-460D-B843-E1613D6D4E41}" presName="descendantText" presStyleLbl="alignAcc1" presStyleIdx="1" presStyleCnt="3">
        <dgm:presLayoutVars>
          <dgm:bulletEnabled val="1"/>
        </dgm:presLayoutVars>
      </dgm:prSet>
      <dgm:spPr/>
      <dgm:t>
        <a:bodyPr/>
        <a:lstStyle/>
        <a:p>
          <a:endParaRPr lang="en-US"/>
        </a:p>
      </dgm:t>
    </dgm:pt>
    <dgm:pt modelId="{5DB58DCC-5ADB-4ADF-B143-B8B1F6358AF2}" type="pres">
      <dgm:prSet presAssocID="{84AD2474-AED6-48AE-ADF5-D4E85E55C6A8}" presName="sp" presStyleCnt="0"/>
      <dgm:spPr/>
    </dgm:pt>
    <dgm:pt modelId="{F09F8D00-FA88-4255-94FF-59946F78EEBA}" type="pres">
      <dgm:prSet presAssocID="{610E0301-510B-4377-B924-11CC67206AFB}" presName="composite" presStyleCnt="0"/>
      <dgm:spPr/>
    </dgm:pt>
    <dgm:pt modelId="{5FC8E8C4-A9B5-4FC8-9D99-1D5DA84F1442}" type="pres">
      <dgm:prSet presAssocID="{610E0301-510B-4377-B924-11CC67206AFB}" presName="parentText" presStyleLbl="alignNode1" presStyleIdx="2" presStyleCnt="3">
        <dgm:presLayoutVars>
          <dgm:chMax val="1"/>
          <dgm:bulletEnabled val="1"/>
        </dgm:presLayoutVars>
      </dgm:prSet>
      <dgm:spPr/>
      <dgm:t>
        <a:bodyPr/>
        <a:lstStyle/>
        <a:p>
          <a:endParaRPr lang="en-US"/>
        </a:p>
      </dgm:t>
    </dgm:pt>
    <dgm:pt modelId="{8A71F3CD-7595-4969-9D03-487977B1D83C}" type="pres">
      <dgm:prSet presAssocID="{610E0301-510B-4377-B924-11CC67206AFB}" presName="descendantText" presStyleLbl="alignAcc1" presStyleIdx="2" presStyleCnt="3">
        <dgm:presLayoutVars>
          <dgm:bulletEnabled val="1"/>
        </dgm:presLayoutVars>
      </dgm:prSet>
      <dgm:spPr/>
      <dgm:t>
        <a:bodyPr/>
        <a:lstStyle/>
        <a:p>
          <a:endParaRPr lang="en-US"/>
        </a:p>
      </dgm:t>
    </dgm:pt>
  </dgm:ptLst>
  <dgm:cxnLst>
    <dgm:cxn modelId="{22184AEE-F23F-4CAA-A913-E69EF3C73BEF}" type="presOf" srcId="{1E63CD2F-4D73-41FF-B1E5-586C32390FD2}" destId="{B2A91C3F-8BA7-40DB-93EF-12D2C80E7B19}" srcOrd="0" destOrd="0" presId="urn:microsoft.com/office/officeart/2005/8/layout/chevron2"/>
    <dgm:cxn modelId="{59F981EC-C75D-4945-82EA-A58F37557BE0}" srcId="{610E0301-510B-4377-B924-11CC67206AFB}" destId="{571166FE-C84F-4464-BE26-43E1DA4991C8}" srcOrd="0" destOrd="0" parTransId="{AA775E2A-E152-4C5F-B15D-33276703D2BA}" sibTransId="{E432827E-F53B-4ADD-9B5C-5E69DD70B4DD}"/>
    <dgm:cxn modelId="{F068BCA7-A5EC-4410-A203-582110664ACC}" srcId="{1E63CD2F-4D73-41FF-B1E5-586C32390FD2}" destId="{1786E498-7A35-49A9-8855-A208A81583EE}" srcOrd="0" destOrd="0" parTransId="{DD09AD88-9881-403E-8BD1-3CB59CAF3BCB}" sibTransId="{9C309513-A550-4EDB-A58E-C84FECCEC05A}"/>
    <dgm:cxn modelId="{FAB0EC66-6347-4FD3-A82C-90B2A289CF91}" type="presOf" srcId="{1786E498-7A35-49A9-8855-A208A81583EE}" destId="{2D0CBF16-98D0-48CB-8C43-A822C57493F8}" srcOrd="0" destOrd="0" presId="urn:microsoft.com/office/officeart/2005/8/layout/chevron2"/>
    <dgm:cxn modelId="{A6578CCD-A775-4B84-9865-A28A91124321}" type="presOf" srcId="{A0176B99-6B94-460D-B843-E1613D6D4E41}" destId="{6A7AFB6A-C2CF-4927-A6CA-04E315C1D10B}" srcOrd="0" destOrd="0" presId="urn:microsoft.com/office/officeart/2005/8/layout/chevron2"/>
    <dgm:cxn modelId="{94D4D2DB-9260-4EB6-8392-0B941FB12401}" type="presOf" srcId="{3C588C2D-EC0F-4D64-812E-0170CE339FD1}" destId="{652112CC-EFE3-4894-98D5-2E8D50C5CA11}" srcOrd="0" destOrd="0" presId="urn:microsoft.com/office/officeart/2005/8/layout/chevron2"/>
    <dgm:cxn modelId="{3CF9D540-85F6-4AB6-982E-540B149E293A}" type="presOf" srcId="{34ADB436-7716-4D24-89FC-312DFB9C4926}" destId="{6608196C-1CA8-4449-9853-C0F23B4AF899}" srcOrd="0" destOrd="0" presId="urn:microsoft.com/office/officeart/2005/8/layout/chevron2"/>
    <dgm:cxn modelId="{513C1503-5349-47EC-A50E-1D9D4D1914D2}" srcId="{3C588C2D-EC0F-4D64-812E-0170CE339FD1}" destId="{1E63CD2F-4D73-41FF-B1E5-586C32390FD2}" srcOrd="0" destOrd="0" parTransId="{09197009-B83A-45C5-B54E-470FF5238192}" sibTransId="{1D733CF4-1A96-447A-8FEE-3EF6DD778829}"/>
    <dgm:cxn modelId="{320EFC0E-F65B-4218-861C-81DC8E8DBE2B}" srcId="{3C588C2D-EC0F-4D64-812E-0170CE339FD1}" destId="{A0176B99-6B94-460D-B843-E1613D6D4E41}" srcOrd="1" destOrd="0" parTransId="{DC26EDC9-9B19-4051-9579-E148706E9D7A}" sibTransId="{84AD2474-AED6-48AE-ADF5-D4E85E55C6A8}"/>
    <dgm:cxn modelId="{C7ADA638-20F0-46CB-BBC8-74253E5E59E9}" srcId="{A0176B99-6B94-460D-B843-E1613D6D4E41}" destId="{34ADB436-7716-4D24-89FC-312DFB9C4926}" srcOrd="0" destOrd="0" parTransId="{43366EE8-DEC0-4A6E-B127-C868A233E20A}" sibTransId="{7150A76E-BA56-49D4-B3BF-FF7A43BE46CD}"/>
    <dgm:cxn modelId="{8DE3957B-1B36-471E-9FD8-CE6A42897AAE}" type="presOf" srcId="{571166FE-C84F-4464-BE26-43E1DA4991C8}" destId="{8A71F3CD-7595-4969-9D03-487977B1D83C}" srcOrd="0" destOrd="0" presId="urn:microsoft.com/office/officeart/2005/8/layout/chevron2"/>
    <dgm:cxn modelId="{2D91964A-C5EA-451D-83AA-BE9110B0AD23}" type="presOf" srcId="{610E0301-510B-4377-B924-11CC67206AFB}" destId="{5FC8E8C4-A9B5-4FC8-9D99-1D5DA84F1442}" srcOrd="0" destOrd="0" presId="urn:microsoft.com/office/officeart/2005/8/layout/chevron2"/>
    <dgm:cxn modelId="{797B4C40-CCB3-4AE4-B60C-BDB25E72D6B7}" srcId="{3C588C2D-EC0F-4D64-812E-0170CE339FD1}" destId="{610E0301-510B-4377-B924-11CC67206AFB}" srcOrd="2" destOrd="0" parTransId="{D33D00AC-4FF8-4FDC-8DF5-91155E7AFF95}" sibTransId="{D7793BE1-CBBF-4289-9481-898FCDB8AE86}"/>
    <dgm:cxn modelId="{AC189095-A7DB-4192-8DAC-2B159ED7C062}" type="presParOf" srcId="{652112CC-EFE3-4894-98D5-2E8D50C5CA11}" destId="{538A543C-3F74-4D7F-BA0D-902401BB0155}" srcOrd="0" destOrd="0" presId="urn:microsoft.com/office/officeart/2005/8/layout/chevron2"/>
    <dgm:cxn modelId="{4E8D599B-4C56-4B30-A9D9-A1FB25857983}" type="presParOf" srcId="{538A543C-3F74-4D7F-BA0D-902401BB0155}" destId="{B2A91C3F-8BA7-40DB-93EF-12D2C80E7B19}" srcOrd="0" destOrd="0" presId="urn:microsoft.com/office/officeart/2005/8/layout/chevron2"/>
    <dgm:cxn modelId="{75D5D0E9-3027-4B6F-8046-BC8E69944272}" type="presParOf" srcId="{538A543C-3F74-4D7F-BA0D-902401BB0155}" destId="{2D0CBF16-98D0-48CB-8C43-A822C57493F8}" srcOrd="1" destOrd="0" presId="urn:microsoft.com/office/officeart/2005/8/layout/chevron2"/>
    <dgm:cxn modelId="{0D2E355A-34B9-43A3-8BB0-7DE71327539E}" type="presParOf" srcId="{652112CC-EFE3-4894-98D5-2E8D50C5CA11}" destId="{6CFE3203-F524-4B62-A605-37561B708D1C}" srcOrd="1" destOrd="0" presId="urn:microsoft.com/office/officeart/2005/8/layout/chevron2"/>
    <dgm:cxn modelId="{09124ABB-4DD0-43E4-822B-23273C39C365}" type="presParOf" srcId="{652112CC-EFE3-4894-98D5-2E8D50C5CA11}" destId="{F1BE0928-5580-4E74-A429-8F3518539E23}" srcOrd="2" destOrd="0" presId="urn:microsoft.com/office/officeart/2005/8/layout/chevron2"/>
    <dgm:cxn modelId="{5EF8D14C-3ED5-4807-BB19-3CC082CF8E92}" type="presParOf" srcId="{F1BE0928-5580-4E74-A429-8F3518539E23}" destId="{6A7AFB6A-C2CF-4927-A6CA-04E315C1D10B}" srcOrd="0" destOrd="0" presId="urn:microsoft.com/office/officeart/2005/8/layout/chevron2"/>
    <dgm:cxn modelId="{2B3EB198-0854-4937-AE38-6FE5102040C2}" type="presParOf" srcId="{F1BE0928-5580-4E74-A429-8F3518539E23}" destId="{6608196C-1CA8-4449-9853-C0F23B4AF899}" srcOrd="1" destOrd="0" presId="urn:microsoft.com/office/officeart/2005/8/layout/chevron2"/>
    <dgm:cxn modelId="{E9B395B4-6C5F-4D76-90EC-C42B07D239C8}" type="presParOf" srcId="{652112CC-EFE3-4894-98D5-2E8D50C5CA11}" destId="{5DB58DCC-5ADB-4ADF-B143-B8B1F6358AF2}" srcOrd="3" destOrd="0" presId="urn:microsoft.com/office/officeart/2005/8/layout/chevron2"/>
    <dgm:cxn modelId="{79AA3F23-0EA2-47CB-B54F-85086E765C5A}" type="presParOf" srcId="{652112CC-EFE3-4894-98D5-2E8D50C5CA11}" destId="{F09F8D00-FA88-4255-94FF-59946F78EEBA}" srcOrd="4" destOrd="0" presId="urn:microsoft.com/office/officeart/2005/8/layout/chevron2"/>
    <dgm:cxn modelId="{74E16CAF-0FDF-4461-B440-974924531F20}" type="presParOf" srcId="{F09F8D00-FA88-4255-94FF-59946F78EEBA}" destId="{5FC8E8C4-A9B5-4FC8-9D99-1D5DA84F1442}" srcOrd="0" destOrd="0" presId="urn:microsoft.com/office/officeart/2005/8/layout/chevron2"/>
    <dgm:cxn modelId="{FF06848C-5E72-4F4B-BE40-927290E72B2C}" type="presParOf" srcId="{F09F8D00-FA88-4255-94FF-59946F78EEBA}" destId="{8A71F3CD-7595-4969-9D03-487977B1D83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91C3F-8BA7-40DB-93EF-12D2C80E7B19}">
      <dsp:nvSpPr>
        <dsp:cNvPr id="0" name=""/>
        <dsp:cNvSpPr/>
      </dsp:nvSpPr>
      <dsp:spPr>
        <a:xfrm rot="5400000">
          <a:off x="-191354" y="193433"/>
          <a:ext cx="1275699" cy="89298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1</a:t>
          </a:r>
          <a:endParaRPr lang="en-US" sz="2500" kern="1200" dirty="0"/>
        </a:p>
      </dsp:txBody>
      <dsp:txXfrm rot="-5400000">
        <a:off x="2" y="448573"/>
        <a:ext cx="892989" cy="382710"/>
      </dsp:txXfrm>
    </dsp:sp>
    <dsp:sp modelId="{2D0CBF16-98D0-48CB-8C43-A822C57493F8}">
      <dsp:nvSpPr>
        <dsp:cNvPr id="0" name=""/>
        <dsp:cNvSpPr/>
      </dsp:nvSpPr>
      <dsp:spPr>
        <a:xfrm rot="5400000">
          <a:off x="3367604" y="-2472537"/>
          <a:ext cx="829204" cy="57784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Data Preprocessing and making training and test sets</a:t>
          </a:r>
          <a:endParaRPr lang="en-US" sz="2500" kern="1200" dirty="0"/>
        </a:p>
      </dsp:txBody>
      <dsp:txXfrm rot="-5400000">
        <a:off x="892989" y="42556"/>
        <a:ext cx="5737957" cy="748248"/>
      </dsp:txXfrm>
    </dsp:sp>
    <dsp:sp modelId="{6A7AFB6A-C2CF-4927-A6CA-04E315C1D10B}">
      <dsp:nvSpPr>
        <dsp:cNvPr id="0" name=""/>
        <dsp:cNvSpPr/>
      </dsp:nvSpPr>
      <dsp:spPr>
        <a:xfrm rot="5400000">
          <a:off x="-191354" y="1270083"/>
          <a:ext cx="1275699" cy="89298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2</a:t>
          </a:r>
          <a:endParaRPr lang="en-US" sz="2500" kern="1200" dirty="0"/>
        </a:p>
      </dsp:txBody>
      <dsp:txXfrm rot="-5400000">
        <a:off x="2" y="1525223"/>
        <a:ext cx="892989" cy="382710"/>
      </dsp:txXfrm>
    </dsp:sp>
    <dsp:sp modelId="{6608196C-1CA8-4449-9853-C0F23B4AF899}">
      <dsp:nvSpPr>
        <dsp:cNvPr id="0" name=""/>
        <dsp:cNvSpPr/>
      </dsp:nvSpPr>
      <dsp:spPr>
        <a:xfrm rot="5400000">
          <a:off x="3367604" y="-1395887"/>
          <a:ext cx="829204" cy="57784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Calculating the Predictive Model</a:t>
          </a:r>
          <a:endParaRPr lang="en-US" sz="2500" kern="1200" dirty="0"/>
        </a:p>
      </dsp:txBody>
      <dsp:txXfrm rot="-5400000">
        <a:off x="892989" y="1119206"/>
        <a:ext cx="5737957" cy="748248"/>
      </dsp:txXfrm>
    </dsp:sp>
    <dsp:sp modelId="{5FC8E8C4-A9B5-4FC8-9D99-1D5DA84F1442}">
      <dsp:nvSpPr>
        <dsp:cNvPr id="0" name=""/>
        <dsp:cNvSpPr/>
      </dsp:nvSpPr>
      <dsp:spPr>
        <a:xfrm rot="5400000">
          <a:off x="-191354" y="2346733"/>
          <a:ext cx="1275699" cy="89298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t>3</a:t>
          </a:r>
          <a:endParaRPr lang="en-US" sz="2500" kern="1200" dirty="0"/>
        </a:p>
      </dsp:txBody>
      <dsp:txXfrm rot="-5400000">
        <a:off x="2" y="2601873"/>
        <a:ext cx="892989" cy="382710"/>
      </dsp:txXfrm>
    </dsp:sp>
    <dsp:sp modelId="{8A71F3CD-7595-4969-9D03-487977B1D83C}">
      <dsp:nvSpPr>
        <dsp:cNvPr id="0" name=""/>
        <dsp:cNvSpPr/>
      </dsp:nvSpPr>
      <dsp:spPr>
        <a:xfrm rot="5400000">
          <a:off x="3367604" y="-319237"/>
          <a:ext cx="829204" cy="577843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Visualization of Result</a:t>
          </a:r>
          <a:endParaRPr lang="en-US" sz="2500" kern="1200" dirty="0"/>
        </a:p>
      </dsp:txBody>
      <dsp:txXfrm rot="-5400000">
        <a:off x="892989" y="2195856"/>
        <a:ext cx="5737957" cy="7482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8FB94-3C81-4253-9FCF-7AD48063CCD0}" type="datetimeFigureOut">
              <a:rPr lang="en-US" smtClean="0"/>
              <a:t>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2928E-86E0-4C79-A22D-31B90CA0ABB4}" type="slidenum">
              <a:rPr lang="en-US" smtClean="0"/>
              <a:t>‹#›</a:t>
            </a:fld>
            <a:endParaRPr lang="en-US"/>
          </a:p>
        </p:txBody>
      </p:sp>
    </p:spTree>
    <p:extLst>
      <p:ext uri="{BB962C8B-B14F-4D97-AF65-F5344CB8AC3E}">
        <p14:creationId xmlns:p14="http://schemas.microsoft.com/office/powerpoint/2010/main" val="101853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Everyone.</a:t>
            </a:r>
            <a:r>
              <a:rPr lang="en-US" baseline="0" dirty="0" smtClean="0"/>
              <a:t> </a:t>
            </a:r>
            <a:r>
              <a:rPr lang="en-US" baseline="0" dirty="0" err="1" smtClean="0"/>
              <a:t>Assalawalikum</a:t>
            </a:r>
            <a:r>
              <a:rPr lang="en-US" baseline="0" dirty="0" smtClean="0"/>
              <a:t>..</a:t>
            </a:r>
            <a:r>
              <a:rPr lang="en-US" dirty="0" smtClean="0"/>
              <a:t>Our Project is about</a:t>
            </a:r>
            <a:r>
              <a:rPr lang="en-US" baseline="0" dirty="0" smtClean="0"/>
              <a:t> Person Evaluation with social  mining. Our Project Supervisor is Prof…. And This Project is developed by me Mahmudul hasan and my partner ….</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a:t>
            </a:fld>
            <a:endParaRPr lang="en-US"/>
          </a:p>
        </p:txBody>
      </p:sp>
    </p:spTree>
    <p:extLst>
      <p:ext uri="{BB962C8B-B14F-4D97-AF65-F5344CB8AC3E}">
        <p14:creationId xmlns:p14="http://schemas.microsoft.com/office/powerpoint/2010/main" val="13416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12</a:t>
            </a:fld>
            <a:endParaRPr lang="en-US"/>
          </a:p>
        </p:txBody>
      </p:sp>
    </p:spTree>
    <p:extLst>
      <p:ext uri="{BB962C8B-B14F-4D97-AF65-F5344CB8AC3E}">
        <p14:creationId xmlns:p14="http://schemas.microsoft.com/office/powerpoint/2010/main" val="418921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13</a:t>
            </a:fld>
            <a:endParaRPr lang="en-US"/>
          </a:p>
        </p:txBody>
      </p:sp>
    </p:spTree>
    <p:extLst>
      <p:ext uri="{BB962C8B-B14F-4D97-AF65-F5344CB8AC3E}">
        <p14:creationId xmlns:p14="http://schemas.microsoft.com/office/powerpoint/2010/main" val="397172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take a look at our user interface.</a:t>
            </a:r>
          </a:p>
          <a:p>
            <a:r>
              <a:rPr lang="en-US" baseline="0" dirty="0" smtClean="0"/>
              <a:t>Our user interface contains …….</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14</a:t>
            </a:fld>
            <a:endParaRPr lang="en-US"/>
          </a:p>
        </p:txBody>
      </p:sp>
    </p:spTree>
    <p:extLst>
      <p:ext uri="{BB962C8B-B14F-4D97-AF65-F5344CB8AC3E}">
        <p14:creationId xmlns:p14="http://schemas.microsoft.com/office/powerpoint/2010/main" val="347947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our live</a:t>
            </a:r>
            <a:r>
              <a:rPr lang="en-US" baseline="0" dirty="0" smtClean="0"/>
              <a:t> plot.</a:t>
            </a:r>
          </a:p>
          <a:p>
            <a:r>
              <a:rPr lang="en-US" baseline="0" dirty="0" smtClean="0"/>
              <a:t>The rising curve means that positive value and the falling curve means that negative value of mail.</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15</a:t>
            </a:fld>
            <a:endParaRPr lang="en-US"/>
          </a:p>
        </p:txBody>
      </p:sp>
    </p:spTree>
    <p:extLst>
      <p:ext uri="{BB962C8B-B14F-4D97-AF65-F5344CB8AC3E}">
        <p14:creationId xmlns:p14="http://schemas.microsoft.com/office/powerpoint/2010/main" val="266051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a:t>
            </a:r>
            <a:r>
              <a:rPr lang="en-US" baseline="0" dirty="0" smtClean="0"/>
              <a:t> pie-chart to show the outcome of our project.</a:t>
            </a:r>
          </a:p>
          <a:p>
            <a:r>
              <a:rPr lang="en-US" baseline="0" dirty="0" smtClean="0"/>
              <a:t>We used demo mail which contains 6 positive and 5 negative mails.</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16</a:t>
            </a:fld>
            <a:endParaRPr lang="en-US"/>
          </a:p>
        </p:txBody>
      </p:sp>
    </p:spTree>
    <p:extLst>
      <p:ext uri="{BB962C8B-B14F-4D97-AF65-F5344CB8AC3E}">
        <p14:creationId xmlns:p14="http://schemas.microsoft.com/office/powerpoint/2010/main" val="3090066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take a look at the overall view of our</a:t>
            </a:r>
            <a:r>
              <a:rPr lang="en-US" baseline="0" dirty="0" smtClean="0"/>
              <a:t>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rial" panose="020B0604020202020204" pitchFamily="34" charset="0"/>
                <a:cs typeface="Arial" panose="020B0604020202020204" pitchFamily="34" charset="0"/>
              </a:rPr>
              <a:t>Input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rial" panose="020B0604020202020204" pitchFamily="34" charset="0"/>
                <a:cs typeface="Arial" panose="020B0604020202020204" pitchFamily="34" charset="0"/>
              </a:rPr>
              <a:t>Output in live plot 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Arial" panose="020B0604020202020204" pitchFamily="34" charset="0"/>
                <a:cs typeface="Arial" panose="020B0604020202020204" pitchFamily="34" charset="0"/>
              </a:rPr>
              <a:t>Output in pie-chart.</a:t>
            </a:r>
          </a:p>
        </p:txBody>
      </p:sp>
      <p:sp>
        <p:nvSpPr>
          <p:cNvPr id="4" name="Slide Number Placeholder 3"/>
          <p:cNvSpPr>
            <a:spLocks noGrp="1"/>
          </p:cNvSpPr>
          <p:nvPr>
            <p:ph type="sldNum" sz="quarter" idx="10"/>
          </p:nvPr>
        </p:nvSpPr>
        <p:spPr/>
        <p:txBody>
          <a:bodyPr/>
          <a:lstStyle/>
          <a:p>
            <a:fld id="{5D72928E-86E0-4C79-A22D-31B90CA0ABB4}" type="slidenum">
              <a:rPr lang="en-US" smtClean="0"/>
              <a:t>17</a:t>
            </a:fld>
            <a:endParaRPr lang="en-US"/>
          </a:p>
        </p:txBody>
      </p:sp>
    </p:spTree>
    <p:extLst>
      <p:ext uri="{BB962C8B-B14F-4D97-AF65-F5344CB8AC3E}">
        <p14:creationId xmlns:p14="http://schemas.microsoft.com/office/powerpoint/2010/main" val="76087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18</a:t>
            </a:fld>
            <a:endParaRPr lang="en-US"/>
          </a:p>
        </p:txBody>
      </p:sp>
    </p:spTree>
    <p:extLst>
      <p:ext uri="{BB962C8B-B14F-4D97-AF65-F5344CB8AC3E}">
        <p14:creationId xmlns:p14="http://schemas.microsoft.com/office/powerpoint/2010/main" val="3105650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19</a:t>
            </a:fld>
            <a:endParaRPr lang="en-US"/>
          </a:p>
        </p:txBody>
      </p:sp>
    </p:spTree>
    <p:extLst>
      <p:ext uri="{BB962C8B-B14F-4D97-AF65-F5344CB8AC3E}">
        <p14:creationId xmlns:p14="http://schemas.microsoft.com/office/powerpoint/2010/main" val="316003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project presentation</a:t>
            </a:r>
            <a:r>
              <a:rPr lang="en-US" baseline="0" dirty="0" smtClean="0"/>
              <a:t> we will go through these topics…..</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2</a:t>
            </a:fld>
            <a:endParaRPr lang="en-US"/>
          </a:p>
        </p:txBody>
      </p:sp>
    </p:spTree>
    <p:extLst>
      <p:ext uri="{BB962C8B-B14F-4D97-AF65-F5344CB8AC3E}">
        <p14:creationId xmlns:p14="http://schemas.microsoft.com/office/powerpoint/2010/main" val="124182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3</a:t>
            </a:fld>
            <a:endParaRPr lang="en-US"/>
          </a:p>
        </p:txBody>
      </p:sp>
    </p:spTree>
    <p:extLst>
      <p:ext uri="{BB962C8B-B14F-4D97-AF65-F5344CB8AC3E}">
        <p14:creationId xmlns:p14="http://schemas.microsoft.com/office/powerpoint/2010/main" val="115351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might</a:t>
            </a:r>
            <a:r>
              <a:rPr lang="en-US" baseline="0" dirty="0" smtClean="0"/>
              <a:t> ask what is sentiment analysis?</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4</a:t>
            </a:fld>
            <a:endParaRPr lang="en-US"/>
          </a:p>
        </p:txBody>
      </p:sp>
    </p:spTree>
    <p:extLst>
      <p:ext uri="{BB962C8B-B14F-4D97-AF65-F5344CB8AC3E}">
        <p14:creationId xmlns:p14="http://schemas.microsoft.com/office/powerpoint/2010/main" val="237980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t>
            </a:r>
            <a:r>
              <a:rPr lang="en-US" baseline="0" dirty="0" smtClean="0"/>
              <a:t> a look at our project workflow….</a:t>
            </a:r>
          </a:p>
          <a:p>
            <a:pPr marL="228600" indent="-228600">
              <a:buAutoNum type="arabicPeriod"/>
            </a:pPr>
            <a:r>
              <a:rPr lang="en-US" baseline="0" dirty="0" smtClean="0"/>
              <a:t>Our main function calls </a:t>
            </a:r>
            <a:r>
              <a:rPr lang="en-US" baseline="0" dirty="0" err="1" smtClean="0"/>
              <a:t>login_check</a:t>
            </a:r>
            <a:r>
              <a:rPr lang="en-US" baseline="0" dirty="0" smtClean="0"/>
              <a:t> module which uses two threads </a:t>
            </a:r>
            <a:r>
              <a:rPr lang="en-US" baseline="0" dirty="0" err="1" smtClean="0"/>
              <a:t>with_gmail_as_input</a:t>
            </a:r>
            <a:r>
              <a:rPr lang="en-US" baseline="0" dirty="0" smtClean="0"/>
              <a:t> and </a:t>
            </a:r>
            <a:r>
              <a:rPr lang="en-US" baseline="0" dirty="0" err="1" smtClean="0"/>
              <a:t>plotting_of_data</a:t>
            </a:r>
            <a:r>
              <a:rPr lang="en-US" baseline="0" dirty="0" smtClean="0"/>
              <a:t>.</a:t>
            </a:r>
          </a:p>
          <a:p>
            <a:pPr marL="228600" indent="-228600">
              <a:buAutoNum type="arabicPeriod"/>
            </a:pPr>
            <a:r>
              <a:rPr lang="en-US" baseline="0" dirty="0" err="1" smtClean="0"/>
              <a:t>With_gmail_as_input</a:t>
            </a:r>
            <a:r>
              <a:rPr lang="en-US" baseline="0" dirty="0" smtClean="0"/>
              <a:t> uses </a:t>
            </a:r>
            <a:r>
              <a:rPr lang="en-US" baseline="0" dirty="0" err="1" smtClean="0"/>
              <a:t>sentimod_mod</a:t>
            </a:r>
            <a:r>
              <a:rPr lang="en-US" baseline="0" dirty="0" smtClean="0"/>
              <a:t> module which finds out the sentiment value of </a:t>
            </a:r>
            <a:r>
              <a:rPr lang="en-US" baseline="0" dirty="0" err="1" smtClean="0"/>
              <a:t>gmail</a:t>
            </a:r>
            <a:endParaRPr lang="en-US" baseline="0" dirty="0" smtClean="0"/>
          </a:p>
          <a:p>
            <a:pPr marL="228600" indent="-228600">
              <a:buAutoNum type="arabicPeriod"/>
            </a:pPr>
            <a:r>
              <a:rPr lang="en-US" baseline="0" dirty="0" err="1" smtClean="0"/>
              <a:t>Sentiment_mod</a:t>
            </a:r>
            <a:r>
              <a:rPr lang="en-US" baseline="0" dirty="0" smtClean="0"/>
              <a:t> module calls </a:t>
            </a:r>
            <a:r>
              <a:rPr lang="en-US" baseline="0" dirty="0" err="1" smtClean="0"/>
              <a:t>classifiers_pickle</a:t>
            </a:r>
            <a:endParaRPr lang="en-US" baseline="0" dirty="0" smtClean="0"/>
          </a:p>
          <a:p>
            <a:pPr marL="228600" indent="-228600">
              <a:buAutoNum type="arabicPeriod"/>
            </a:pPr>
            <a:r>
              <a:rPr lang="en-US" baseline="0" dirty="0" err="1" smtClean="0"/>
              <a:t>Classifiers_pickle</a:t>
            </a:r>
            <a:r>
              <a:rPr lang="en-US" baseline="0" dirty="0" smtClean="0"/>
              <a:t> contains classifiers and saves the result model for faster computation.</a:t>
            </a:r>
          </a:p>
          <a:p>
            <a:pPr marL="228600" indent="-228600">
              <a:buAutoNum type="arabicPeriod"/>
            </a:pPr>
            <a:r>
              <a:rPr lang="en-US" baseline="0" dirty="0" err="1" smtClean="0"/>
              <a:t>Classifiers_pickle</a:t>
            </a:r>
            <a:r>
              <a:rPr lang="en-US" baseline="0" dirty="0" smtClean="0"/>
              <a:t> calls two functions classification class and </a:t>
            </a:r>
            <a:r>
              <a:rPr lang="en-US" baseline="0" dirty="0" err="1" smtClean="0"/>
              <a:t>feature_collect</a:t>
            </a:r>
            <a:endParaRPr lang="en-US" baseline="0" dirty="0" smtClean="0"/>
          </a:p>
          <a:p>
            <a:pPr marL="228600" indent="-228600">
              <a:buAutoNum type="arabicPeriod"/>
            </a:pPr>
            <a:r>
              <a:rPr lang="en-US" baseline="0" dirty="0" smtClean="0"/>
              <a:t>And lastly </a:t>
            </a:r>
            <a:r>
              <a:rPr lang="en-US" baseline="0" dirty="0" err="1" smtClean="0"/>
              <a:t>feature_collect</a:t>
            </a:r>
            <a:r>
              <a:rPr lang="en-US" baseline="0" dirty="0" smtClean="0"/>
              <a:t> module provides bag…………………………... Functionalities.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5D72928E-86E0-4C79-A22D-31B90CA0ABB4}" type="slidenum">
              <a:rPr lang="en-US" smtClean="0"/>
              <a:t>5</a:t>
            </a:fld>
            <a:endParaRPr lang="en-US"/>
          </a:p>
        </p:txBody>
      </p:sp>
    </p:spTree>
    <p:extLst>
      <p:ext uri="{BB962C8B-B14F-4D97-AF65-F5344CB8AC3E}">
        <p14:creationId xmlns:p14="http://schemas.microsoft.com/office/powerpoint/2010/main" val="236156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deep into our project and</a:t>
            </a:r>
            <a:r>
              <a:rPr lang="en-US" baseline="0" dirty="0" smtClean="0"/>
              <a:t> see what is going under the hood.</a:t>
            </a:r>
          </a:p>
          <a:p>
            <a:r>
              <a:rPr lang="en-US" baseline="0" dirty="0" smtClean="0"/>
              <a:t>We divided our project into 3 phases.</a:t>
            </a:r>
          </a:p>
          <a:p>
            <a:r>
              <a:rPr lang="en-US" baseline="0" dirty="0" smtClean="0"/>
              <a:t>Phase 1    ……</a:t>
            </a:r>
          </a:p>
          <a:p>
            <a:r>
              <a:rPr lang="en-US" baseline="0" dirty="0" smtClean="0"/>
              <a:t>Phase 2 &gt;&gt;&gt;</a:t>
            </a:r>
          </a:p>
          <a:p>
            <a:r>
              <a:rPr lang="en-US" baseline="0" dirty="0" smtClean="0"/>
              <a:t>Phase 3 &gt;&gt;&gt;&gt;</a:t>
            </a:r>
          </a:p>
        </p:txBody>
      </p:sp>
      <p:sp>
        <p:nvSpPr>
          <p:cNvPr id="4" name="Slide Number Placeholder 3"/>
          <p:cNvSpPr>
            <a:spLocks noGrp="1"/>
          </p:cNvSpPr>
          <p:nvPr>
            <p:ph type="sldNum" sz="quarter" idx="10"/>
          </p:nvPr>
        </p:nvSpPr>
        <p:spPr/>
        <p:txBody>
          <a:bodyPr/>
          <a:lstStyle/>
          <a:p>
            <a:fld id="{5D72928E-86E0-4C79-A22D-31B90CA0ABB4}" type="slidenum">
              <a:rPr lang="en-US" smtClean="0"/>
              <a:t>6</a:t>
            </a:fld>
            <a:endParaRPr lang="en-US"/>
          </a:p>
        </p:txBody>
      </p:sp>
    </p:spTree>
    <p:extLst>
      <p:ext uri="{BB962C8B-B14F-4D97-AF65-F5344CB8AC3E}">
        <p14:creationId xmlns:p14="http://schemas.microsoft.com/office/powerpoint/2010/main" val="294782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7</a:t>
            </a:fld>
            <a:endParaRPr lang="en-US"/>
          </a:p>
        </p:txBody>
      </p:sp>
    </p:spTree>
    <p:extLst>
      <p:ext uri="{BB962C8B-B14F-4D97-AF65-F5344CB8AC3E}">
        <p14:creationId xmlns:p14="http://schemas.microsoft.com/office/powerpoint/2010/main" val="144478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r>
              <a:rPr lang="en-US" baseline="0" dirty="0" smtClean="0"/>
              <a:t> to my partner. I am Ishrak Islam Zarif. </a:t>
            </a:r>
            <a:r>
              <a:rPr lang="en-US" baseline="0" dirty="0" err="1" smtClean="0"/>
              <a:t>Assalamuwalikum</a:t>
            </a:r>
            <a:r>
              <a:rPr lang="en-US" baseline="0" dirty="0" smtClean="0"/>
              <a:t>. As my partner already described the how to get data. Let me get to the point how to fetching data from </a:t>
            </a:r>
            <a:r>
              <a:rPr lang="en-US" baseline="0" dirty="0" err="1" smtClean="0"/>
              <a:t>gmail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D72928E-86E0-4C79-A22D-31B90CA0ABB4}" type="slidenum">
              <a:rPr lang="en-US" smtClean="0"/>
              <a:t>10</a:t>
            </a:fld>
            <a:endParaRPr lang="en-US"/>
          </a:p>
        </p:txBody>
      </p:sp>
    </p:spTree>
    <p:extLst>
      <p:ext uri="{BB962C8B-B14F-4D97-AF65-F5344CB8AC3E}">
        <p14:creationId xmlns:p14="http://schemas.microsoft.com/office/powerpoint/2010/main" val="417683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see how we detect the features….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using “</a:t>
            </a:r>
            <a:r>
              <a:rPr lang="en-US" dirty="0" err="1" smtClean="0"/>
              <a:t>Bag_of_words</a:t>
            </a:r>
            <a:r>
              <a:rPr lang="en-US" dirty="0" smtClean="0"/>
              <a:t>” and “</a:t>
            </a:r>
            <a:r>
              <a:rPr lang="en-US" dirty="0" err="1" smtClean="0"/>
              <a:t>Bag_of_words_in_set</a:t>
            </a:r>
            <a:r>
              <a:rPr lang="en-US" dirty="0" smtClean="0"/>
              <a:t>” models we can extract features from our dataset. Examples are given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Suppose</a:t>
            </a:r>
            <a:r>
              <a:rPr lang="en-US" baseline="0" dirty="0" smtClean="0"/>
              <a:t> a sentence is “The  quick brown fox”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the result of bag of words will be a word dictionary where each words value is true. Which means that our corpus contains these words.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“bag of set in set” function we used 2 parameters corpus and high information words which extracts high info words from the corpus and returns a dictionary.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the figure we can see that “The quick brown fox” is our corpus and “fox” is our high info word which results in “fox” and its value is true.</a:t>
            </a:r>
            <a:endParaRPr lang="en-US" dirty="0" smtClean="0"/>
          </a:p>
        </p:txBody>
      </p:sp>
      <p:sp>
        <p:nvSpPr>
          <p:cNvPr id="4" name="Slide Number Placeholder 3"/>
          <p:cNvSpPr>
            <a:spLocks noGrp="1"/>
          </p:cNvSpPr>
          <p:nvPr>
            <p:ph type="sldNum" sz="quarter" idx="10"/>
          </p:nvPr>
        </p:nvSpPr>
        <p:spPr/>
        <p:txBody>
          <a:bodyPr/>
          <a:lstStyle/>
          <a:p>
            <a:fld id="{5D72928E-86E0-4C79-A22D-31B90CA0ABB4}" type="slidenum">
              <a:rPr lang="en-US" smtClean="0"/>
              <a:t>11</a:t>
            </a:fld>
            <a:endParaRPr lang="en-US"/>
          </a:p>
        </p:txBody>
      </p:sp>
    </p:spTree>
    <p:extLst>
      <p:ext uri="{BB962C8B-B14F-4D97-AF65-F5344CB8AC3E}">
        <p14:creationId xmlns:p14="http://schemas.microsoft.com/office/powerpoint/2010/main" val="217245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4F2D75-A004-4FB4-992D-9E5AFF989AD3}"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78450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BCC19-B9C5-43FB-9FE4-9DA5C35AC566}"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409135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13ABE-573B-483C-BC00-67879FA91B14}"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93608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3E89738-53E3-4ED6-803D-A83820061CF4}" type="datetime1">
              <a:rPr lang="en-US" smtClean="0"/>
              <a:t>1/16/2017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D5EB636-E791-41BF-89F5-FE699AF158E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9312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4C4F05-23C5-473B-A907-91CC878DD8BD}"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58208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0BDB01A-F2AF-4941-9A13-340BC1E5751C}" type="datetime1">
              <a:rPr lang="en-US" smtClean="0"/>
              <a:t>1/16/2017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D5EB636-E791-41BF-89F5-FE699AF158E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9976506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8250C0-AB5B-45BF-A59A-7A0D28FCFAC5}"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423389435"/>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16FF61-B178-4E4E-8DE7-FE742881CB48}" type="datetime1">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510989131"/>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6E954-A2D4-4420-877E-35EF33D7E0F5}" type="datetime1">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541254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A841A-F2C4-4360-A31B-4AB836AE0096}" type="datetime1">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386328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F6D7505-A112-4CD8-8A33-625F506DC9D4}" type="datetime1">
              <a:rPr lang="en-US" smtClean="0"/>
              <a:t>1/16/2017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D5EB636-E791-41BF-89F5-FE699AF158E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46216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3FE8D-684C-43D3-957A-6C48BA0AD2D8}"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53349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5D5DB78B-7A55-421B-8883-D7DA86FA5E48}" type="datetime1">
              <a:rPr lang="en-US" smtClean="0"/>
              <a:t>1/16/2017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2252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394ED1-419D-425D-89A3-9DAFC9F95B34}"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3945980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59F5C-B47B-4C94-B675-D5743758AF8C}"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547626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F1FC38-2398-45D4-B99A-291FD2E5323A}"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89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ADA46F-CF25-454B-8FFE-F631378B5065}"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3784032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3AEED4-FBF1-485C-B282-93008BF8E236}"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77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84228A-CDFC-4A60-BAE0-9EB61A3159FD}"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232888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8BA198-D73B-4DC7-ABBD-96E47FFFC6DB}" type="datetime1">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3027826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E74224-05BB-45BC-A00A-E9E9304D7B4B}" type="datetime1">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4602651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B82D2A-7B4B-43AB-9A66-38869C23032A}" type="datetime1">
              <a:rPr lang="en-US" smtClean="0"/>
              <a:t>1/16/2017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425972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414200-DF73-404E-92E9-85229FF631A6}"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081714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F5231B-F3BD-48C7-8CD5-393931CBA4C4}" type="datetime1">
              <a:rPr lang="en-US" smtClean="0"/>
              <a:t>1/16/2017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5EB636-E791-41BF-89F5-FE699AF158E1}" type="slidenum">
              <a:rPr lang="en-US" smtClean="0"/>
              <a:t>‹#›</a:t>
            </a:fld>
            <a:endParaRPr lang="en-US"/>
          </a:p>
        </p:txBody>
      </p:sp>
    </p:spTree>
    <p:extLst>
      <p:ext uri="{BB962C8B-B14F-4D97-AF65-F5344CB8AC3E}">
        <p14:creationId xmlns:p14="http://schemas.microsoft.com/office/powerpoint/2010/main" val="3758225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90A176D-BB25-42AE-97DA-0E4D802123B1}"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31184691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A3EB03-C785-4148-87DC-A96E9CBAA710}"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8988157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B7ADF-F5C2-4C09-A7AA-6B7850243B2C}" type="datetime1">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407250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15335A-DCFD-40D1-99FC-A83A7C44C680}"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2028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37A5A9-DC60-4E74-9B73-D6E23C1885B3}" type="datetime1">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293125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3B5432-8BD5-475A-B4E0-B3FDDD2288BD}" type="datetime1">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7479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77897C-0632-495D-AB2B-1B0EF81AF7BA}" type="datetime1">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175316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B490E2-261D-4FCC-A8EB-F396B57FD19D}"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61547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BD489F-EBD1-4F3C-95B7-3B6E3C29C427}" type="datetime1">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B636-E791-41BF-89F5-FE699AF158E1}" type="slidenum">
              <a:rPr lang="en-US" smtClean="0"/>
              <a:t>‹#›</a:t>
            </a:fld>
            <a:endParaRPr lang="en-US"/>
          </a:p>
        </p:txBody>
      </p:sp>
    </p:spTree>
    <p:extLst>
      <p:ext uri="{BB962C8B-B14F-4D97-AF65-F5344CB8AC3E}">
        <p14:creationId xmlns:p14="http://schemas.microsoft.com/office/powerpoint/2010/main" val="3110743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2091D-3800-4261-8EA0-B7485ACD9E36}" type="datetime1">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EB636-E791-41BF-89F5-FE699AF158E1}" type="slidenum">
              <a:rPr lang="en-US" smtClean="0"/>
              <a:t>‹#›</a:t>
            </a:fld>
            <a:endParaRPr lang="en-US"/>
          </a:p>
        </p:txBody>
      </p:sp>
    </p:spTree>
    <p:extLst>
      <p:ext uri="{BB962C8B-B14F-4D97-AF65-F5344CB8AC3E}">
        <p14:creationId xmlns:p14="http://schemas.microsoft.com/office/powerpoint/2010/main" val="228162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9924337-E4A4-4D5A-BEF3-CA82C6FFF0AF}" type="datetime1">
              <a:rPr lang="en-US" smtClean="0"/>
              <a:t>1/16/2017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D5EB636-E791-41BF-89F5-FE699AF158E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47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BFA4DE-115D-489B-B750-39C5933110A4}" type="datetime1">
              <a:rPr lang="en-US" smtClean="0"/>
              <a:t>1/16/2017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5EB636-E791-41BF-89F5-FE699AF158E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505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873426" y="155211"/>
            <a:ext cx="8312727" cy="2123658"/>
          </a:xfrm>
          <a:prstGeom prst="rect">
            <a:avLst/>
          </a:prstGeom>
          <a:noFill/>
        </p:spPr>
        <p:txBody>
          <a:bodyPr wrap="square" rtlCol="0">
            <a:spAutoFit/>
          </a:bodyPr>
          <a:lstStyle/>
          <a:p>
            <a:pPr algn="ctr"/>
            <a:r>
              <a:rPr lang="en-US" sz="6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63500" sx="102000" sy="102000" algn="ctr" rotWithShape="0">
                    <a:prstClr val="black">
                      <a:alpha val="40000"/>
                    </a:prstClr>
                  </a:outerShdw>
                </a:effectLst>
                <a:latin typeface="Arial" panose="020B0604020202020204" pitchFamily="34" charset="0"/>
                <a:cs typeface="Arial" panose="020B0604020202020204" pitchFamily="34" charset="0"/>
              </a:rPr>
              <a:t>Person Evaluation With Social Mining</a:t>
            </a:r>
            <a:endParaRPr lang="en-US" sz="6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63500" sx="102000" sy="102000" algn="ctr" rotWithShape="0">
                  <a:prstClr val="black">
                    <a:alpha val="40000"/>
                  </a:prstClr>
                </a:outerShdw>
              </a:effectLst>
              <a:latin typeface="Arial" panose="020B0604020202020204" pitchFamily="34" charset="0"/>
              <a:cs typeface="Arial" panose="020B0604020202020204" pitchFamily="34" charset="0"/>
            </a:endParaRPr>
          </a:p>
        </p:txBody>
      </p:sp>
      <p:grpSp>
        <p:nvGrpSpPr>
          <p:cNvPr id="8" name="Group 7"/>
          <p:cNvGrpSpPr/>
          <p:nvPr/>
        </p:nvGrpSpPr>
        <p:grpSpPr>
          <a:xfrm>
            <a:off x="1944921" y="3509383"/>
            <a:ext cx="9011253" cy="1863630"/>
            <a:chOff x="2262667" y="2615940"/>
            <a:chExt cx="9011253" cy="1549555"/>
          </a:xfrm>
        </p:grpSpPr>
        <p:sp>
          <p:nvSpPr>
            <p:cNvPr id="9" name="TextBox 8"/>
            <p:cNvSpPr txBox="1"/>
            <p:nvPr/>
          </p:nvSpPr>
          <p:spPr>
            <a:xfrm>
              <a:off x="2262667" y="2615940"/>
              <a:ext cx="8994628" cy="435042"/>
            </a:xfrm>
            <a:prstGeom prst="rect">
              <a:avLst/>
            </a:prstGeom>
            <a:noFill/>
          </p:spPr>
          <p:txBody>
            <a:bodyPr wrap="square" rtlCol="0">
              <a:spAutoFit/>
            </a:bodyPr>
            <a:lstStyle/>
            <a:p>
              <a:r>
                <a:rPr lang="en-US" sz="2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reflection blurRad="6350" stA="55000" endA="300" endPos="45500" dir="5400000" sy="-100000" algn="bl" rotWithShape="0"/>
                  </a:effectLst>
                  <a:latin typeface="Arial" panose="020B0604020202020204" pitchFamily="34" charset="0"/>
                  <a:cs typeface="Arial" panose="020B0604020202020204" pitchFamily="34" charset="0"/>
                </a:rPr>
                <a:t>Project Supervisor:    </a:t>
              </a:r>
              <a:r>
                <a:rPr lang="en-US" sz="2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Prof. Dr. K.M. </a:t>
              </a:r>
              <a:r>
                <a:rPr lang="en-US" sz="2800"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Azharul</a:t>
              </a:r>
              <a:r>
                <a:rPr lang="en-US" sz="2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Hasan</a:t>
              </a:r>
              <a:endPar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5">
                      <a:satMod val="175000"/>
                      <a:alpha val="40000"/>
                    </a:schemeClr>
                  </a:glow>
                </a:effectLst>
                <a:latin typeface="Arial" panose="020B0604020202020204" pitchFamily="34" charset="0"/>
                <a:cs typeface="Arial" panose="020B0604020202020204" pitchFamily="34" charset="0"/>
              </a:endParaRPr>
            </a:p>
          </p:txBody>
        </p:sp>
        <p:sp>
          <p:nvSpPr>
            <p:cNvPr id="10" name="TextBox 9"/>
            <p:cNvSpPr txBox="1"/>
            <p:nvPr/>
          </p:nvSpPr>
          <p:spPr>
            <a:xfrm>
              <a:off x="2267626" y="3372182"/>
              <a:ext cx="9006294" cy="793313"/>
            </a:xfrm>
            <a:prstGeom prst="rect">
              <a:avLst/>
            </a:prstGeom>
            <a:noFill/>
          </p:spPr>
          <p:txBody>
            <a:bodyPr wrap="square" rtlCol="0">
              <a:spAutoFit/>
            </a:bodyPr>
            <a:lstStyle/>
            <a:p>
              <a:r>
                <a:rPr lang="en-US" sz="2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reflection blurRad="6350" stA="55000" endA="300" endPos="45500" dir="5400000" sy="-100000" algn="bl" rotWithShape="0"/>
                  </a:effectLst>
                  <a:latin typeface="Arial" panose="020B0604020202020204" pitchFamily="34" charset="0"/>
                  <a:cs typeface="Arial" panose="020B0604020202020204" pitchFamily="34" charset="0"/>
                </a:rPr>
                <a:t>Developed By:</a:t>
              </a:r>
              <a:r>
                <a:rPr lang="en-US" sz="28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	</a:t>
              </a:r>
              <a:r>
                <a:rPr lang="en-US" sz="2800" b="1" spc="-150" dirty="0" smtClean="0">
                  <a:solidFill>
                    <a:schemeClr val="accent4"/>
                  </a:solidFill>
                  <a:latin typeface="Arial" panose="020B0604020202020204" pitchFamily="34" charset="0"/>
                  <a:cs typeface="Arial" panose="020B0604020202020204" pitchFamily="34" charset="0"/>
                </a:rPr>
                <a:t>	</a:t>
              </a:r>
              <a:r>
                <a:rPr lang="en-US" sz="2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Ishrak Islam Zarif</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1307025)</a:t>
              </a:r>
            </a:p>
            <a:p>
              <a:r>
                <a:rPr lang="en-US" sz="28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Mahmudul Hasan (1307049)</a:t>
              </a:r>
            </a:p>
          </p:txBody>
        </p:sp>
      </p:grpSp>
      <p:sp>
        <p:nvSpPr>
          <p:cNvPr id="2" name="Slide Number Placeholder 1"/>
          <p:cNvSpPr>
            <a:spLocks noGrp="1"/>
          </p:cNvSpPr>
          <p:nvPr>
            <p:ph type="sldNum" sz="quarter" idx="12"/>
          </p:nvPr>
        </p:nvSpPr>
        <p:spPr/>
        <p:txBody>
          <a:bodyPr/>
          <a:lstStyle/>
          <a:p>
            <a:fld id="{FD5EB636-E791-41BF-89F5-FE699AF158E1}" type="slidenum">
              <a:rPr lang="en-US" smtClean="0"/>
              <a:t>1</a:t>
            </a:fld>
            <a:endParaRPr lang="en-US"/>
          </a:p>
        </p:txBody>
      </p:sp>
    </p:spTree>
    <p:extLst>
      <p:ext uri="{BB962C8B-B14F-4D97-AF65-F5344CB8AC3E}">
        <p14:creationId xmlns:p14="http://schemas.microsoft.com/office/powerpoint/2010/main" val="241492499"/>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a:solidFill>
                  <a:schemeClr val="tx1">
                    <a:lumMod val="75000"/>
                    <a:lumOff val="25000"/>
                  </a:schemeClr>
                </a:solidFill>
                <a:latin typeface="Arial" panose="020B0604020202020204" pitchFamily="34" charset="0"/>
                <a:cs typeface="Arial" panose="020B0604020202020204" pitchFamily="34" charset="0"/>
              </a:rPr>
              <a:t>Fetching Data from Gmail</a:t>
            </a:r>
          </a:p>
        </p:txBody>
      </p:sp>
      <p:sp>
        <p:nvSpPr>
          <p:cNvPr id="2" name="TextBox 1"/>
          <p:cNvSpPr txBox="1"/>
          <p:nvPr/>
        </p:nvSpPr>
        <p:spPr>
          <a:xfrm>
            <a:off x="781396" y="1504604"/>
            <a:ext cx="10640291"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For this we have used “</a:t>
            </a:r>
            <a:r>
              <a:rPr lang="en-US" dirty="0" err="1" smtClean="0"/>
              <a:t>imaplib</a:t>
            </a:r>
            <a:r>
              <a:rPr lang="en-US" dirty="0" smtClean="0"/>
              <a:t>” module which takes user “</a:t>
            </a:r>
            <a:r>
              <a:rPr lang="en-US" dirty="0" err="1" smtClean="0"/>
              <a:t>gmail</a:t>
            </a:r>
            <a:r>
              <a:rPr lang="en-US" dirty="0" smtClean="0"/>
              <a:t>” id and password and give access to individuals inbox.</a:t>
            </a:r>
          </a:p>
          <a:p>
            <a:pPr marL="285750" indent="-285750">
              <a:buFont typeface="Wingdings" panose="05000000000000000000" pitchFamily="2" charset="2"/>
              <a:buChar char="Ø"/>
            </a:pPr>
            <a:r>
              <a:rPr lang="en-US" dirty="0" smtClean="0"/>
              <a:t>From Inbox some mails are in plain text format and some mails are in html format. We have used “</a:t>
            </a:r>
            <a:r>
              <a:rPr lang="en-US" dirty="0" err="1" smtClean="0"/>
              <a:t>BeautifulSoup</a:t>
            </a:r>
            <a:r>
              <a:rPr lang="en-US" dirty="0" smtClean="0"/>
              <a:t>” module to find out if the text is in html format and if it is then this module parse this html into plain text.</a:t>
            </a:r>
            <a:endParaRPr lang="en-US" dirty="0"/>
          </a:p>
        </p:txBody>
      </p:sp>
      <p:sp>
        <p:nvSpPr>
          <p:cNvPr id="3" name="Slide Number Placeholder 2"/>
          <p:cNvSpPr>
            <a:spLocks noGrp="1"/>
          </p:cNvSpPr>
          <p:nvPr>
            <p:ph type="sldNum" sz="quarter" idx="12"/>
          </p:nvPr>
        </p:nvSpPr>
        <p:spPr/>
        <p:txBody>
          <a:bodyPr/>
          <a:lstStyle/>
          <a:p>
            <a:fld id="{FD5EB636-E791-41BF-89F5-FE699AF158E1}" type="slidenum">
              <a:rPr lang="en-US" smtClean="0"/>
              <a:t>10</a:t>
            </a:fld>
            <a:endParaRPr lang="en-US"/>
          </a:p>
        </p:txBody>
      </p:sp>
    </p:spTree>
    <p:extLst>
      <p:ext uri="{BB962C8B-B14F-4D97-AF65-F5344CB8AC3E}">
        <p14:creationId xmlns:p14="http://schemas.microsoft.com/office/powerpoint/2010/main" val="49867899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FEATURE DETECTION</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856211" y="1487978"/>
            <a:ext cx="10091652" cy="646331"/>
          </a:xfrm>
          <a:prstGeom prst="rect">
            <a:avLst/>
          </a:prstGeom>
          <a:noFill/>
        </p:spPr>
        <p:txBody>
          <a:bodyPr wrap="square" rtlCol="0">
            <a:spAutoFit/>
          </a:bodyPr>
          <a:lstStyle/>
          <a:p>
            <a:r>
              <a:rPr lang="en-US" dirty="0" smtClean="0"/>
              <a:t>By using “</a:t>
            </a:r>
            <a:r>
              <a:rPr lang="en-US" dirty="0" err="1" smtClean="0"/>
              <a:t>Bag_of_words</a:t>
            </a:r>
            <a:r>
              <a:rPr lang="en-US" dirty="0" smtClean="0"/>
              <a:t>” and “</a:t>
            </a:r>
            <a:r>
              <a:rPr lang="en-US" dirty="0" err="1" smtClean="0"/>
              <a:t>Bag_of_words_in_set</a:t>
            </a:r>
            <a:r>
              <a:rPr lang="en-US" dirty="0" smtClean="0"/>
              <a:t>” models we can extract features from our dataset. Examples are given below:</a:t>
            </a:r>
            <a:endParaRPr lang="en-US" dirty="0"/>
          </a:p>
        </p:txBody>
      </p:sp>
      <p:pic>
        <p:nvPicPr>
          <p:cNvPr id="5" name="Picture 4" descr="bag_of_words"/>
          <p:cNvPicPr/>
          <p:nvPr/>
        </p:nvPicPr>
        <p:blipFill>
          <a:blip r:embed="rId3"/>
          <a:stretch>
            <a:fillRect/>
          </a:stretch>
        </p:blipFill>
        <p:spPr>
          <a:xfrm>
            <a:off x="1421475" y="2717598"/>
            <a:ext cx="8021783" cy="541655"/>
          </a:xfrm>
          <a:prstGeom prst="rect">
            <a:avLst/>
          </a:prstGeom>
        </p:spPr>
      </p:pic>
      <p:pic>
        <p:nvPicPr>
          <p:cNvPr id="7" name="Picture 6" descr="bag_of_words_in_set"/>
          <p:cNvPicPr/>
          <p:nvPr/>
        </p:nvPicPr>
        <p:blipFill>
          <a:blip r:embed="rId4"/>
          <a:stretch>
            <a:fillRect/>
          </a:stretch>
        </p:blipFill>
        <p:spPr>
          <a:xfrm>
            <a:off x="1413164" y="3769014"/>
            <a:ext cx="8021781" cy="500380"/>
          </a:xfrm>
          <a:prstGeom prst="rect">
            <a:avLst/>
          </a:prstGeom>
        </p:spPr>
      </p:pic>
      <p:sp>
        <p:nvSpPr>
          <p:cNvPr id="3" name="Slide Number Placeholder 2"/>
          <p:cNvSpPr>
            <a:spLocks noGrp="1"/>
          </p:cNvSpPr>
          <p:nvPr>
            <p:ph type="sldNum" sz="quarter" idx="12"/>
          </p:nvPr>
        </p:nvSpPr>
        <p:spPr/>
        <p:txBody>
          <a:bodyPr/>
          <a:lstStyle/>
          <a:p>
            <a:fld id="{FD5EB636-E791-41BF-89F5-FE699AF158E1}" type="slidenum">
              <a:rPr lang="en-US" smtClean="0"/>
              <a:t>11</a:t>
            </a:fld>
            <a:endParaRPr lang="en-US"/>
          </a:p>
        </p:txBody>
      </p:sp>
    </p:spTree>
    <p:extLst>
      <p:ext uri="{BB962C8B-B14F-4D97-AF65-F5344CB8AC3E}">
        <p14:creationId xmlns:p14="http://schemas.microsoft.com/office/powerpoint/2010/main" val="54716415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TRAINING AND TEST SET</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972589" y="1986742"/>
            <a:ext cx="10224655" cy="1200329"/>
          </a:xfrm>
          <a:prstGeom prst="rect">
            <a:avLst/>
          </a:prstGeom>
          <a:noFill/>
        </p:spPr>
        <p:txBody>
          <a:bodyPr wrap="square" rtlCol="0">
            <a:spAutoFit/>
          </a:bodyPr>
          <a:lstStyle/>
          <a:p>
            <a:r>
              <a:rPr lang="en-US" dirty="0"/>
              <a:t>After getting the features we have to split the datasets into test and training sets. We have used 75:25 ratio  splitting in Training and Testing set respectively</a:t>
            </a:r>
            <a:r>
              <a:rPr lang="en-US" dirty="0" smtClean="0"/>
              <a:t>. These datasets are split into two for measuring accuracy and other measuring metrics of our machine learning classifiers. </a:t>
            </a:r>
            <a:endParaRPr lang="en-US" dirty="0"/>
          </a:p>
          <a:p>
            <a:endParaRPr lang="en-US" dirty="0"/>
          </a:p>
        </p:txBody>
      </p:sp>
      <p:sp>
        <p:nvSpPr>
          <p:cNvPr id="3" name="Slide Number Placeholder 2"/>
          <p:cNvSpPr>
            <a:spLocks noGrp="1"/>
          </p:cNvSpPr>
          <p:nvPr>
            <p:ph type="sldNum" sz="quarter" idx="12"/>
          </p:nvPr>
        </p:nvSpPr>
        <p:spPr/>
        <p:txBody>
          <a:bodyPr/>
          <a:lstStyle/>
          <a:p>
            <a:fld id="{FD5EB636-E791-41BF-89F5-FE699AF158E1}" type="slidenum">
              <a:rPr lang="en-US" smtClean="0"/>
              <a:t>12</a:t>
            </a:fld>
            <a:endParaRPr lang="en-US"/>
          </a:p>
        </p:txBody>
      </p:sp>
    </p:spTree>
    <p:extLst>
      <p:ext uri="{BB962C8B-B14F-4D97-AF65-F5344CB8AC3E}">
        <p14:creationId xmlns:p14="http://schemas.microsoft.com/office/powerpoint/2010/main" val="3474993070"/>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0115" y="716328"/>
            <a:ext cx="7922029"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CALCULATING PREDICTIVE MODEL</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972589" y="1986742"/>
            <a:ext cx="10224655" cy="923330"/>
          </a:xfrm>
          <a:prstGeom prst="rect">
            <a:avLst/>
          </a:prstGeom>
          <a:noFill/>
        </p:spPr>
        <p:txBody>
          <a:bodyPr wrap="square" rtlCol="0">
            <a:spAutoFit/>
          </a:bodyPr>
          <a:lstStyle/>
          <a:p>
            <a:r>
              <a:rPr lang="en-US" dirty="0"/>
              <a:t>We have used three machine learning classifier models to predict the positive and negative Gmail. So, these classifiers work as binary classifiers but with the help of one vs rest method these classifiers can be extended to multiple label classifiers. The three classifiers are following:</a:t>
            </a:r>
          </a:p>
        </p:txBody>
      </p:sp>
      <p:sp>
        <p:nvSpPr>
          <p:cNvPr id="3" name="TextBox 2"/>
          <p:cNvSpPr txBox="1"/>
          <p:nvPr/>
        </p:nvSpPr>
        <p:spPr>
          <a:xfrm>
            <a:off x="1088967" y="3341716"/>
            <a:ext cx="3865418" cy="923330"/>
          </a:xfrm>
          <a:prstGeom prst="rect">
            <a:avLst/>
          </a:prstGeom>
          <a:noFill/>
        </p:spPr>
        <p:txBody>
          <a:bodyPr wrap="square" rtlCol="0">
            <a:spAutoFit/>
          </a:bodyPr>
          <a:lstStyle/>
          <a:p>
            <a:pPr marL="342900" lvl="0" indent="-342900">
              <a:buFont typeface="+mj-lt"/>
              <a:buAutoNum type="arabicPeriod"/>
            </a:pPr>
            <a:r>
              <a:rPr lang="en-US" dirty="0"/>
              <a:t>Naive </a:t>
            </a:r>
            <a:r>
              <a:rPr lang="en-US" dirty="0" smtClean="0"/>
              <a:t>Bayes</a:t>
            </a:r>
            <a:endParaRPr lang="en-US" dirty="0"/>
          </a:p>
          <a:p>
            <a:pPr marL="342900" lvl="0" indent="-342900">
              <a:buFont typeface="+mj-lt"/>
              <a:buAutoNum type="arabicPeriod"/>
            </a:pPr>
            <a:r>
              <a:rPr lang="en-US" dirty="0"/>
              <a:t>Support Vector Machine</a:t>
            </a:r>
          </a:p>
          <a:p>
            <a:pPr marL="342900" lvl="0" indent="-342900">
              <a:buFont typeface="+mj-lt"/>
              <a:buAutoNum type="arabicPeriod"/>
            </a:pPr>
            <a:r>
              <a:rPr lang="en-US" dirty="0"/>
              <a:t>Decision </a:t>
            </a:r>
            <a:r>
              <a:rPr lang="en-US" dirty="0" smtClean="0"/>
              <a:t>Tree</a:t>
            </a:r>
            <a:endParaRPr lang="en-US" dirty="0"/>
          </a:p>
        </p:txBody>
      </p:sp>
      <p:sp>
        <p:nvSpPr>
          <p:cNvPr id="5" name="TextBox 4"/>
          <p:cNvSpPr txBox="1"/>
          <p:nvPr/>
        </p:nvSpPr>
        <p:spPr>
          <a:xfrm>
            <a:off x="1080656" y="4971011"/>
            <a:ext cx="10191402" cy="646331"/>
          </a:xfrm>
          <a:prstGeom prst="rect">
            <a:avLst/>
          </a:prstGeom>
          <a:noFill/>
        </p:spPr>
        <p:txBody>
          <a:bodyPr wrap="square" rtlCol="0">
            <a:spAutoFit/>
          </a:bodyPr>
          <a:lstStyle/>
          <a:p>
            <a:r>
              <a:rPr lang="en-US" dirty="0" smtClean="0"/>
              <a:t>These models </a:t>
            </a:r>
            <a:r>
              <a:rPr lang="en-US" dirty="0"/>
              <a:t>are </a:t>
            </a:r>
            <a:r>
              <a:rPr lang="en-US" dirty="0" err="1" smtClean="0"/>
              <a:t>ensembled</a:t>
            </a:r>
            <a:r>
              <a:rPr lang="en-US" dirty="0" smtClean="0"/>
              <a:t> into a module named “</a:t>
            </a:r>
            <a:r>
              <a:rPr lang="en-US" dirty="0" err="1" smtClean="0"/>
              <a:t>max_vote_classifier</a:t>
            </a:r>
            <a:r>
              <a:rPr lang="en-US" dirty="0" smtClean="0"/>
              <a:t>” which returns the maximum confidence value of text being positive or negative from those classifiers.</a:t>
            </a:r>
            <a:endParaRPr lang="en-US" dirty="0"/>
          </a:p>
        </p:txBody>
      </p:sp>
      <p:sp>
        <p:nvSpPr>
          <p:cNvPr id="6" name="Slide Number Placeholder 5"/>
          <p:cNvSpPr>
            <a:spLocks noGrp="1"/>
          </p:cNvSpPr>
          <p:nvPr>
            <p:ph type="sldNum" sz="quarter" idx="12"/>
          </p:nvPr>
        </p:nvSpPr>
        <p:spPr/>
        <p:txBody>
          <a:bodyPr/>
          <a:lstStyle/>
          <a:p>
            <a:fld id="{FD5EB636-E791-41BF-89F5-FE699AF158E1}" type="slidenum">
              <a:rPr lang="en-US" smtClean="0"/>
              <a:t>13</a:t>
            </a:fld>
            <a:endParaRPr lang="en-US"/>
          </a:p>
        </p:txBody>
      </p:sp>
    </p:spTree>
    <p:extLst>
      <p:ext uri="{BB962C8B-B14F-4D97-AF65-F5344CB8AC3E}">
        <p14:creationId xmlns:p14="http://schemas.microsoft.com/office/powerpoint/2010/main" val="19409679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INPUT FIELD</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932" y="1511717"/>
            <a:ext cx="8086118" cy="4955757"/>
          </a:xfrm>
          <a:prstGeom prst="rect">
            <a:avLst/>
          </a:prstGeom>
        </p:spPr>
      </p:pic>
      <p:sp>
        <p:nvSpPr>
          <p:cNvPr id="22" name="Left Arrow 21"/>
          <p:cNvSpPr/>
          <p:nvPr/>
        </p:nvSpPr>
        <p:spPr>
          <a:xfrm>
            <a:off x="7489767" y="2709949"/>
            <a:ext cx="1005840" cy="324196"/>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Left Arrow 22"/>
          <p:cNvSpPr/>
          <p:nvPr/>
        </p:nvSpPr>
        <p:spPr>
          <a:xfrm>
            <a:off x="7500851" y="3111731"/>
            <a:ext cx="1005840" cy="324196"/>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Left Arrow 26"/>
          <p:cNvSpPr/>
          <p:nvPr/>
        </p:nvSpPr>
        <p:spPr>
          <a:xfrm>
            <a:off x="7503622" y="3696392"/>
            <a:ext cx="1005840" cy="324196"/>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ight Arrow 27"/>
          <p:cNvSpPr/>
          <p:nvPr/>
        </p:nvSpPr>
        <p:spPr>
          <a:xfrm>
            <a:off x="4871259" y="3715787"/>
            <a:ext cx="897775" cy="324198"/>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FD5EB636-E791-41BF-89F5-FE699AF158E1}" type="slidenum">
              <a:rPr lang="en-US" smtClean="0"/>
              <a:t>14</a:t>
            </a:fld>
            <a:endParaRPr lang="en-US"/>
          </a:p>
        </p:txBody>
      </p:sp>
    </p:spTree>
    <p:extLst>
      <p:ext uri="{BB962C8B-B14F-4D97-AF65-F5344CB8AC3E}">
        <p14:creationId xmlns:p14="http://schemas.microsoft.com/office/powerpoint/2010/main" val="3624687783"/>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OUTPUT IN LIVE PLOT</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980" y="1528640"/>
            <a:ext cx="6096000" cy="4622778"/>
          </a:xfrm>
          <a:prstGeom prst="rect">
            <a:avLst/>
          </a:prstGeom>
        </p:spPr>
      </p:pic>
      <p:sp>
        <p:nvSpPr>
          <p:cNvPr id="7" name="Right Arrow 6"/>
          <p:cNvSpPr/>
          <p:nvPr/>
        </p:nvSpPr>
        <p:spPr>
          <a:xfrm>
            <a:off x="4928135" y="2758222"/>
            <a:ext cx="573579" cy="232756"/>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ight Arrow 7"/>
          <p:cNvSpPr/>
          <p:nvPr/>
        </p:nvSpPr>
        <p:spPr>
          <a:xfrm>
            <a:off x="5727469" y="3545452"/>
            <a:ext cx="573579" cy="232756"/>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FD5EB636-E791-41BF-89F5-FE699AF158E1}" type="slidenum">
              <a:rPr lang="en-US" smtClean="0"/>
              <a:t>15</a:t>
            </a:fld>
            <a:endParaRPr lang="en-US"/>
          </a:p>
        </p:txBody>
      </p:sp>
    </p:spTree>
    <p:extLst>
      <p:ext uri="{BB962C8B-B14F-4D97-AF65-F5344CB8AC3E}">
        <p14:creationId xmlns:p14="http://schemas.microsoft.com/office/powerpoint/2010/main" val="2368452035"/>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OUTPUT IN PIE-CHART</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752" y="1512744"/>
            <a:ext cx="6096000" cy="4439169"/>
          </a:xfrm>
          <a:prstGeom prst="rect">
            <a:avLst/>
          </a:prstGeom>
        </p:spPr>
      </p:pic>
      <p:sp>
        <p:nvSpPr>
          <p:cNvPr id="7" name="Rectangle 6"/>
          <p:cNvSpPr/>
          <p:nvPr/>
        </p:nvSpPr>
        <p:spPr>
          <a:xfrm>
            <a:off x="5298853" y="2222707"/>
            <a:ext cx="711249" cy="2046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0387" y="4987637"/>
            <a:ext cx="819752" cy="17456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FD5EB636-E791-41BF-89F5-FE699AF158E1}" type="slidenum">
              <a:rPr lang="en-US" smtClean="0"/>
              <a:t>16</a:t>
            </a:fld>
            <a:endParaRPr lang="en-US"/>
          </a:p>
        </p:txBody>
      </p:sp>
    </p:spTree>
    <p:extLst>
      <p:ext uri="{BB962C8B-B14F-4D97-AF65-F5344CB8AC3E}">
        <p14:creationId xmlns:p14="http://schemas.microsoft.com/office/powerpoint/2010/main" val="98026335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572666" y="716328"/>
            <a:ext cx="7046668" cy="646331"/>
          </a:xfrm>
          <a:prstGeom prst="rect">
            <a:avLst/>
          </a:prstGeom>
          <a:noFill/>
        </p:spPr>
        <p:txBody>
          <a:bodyPr wrap="square" rtlCol="0">
            <a:spAutoFit/>
          </a:bodyPr>
          <a:lstStyle/>
          <a:p>
            <a:pPr algn="ctr"/>
            <a:r>
              <a:rPr lang="en-US" sz="3600" b="1" spc="-150" dirty="0">
                <a:solidFill>
                  <a:schemeClr val="tx1">
                    <a:lumMod val="75000"/>
                    <a:lumOff val="25000"/>
                  </a:schemeClr>
                </a:solidFill>
                <a:latin typeface="Arial" panose="020B0604020202020204" pitchFamily="34" charset="0"/>
                <a:cs typeface="Arial" panose="020B0604020202020204" pitchFamily="34" charset="0"/>
              </a:rPr>
              <a:t>OUR PROJECT</a:t>
            </a:r>
          </a:p>
        </p:txBody>
      </p:sp>
      <p:sp>
        <p:nvSpPr>
          <p:cNvPr id="42" name="Rectangle 41"/>
          <p:cNvSpPr/>
          <p:nvPr/>
        </p:nvSpPr>
        <p:spPr>
          <a:xfrm>
            <a:off x="2311400" y="1524338"/>
            <a:ext cx="7569200" cy="338554"/>
          </a:xfrm>
          <a:prstGeom prst="rect">
            <a:avLst/>
          </a:prstGeom>
        </p:spPr>
        <p:txBody>
          <a:bodyPr wrap="square">
            <a:spAutoFit/>
          </a:bodyPr>
          <a:lstStyle/>
          <a:p>
            <a:pPr algn="ctr"/>
            <a:r>
              <a:rPr lang="en-US" sz="1600" dirty="0" smtClean="0">
                <a:solidFill>
                  <a:schemeClr val="tx1">
                    <a:lumMod val="50000"/>
                    <a:lumOff val="50000"/>
                  </a:schemeClr>
                </a:solidFill>
              </a:rPr>
              <a:t>Overall Project View</a:t>
            </a:r>
            <a:endParaRPr lang="en-US" sz="1600" dirty="0">
              <a:solidFill>
                <a:schemeClr val="tx1">
                  <a:lumMod val="50000"/>
                  <a:lumOff val="50000"/>
                </a:schemeClr>
              </a:solidFill>
            </a:endParaRPr>
          </a:p>
        </p:txBody>
      </p:sp>
      <p:grpSp>
        <p:nvGrpSpPr>
          <p:cNvPr id="2" name="Group 1"/>
          <p:cNvGrpSpPr/>
          <p:nvPr/>
        </p:nvGrpSpPr>
        <p:grpSpPr>
          <a:xfrm>
            <a:off x="4693092" y="2265301"/>
            <a:ext cx="2485564" cy="1868037"/>
            <a:chOff x="5557616" y="2248675"/>
            <a:chExt cx="2485564" cy="1868037"/>
          </a:xfrm>
        </p:grpSpPr>
        <p:sp>
          <p:nvSpPr>
            <p:cNvPr id="45" name="Rectangle 44"/>
            <p:cNvSpPr/>
            <p:nvPr/>
          </p:nvSpPr>
          <p:spPr>
            <a:xfrm>
              <a:off x="5557616" y="2248675"/>
              <a:ext cx="2485564" cy="1868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41680" y="2909404"/>
              <a:ext cx="2134061" cy="369332"/>
            </a:xfrm>
            <a:prstGeom prst="rect">
              <a:avLst/>
            </a:prstGeom>
            <a:noFill/>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Output in live plot</a:t>
              </a:r>
              <a:endParaRPr lang="en-US" dirty="0">
                <a:solidFill>
                  <a:schemeClr val="bg1"/>
                </a:solidFill>
                <a:latin typeface="Arial" panose="020B0604020202020204" pitchFamily="34" charset="0"/>
                <a:cs typeface="Arial" panose="020B0604020202020204" pitchFamily="34" charset="0"/>
              </a:endParaRPr>
            </a:p>
          </p:txBody>
        </p:sp>
      </p:grpSp>
      <p:grpSp>
        <p:nvGrpSpPr>
          <p:cNvPr id="3" name="Group 2"/>
          <p:cNvGrpSpPr/>
          <p:nvPr/>
        </p:nvGrpSpPr>
        <p:grpSpPr>
          <a:xfrm>
            <a:off x="2056495" y="2296369"/>
            <a:ext cx="2485564" cy="1868037"/>
            <a:chOff x="2970895" y="4233233"/>
            <a:chExt cx="2485564" cy="1868037"/>
          </a:xfrm>
        </p:grpSpPr>
        <p:sp>
          <p:nvSpPr>
            <p:cNvPr id="55" name="Rectangle 54"/>
            <p:cNvSpPr/>
            <p:nvPr/>
          </p:nvSpPr>
          <p:spPr>
            <a:xfrm>
              <a:off x="2970895" y="4233233"/>
              <a:ext cx="2485564" cy="18680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146646" y="4844085"/>
              <a:ext cx="2134061" cy="369332"/>
            </a:xfrm>
            <a:prstGeom prst="rect">
              <a:avLst/>
            </a:prstGeom>
            <a:noFill/>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Input field</a:t>
              </a:r>
              <a:endParaRPr lang="en-US" dirty="0">
                <a:solidFill>
                  <a:schemeClr val="bg1"/>
                </a:solidFill>
                <a:latin typeface="Arial" panose="020B0604020202020204" pitchFamily="34" charset="0"/>
                <a:cs typeface="Arial" panose="020B0604020202020204" pitchFamily="34" charset="0"/>
              </a:endParaRPr>
            </a:p>
          </p:txBody>
        </p:sp>
      </p:grpSp>
      <p:grpSp>
        <p:nvGrpSpPr>
          <p:cNvPr id="4" name="Group 3"/>
          <p:cNvGrpSpPr/>
          <p:nvPr/>
        </p:nvGrpSpPr>
        <p:grpSpPr>
          <a:xfrm>
            <a:off x="7338001" y="2279743"/>
            <a:ext cx="2485564" cy="1868037"/>
            <a:chOff x="8136023" y="4216608"/>
            <a:chExt cx="2485564" cy="1868037"/>
          </a:xfrm>
        </p:grpSpPr>
        <p:sp>
          <p:nvSpPr>
            <p:cNvPr id="57" name="Rectangle 56"/>
            <p:cNvSpPr/>
            <p:nvPr/>
          </p:nvSpPr>
          <p:spPr>
            <a:xfrm>
              <a:off x="8136023" y="4216608"/>
              <a:ext cx="2485564" cy="186803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45025" y="4874518"/>
              <a:ext cx="2134061" cy="369332"/>
            </a:xfrm>
            <a:prstGeom prst="rect">
              <a:avLst/>
            </a:prstGeom>
            <a:noFill/>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Output in pie-chart</a:t>
              </a:r>
              <a:endParaRPr lang="en-US" dirty="0">
                <a:solidFill>
                  <a:schemeClr val="bg1"/>
                </a:solidFill>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305" y="4364183"/>
            <a:ext cx="2490905" cy="175398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5003" y="4354692"/>
            <a:ext cx="2477193" cy="1763475"/>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1702" y="4356221"/>
            <a:ext cx="2426004" cy="1761946"/>
          </a:xfrm>
          <a:prstGeom prst="rect">
            <a:avLst/>
          </a:prstGeom>
        </p:spPr>
      </p:pic>
      <p:sp>
        <p:nvSpPr>
          <p:cNvPr id="6" name="Slide Number Placeholder 5"/>
          <p:cNvSpPr>
            <a:spLocks noGrp="1"/>
          </p:cNvSpPr>
          <p:nvPr>
            <p:ph type="sldNum" sz="quarter" idx="12"/>
          </p:nvPr>
        </p:nvSpPr>
        <p:spPr/>
        <p:txBody>
          <a:bodyPr/>
          <a:lstStyle/>
          <a:p>
            <a:fld id="{FD5EB636-E791-41BF-89F5-FE699AF158E1}" type="slidenum">
              <a:rPr lang="en-US" smtClean="0"/>
              <a:t>17</a:t>
            </a:fld>
            <a:endParaRPr lang="en-US"/>
          </a:p>
        </p:txBody>
      </p:sp>
    </p:spTree>
    <p:extLst>
      <p:ext uri="{BB962C8B-B14F-4D97-AF65-F5344CB8AC3E}">
        <p14:creationId xmlns:p14="http://schemas.microsoft.com/office/powerpoint/2010/main" val="4087953187"/>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6291" y="716328"/>
            <a:ext cx="9252065"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REQUIRED PLATFORM AND TOOLS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5" name="Flowchart: Document 14"/>
          <p:cNvSpPr/>
          <p:nvPr/>
        </p:nvSpPr>
        <p:spPr>
          <a:xfrm>
            <a:off x="1795549" y="1620982"/>
            <a:ext cx="9310254" cy="4946073"/>
          </a:xfrm>
          <a:prstGeom prst="flowChartDocument">
            <a:avLst/>
          </a:prstGeom>
          <a:effectLst>
            <a:glow rad="63500">
              <a:schemeClr val="accent2">
                <a:satMod val="175000"/>
                <a:alpha val="40000"/>
              </a:schemeClr>
            </a:glow>
          </a:effectLst>
          <a:scene3d>
            <a:camera prst="perspectiveRight"/>
            <a:lightRig rig="threePt" dir="t"/>
          </a:scene3d>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TextBox 15"/>
          <p:cNvSpPr txBox="1"/>
          <p:nvPr/>
        </p:nvSpPr>
        <p:spPr>
          <a:xfrm>
            <a:off x="1753987" y="1945179"/>
            <a:ext cx="7976927" cy="369332"/>
          </a:xfrm>
          <a:prstGeom prst="rect">
            <a:avLst/>
          </a:prstGeom>
          <a:noFill/>
        </p:spPr>
        <p:txBody>
          <a:bodyPr wrap="none" rtlCol="0">
            <a:spAutoFit/>
          </a:bodyPr>
          <a:lstStyle/>
          <a:p>
            <a:r>
              <a:rPr lang="en-US" u="sng" dirty="0" smtClean="0"/>
              <a:t>Platform:</a:t>
            </a:r>
            <a:r>
              <a:rPr lang="en-US" dirty="0" smtClean="0"/>
              <a:t> Python 3.5, </a:t>
            </a:r>
            <a:r>
              <a:rPr lang="en-US" dirty="0" err="1" smtClean="0"/>
              <a:t>Pycharm</a:t>
            </a:r>
            <a:r>
              <a:rPr lang="en-US" dirty="0" smtClean="0"/>
              <a:t> IDE, Anaconda IDE, Jupiter notebook, </a:t>
            </a:r>
            <a:r>
              <a:rPr lang="en-US" dirty="0" err="1" smtClean="0"/>
              <a:t>Pyqt</a:t>
            </a:r>
            <a:r>
              <a:rPr lang="en-US" dirty="0" smtClean="0"/>
              <a:t> designer.</a:t>
            </a:r>
            <a:endParaRPr lang="en-US" dirty="0"/>
          </a:p>
        </p:txBody>
      </p:sp>
      <p:sp>
        <p:nvSpPr>
          <p:cNvPr id="17" name="TextBox 16"/>
          <p:cNvSpPr txBox="1"/>
          <p:nvPr/>
        </p:nvSpPr>
        <p:spPr>
          <a:xfrm>
            <a:off x="1845426" y="2685012"/>
            <a:ext cx="7789026" cy="2585323"/>
          </a:xfrm>
          <a:prstGeom prst="rect">
            <a:avLst/>
          </a:prstGeom>
          <a:noFill/>
        </p:spPr>
        <p:txBody>
          <a:bodyPr wrap="square" rtlCol="0">
            <a:spAutoFit/>
          </a:bodyPr>
          <a:lstStyle/>
          <a:p>
            <a:r>
              <a:rPr lang="en-US" u="sng" dirty="0" smtClean="0"/>
              <a:t>Tools:</a:t>
            </a:r>
            <a:r>
              <a:rPr lang="en-US" dirty="0" smtClean="0"/>
              <a:t> </a:t>
            </a:r>
          </a:p>
          <a:p>
            <a:pPr marL="285750" indent="-285750">
              <a:buFont typeface="Arial" panose="020B0604020202020204" pitchFamily="34" charset="0"/>
              <a:buChar char="•"/>
            </a:pPr>
            <a:r>
              <a:rPr lang="en-US" dirty="0" smtClean="0"/>
              <a:t>NLTK</a:t>
            </a:r>
          </a:p>
          <a:p>
            <a:pPr marL="285750" indent="-285750">
              <a:buFont typeface="Arial" panose="020B0604020202020204" pitchFamily="34" charset="0"/>
              <a:buChar char="•"/>
            </a:pPr>
            <a:r>
              <a:rPr lang="en-US" dirty="0" err="1" smtClean="0"/>
              <a:t>Sklearn</a:t>
            </a:r>
            <a:endParaRPr lang="en-US" dirty="0" smtClean="0"/>
          </a:p>
          <a:p>
            <a:pPr marL="285750" indent="-285750">
              <a:buFont typeface="Arial" panose="020B0604020202020204" pitchFamily="34" charset="0"/>
              <a:buChar char="•"/>
            </a:pPr>
            <a:r>
              <a:rPr lang="en-US" dirty="0" smtClean="0"/>
              <a:t>Pickle</a:t>
            </a:r>
            <a:endParaRPr lang="en-US" dirty="0"/>
          </a:p>
          <a:p>
            <a:pPr marL="285750" indent="-285750">
              <a:buFont typeface="Arial" panose="020B0604020202020204" pitchFamily="34" charset="0"/>
              <a:buChar char="•"/>
            </a:pPr>
            <a:r>
              <a:rPr lang="en-US" dirty="0" smtClean="0"/>
              <a:t>Thread</a:t>
            </a:r>
          </a:p>
          <a:p>
            <a:pPr marL="285750" indent="-285750">
              <a:buFont typeface="Arial" panose="020B0604020202020204" pitchFamily="34" charset="0"/>
              <a:buChar char="•"/>
            </a:pPr>
            <a:r>
              <a:rPr lang="en-US" dirty="0" err="1" smtClean="0"/>
              <a:t>Matplotlib</a:t>
            </a:r>
            <a:endParaRPr lang="en-US" dirty="0" smtClean="0"/>
          </a:p>
          <a:p>
            <a:pPr marL="285750" indent="-285750">
              <a:buFont typeface="Arial" panose="020B0604020202020204" pitchFamily="34" charset="0"/>
              <a:buChar char="•"/>
            </a:pPr>
            <a:r>
              <a:rPr lang="en-US" dirty="0" err="1" smtClean="0"/>
              <a:t>Imaplib</a:t>
            </a:r>
            <a:endParaRPr lang="en-US" dirty="0" smtClean="0"/>
          </a:p>
          <a:p>
            <a:pPr marL="285750" indent="-285750">
              <a:buFont typeface="Arial" panose="020B0604020202020204" pitchFamily="34" charset="0"/>
              <a:buChar char="•"/>
            </a:pPr>
            <a:r>
              <a:rPr lang="en-US" dirty="0" err="1" smtClean="0"/>
              <a:t>Beautifulsoup</a:t>
            </a:r>
            <a:endParaRPr lang="en-US" dirty="0" smtClean="0"/>
          </a:p>
          <a:p>
            <a:pPr marL="285750" indent="-285750">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FD5EB636-E791-41BF-89F5-FE699AF158E1}" type="slidenum">
              <a:rPr lang="en-US" smtClean="0"/>
              <a:t>18</a:t>
            </a:fld>
            <a:endParaRPr lang="en-US"/>
          </a:p>
        </p:txBody>
      </p:sp>
    </p:spTree>
    <p:extLst>
      <p:ext uri="{BB962C8B-B14F-4D97-AF65-F5344CB8AC3E}">
        <p14:creationId xmlns:p14="http://schemas.microsoft.com/office/powerpoint/2010/main" val="3686179504"/>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LIMITATIONS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Pentagon 5"/>
          <p:cNvSpPr/>
          <p:nvPr/>
        </p:nvSpPr>
        <p:spPr>
          <a:xfrm flipH="1">
            <a:off x="1205346" y="1878677"/>
            <a:ext cx="10075026" cy="4056611"/>
          </a:xfrm>
          <a:prstGeom prst="homePlate">
            <a:avLst/>
          </a:prstGeom>
          <a:ln/>
          <a:effectLst>
            <a:softEdge rad="127000"/>
          </a:effectLst>
          <a:scene3d>
            <a:camera prst="perspectiveRelaxedModerately"/>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756459" y="2360815"/>
            <a:ext cx="10224654"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First of all our project uses “</a:t>
            </a:r>
            <a:r>
              <a:rPr lang="en-US" dirty="0" err="1" smtClean="0"/>
              <a:t>movie_review</a:t>
            </a:r>
            <a:r>
              <a:rPr lang="en-US" dirty="0" smtClean="0"/>
              <a:t>” datasets for getting sentiment of </a:t>
            </a:r>
            <a:r>
              <a:rPr lang="en-US" dirty="0" err="1" smtClean="0"/>
              <a:t>gmail</a:t>
            </a:r>
            <a:r>
              <a:rPr lang="en-US" dirty="0" smtClean="0"/>
              <a:t>. Which is a lack of our project. We should have fed </a:t>
            </a:r>
            <a:r>
              <a:rPr lang="en-US" dirty="0" err="1" smtClean="0"/>
              <a:t>gmail</a:t>
            </a:r>
            <a:r>
              <a:rPr lang="en-US" dirty="0" smtClean="0"/>
              <a:t> dataset to our classifiers.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Our models accuracy are not so high. They are below 90% and we have also used </a:t>
            </a:r>
            <a:r>
              <a:rPr lang="en-US" dirty="0" err="1" smtClean="0"/>
              <a:t>scikit</a:t>
            </a:r>
            <a:r>
              <a:rPr lang="en-US" dirty="0" smtClean="0"/>
              <a:t> </a:t>
            </a:r>
            <a:r>
              <a:rPr lang="en-US" dirty="0" err="1" smtClean="0"/>
              <a:t>learn’s</a:t>
            </a:r>
            <a:r>
              <a:rPr lang="en-US" dirty="0" smtClean="0"/>
              <a:t> classifiers for prediction. Which is a naive approach.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can only fetch data from </a:t>
            </a:r>
            <a:r>
              <a:rPr lang="en-US" dirty="0" err="1" smtClean="0"/>
              <a:t>gmail</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have shown only the binary classification.</a:t>
            </a:r>
          </a:p>
          <a:p>
            <a:endParaRPr lang="en-US" dirty="0"/>
          </a:p>
        </p:txBody>
      </p:sp>
      <p:sp>
        <p:nvSpPr>
          <p:cNvPr id="2" name="Slide Number Placeholder 1"/>
          <p:cNvSpPr>
            <a:spLocks noGrp="1"/>
          </p:cNvSpPr>
          <p:nvPr>
            <p:ph type="sldNum" sz="quarter" idx="12"/>
          </p:nvPr>
        </p:nvSpPr>
        <p:spPr/>
        <p:txBody>
          <a:bodyPr/>
          <a:lstStyle/>
          <a:p>
            <a:fld id="{FD5EB636-E791-41BF-89F5-FE699AF158E1}" type="slidenum">
              <a:rPr lang="en-US" smtClean="0"/>
              <a:t>19</a:t>
            </a:fld>
            <a:endParaRPr lang="en-US"/>
          </a:p>
        </p:txBody>
      </p:sp>
    </p:spTree>
    <p:extLst>
      <p:ext uri="{BB962C8B-B14F-4D97-AF65-F5344CB8AC3E}">
        <p14:creationId xmlns:p14="http://schemas.microsoft.com/office/powerpoint/2010/main" val="4177248946"/>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LAYOUTS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 name="Rectangle 4"/>
          <p:cNvSpPr/>
          <p:nvPr/>
        </p:nvSpPr>
        <p:spPr>
          <a:xfrm>
            <a:off x="1117600" y="1524338"/>
            <a:ext cx="9956800" cy="338554"/>
          </a:xfrm>
          <a:prstGeom prst="rect">
            <a:avLst/>
          </a:prstGeom>
        </p:spPr>
        <p:txBody>
          <a:bodyPr wrap="square">
            <a:spAutoFit/>
          </a:bodyPr>
          <a:lstStyle/>
          <a:p>
            <a:pPr algn="ctr"/>
            <a:r>
              <a:rPr lang="en-US" sz="1600" b="1" dirty="0" smtClean="0">
                <a:solidFill>
                  <a:schemeClr val="tx1">
                    <a:lumMod val="50000"/>
                    <a:lumOff val="50000"/>
                  </a:schemeClr>
                </a:solidFill>
              </a:rPr>
              <a:t>Our project layouts are:</a:t>
            </a:r>
            <a:endParaRPr lang="en-US" sz="1600" dirty="0">
              <a:solidFill>
                <a:schemeClr val="tx1">
                  <a:lumMod val="50000"/>
                  <a:lumOff val="50000"/>
                </a:schemeClr>
              </a:solidFill>
            </a:endParaRPr>
          </a:p>
        </p:txBody>
      </p:sp>
      <p:sp>
        <p:nvSpPr>
          <p:cNvPr id="48" name="Vertical Scroll 47"/>
          <p:cNvSpPr/>
          <p:nvPr/>
        </p:nvSpPr>
        <p:spPr>
          <a:xfrm>
            <a:off x="3541222" y="2252749"/>
            <a:ext cx="5253644" cy="4123113"/>
          </a:xfrm>
          <a:prstGeom prst="verticalScroll">
            <a:avLst/>
          </a:prstGeom>
          <a:ln>
            <a:solidFill>
              <a:schemeClr val="tx1">
                <a:lumMod val="95000"/>
                <a:lumOff val="5000"/>
              </a:schemeClr>
            </a:solidFill>
          </a:ln>
          <a:effectLst>
            <a:glow rad="228600">
              <a:schemeClr val="accent3">
                <a:satMod val="175000"/>
                <a:alpha val="40000"/>
              </a:schemeClr>
            </a:glow>
          </a:effectLst>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380808" y="2892829"/>
            <a:ext cx="4006734"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smtClean="0"/>
              <a:t>Objectives</a:t>
            </a:r>
          </a:p>
          <a:p>
            <a:pPr marL="285750" indent="-285750">
              <a:lnSpc>
                <a:spcPct val="150000"/>
              </a:lnSpc>
              <a:buFont typeface="Wingdings" panose="05000000000000000000" pitchFamily="2" charset="2"/>
              <a:buChar char="ü"/>
            </a:pPr>
            <a:r>
              <a:rPr lang="en-US" dirty="0" smtClean="0"/>
              <a:t>About Sentiment Analysis</a:t>
            </a:r>
          </a:p>
          <a:p>
            <a:pPr marL="285750" indent="-285750">
              <a:lnSpc>
                <a:spcPct val="150000"/>
              </a:lnSpc>
              <a:buFont typeface="Wingdings" panose="05000000000000000000" pitchFamily="2" charset="2"/>
              <a:buChar char="ü"/>
            </a:pPr>
            <a:r>
              <a:rPr lang="en-US" dirty="0" smtClean="0"/>
              <a:t>Project overview</a:t>
            </a:r>
          </a:p>
          <a:p>
            <a:pPr marL="285750" indent="-285750">
              <a:lnSpc>
                <a:spcPct val="150000"/>
              </a:lnSpc>
              <a:buFont typeface="Wingdings" panose="05000000000000000000" pitchFamily="2" charset="2"/>
              <a:buChar char="ü"/>
            </a:pPr>
            <a:r>
              <a:rPr lang="en-US" dirty="0" smtClean="0"/>
              <a:t>Required platform and tools</a:t>
            </a:r>
          </a:p>
          <a:p>
            <a:pPr marL="285750" indent="-285750">
              <a:lnSpc>
                <a:spcPct val="150000"/>
              </a:lnSpc>
              <a:buFont typeface="Wingdings" panose="05000000000000000000" pitchFamily="2" charset="2"/>
              <a:buChar char="ü"/>
            </a:pPr>
            <a:r>
              <a:rPr lang="en-US" dirty="0" smtClean="0"/>
              <a:t>Limitations</a:t>
            </a:r>
          </a:p>
          <a:p>
            <a:pPr marL="285750" indent="-285750">
              <a:lnSpc>
                <a:spcPct val="150000"/>
              </a:lnSpc>
              <a:buFont typeface="Wingdings" panose="05000000000000000000" pitchFamily="2" charset="2"/>
              <a:buChar char="ü"/>
            </a:pPr>
            <a:r>
              <a:rPr lang="en-US" dirty="0" smtClean="0"/>
              <a:t>Future plan</a:t>
            </a:r>
          </a:p>
          <a:p>
            <a:pPr marL="285750" indent="-285750">
              <a:buFont typeface="Wingdings" panose="05000000000000000000" pitchFamily="2" charset="2"/>
              <a:buChar char="ü"/>
            </a:pPr>
            <a:endParaRPr lang="en-US" dirty="0"/>
          </a:p>
        </p:txBody>
      </p:sp>
      <p:sp>
        <p:nvSpPr>
          <p:cNvPr id="2" name="Slide Number Placeholder 1"/>
          <p:cNvSpPr>
            <a:spLocks noGrp="1"/>
          </p:cNvSpPr>
          <p:nvPr>
            <p:ph type="sldNum" sz="quarter" idx="12"/>
          </p:nvPr>
        </p:nvSpPr>
        <p:spPr/>
        <p:txBody>
          <a:bodyPr/>
          <a:lstStyle/>
          <a:p>
            <a:fld id="{FD5EB636-E791-41BF-89F5-FE699AF158E1}" type="slidenum">
              <a:rPr lang="en-US" smtClean="0"/>
              <a:t>2</a:t>
            </a:fld>
            <a:endParaRPr lang="en-US"/>
          </a:p>
        </p:txBody>
      </p:sp>
    </p:spTree>
    <p:extLst>
      <p:ext uri="{BB962C8B-B14F-4D97-AF65-F5344CB8AC3E}">
        <p14:creationId xmlns:p14="http://schemas.microsoft.com/office/powerpoint/2010/main" val="161876944"/>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FUTURE PLAN</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 name="Pentagon 4"/>
          <p:cNvSpPr/>
          <p:nvPr/>
        </p:nvSpPr>
        <p:spPr>
          <a:xfrm>
            <a:off x="1354975" y="1662545"/>
            <a:ext cx="9892145" cy="4854633"/>
          </a:xfrm>
          <a:prstGeom prst="homePlate">
            <a:avLst/>
          </a:prstGeom>
          <a:effectLst>
            <a:softEdge rad="12700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TextBox 5"/>
          <p:cNvSpPr txBox="1"/>
          <p:nvPr/>
        </p:nvSpPr>
        <p:spPr>
          <a:xfrm>
            <a:off x="1438101" y="2161309"/>
            <a:ext cx="1005008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For improving the accuracy of our project we intend to use “</a:t>
            </a:r>
            <a:r>
              <a:rPr lang="en-US" dirty="0" err="1" smtClean="0"/>
              <a:t>tensorflow</a:t>
            </a:r>
            <a:r>
              <a:rPr lang="en-US" dirty="0" smtClean="0"/>
              <a:t>” module.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For speed up purpose we’ll use </a:t>
            </a:r>
            <a:r>
              <a:rPr lang="en-US" dirty="0" err="1" smtClean="0"/>
              <a:t>gpu</a:t>
            </a:r>
            <a:r>
              <a:rPr lang="en-US" dirty="0" smtClean="0"/>
              <a:t> instead of </a:t>
            </a:r>
            <a:r>
              <a:rPr lang="en-US" dirty="0" err="1" smtClean="0"/>
              <a:t>cpu</a:t>
            </a:r>
            <a:r>
              <a:rPr lang="en-US" dirty="0" smtClean="0"/>
              <a:t> and parallel processing.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We’ll try to fetch mail from every mail service providers.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We’ll also try to fetch data from social sites.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We’ll upgrade these binary classifiers into multiple labels classifiers.</a:t>
            </a:r>
            <a:r>
              <a:rPr lang="en-US" dirty="0"/>
              <a:t/>
            </a:r>
            <a:br>
              <a:rPr lang="en-US" dirty="0"/>
            </a:br>
            <a:endParaRPr lang="en-US" dirty="0"/>
          </a:p>
        </p:txBody>
      </p:sp>
      <p:sp>
        <p:nvSpPr>
          <p:cNvPr id="2" name="Slide Number Placeholder 1"/>
          <p:cNvSpPr>
            <a:spLocks noGrp="1"/>
          </p:cNvSpPr>
          <p:nvPr>
            <p:ph type="sldNum" sz="quarter" idx="12"/>
          </p:nvPr>
        </p:nvSpPr>
        <p:spPr/>
        <p:txBody>
          <a:bodyPr/>
          <a:lstStyle/>
          <a:p>
            <a:fld id="{FD5EB636-E791-41BF-89F5-FE699AF158E1}" type="slidenum">
              <a:rPr lang="en-US" smtClean="0"/>
              <a:t>20</a:t>
            </a:fld>
            <a:endParaRPr lang="en-US"/>
          </a:p>
        </p:txBody>
      </p:sp>
    </p:spTree>
    <p:extLst>
      <p:ext uri="{BB962C8B-B14F-4D97-AF65-F5344CB8AC3E}">
        <p14:creationId xmlns:p14="http://schemas.microsoft.com/office/powerpoint/2010/main" val="1505231831"/>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6618" y="2103119"/>
            <a:ext cx="6151418" cy="1415772"/>
          </a:xfrm>
          <a:prstGeom prst="rect">
            <a:avLst/>
          </a:prstGeom>
          <a:noFill/>
        </p:spPr>
        <p:txBody>
          <a:bodyPr wrap="square" rtlCol="0">
            <a:spAutoFit/>
            <a:scene3d>
              <a:camera prst="perspectiveHeroicExtremeRightFacing"/>
              <a:lightRig rig="threePt" dir="t"/>
            </a:scene3d>
          </a:bodyPr>
          <a:lstStyle/>
          <a:p>
            <a:r>
              <a:rPr lang="en-US" sz="5400" b="1" dirty="0" smtClean="0">
                <a:ln w="9525">
                  <a:solidFill>
                    <a:schemeClr val="bg1"/>
                  </a:solidFill>
                  <a:prstDash val="solid"/>
                </a:ln>
                <a:effectLst>
                  <a:glow rad="63500">
                    <a:schemeClr val="accent1">
                      <a:satMod val="175000"/>
                      <a:alpha val="40000"/>
                    </a:schemeClr>
                  </a:glow>
                  <a:outerShdw blurRad="50800" dist="38100" dir="18900000" algn="bl" rotWithShape="0">
                    <a:prstClr val="black">
                      <a:alpha val="40000"/>
                    </a:prstClr>
                  </a:outerShdw>
                </a:effectLst>
              </a:rPr>
              <a:t>THANKS TO ALL</a:t>
            </a:r>
          </a:p>
          <a:p>
            <a:r>
              <a:rPr lang="en-US" sz="3200" b="1" dirty="0" smtClean="0">
                <a:ln w="9525">
                  <a:solidFill>
                    <a:schemeClr val="bg1"/>
                  </a:solidFill>
                  <a:prstDash val="solid"/>
                </a:ln>
                <a:effectLst>
                  <a:glow rad="63500">
                    <a:schemeClr val="accent1">
                      <a:satMod val="175000"/>
                      <a:alpha val="40000"/>
                    </a:schemeClr>
                  </a:glow>
                  <a:outerShdw blurRad="50800" dist="38100" dir="18900000" algn="bl" rotWithShape="0">
                    <a:prstClr val="black">
                      <a:alpha val="40000"/>
                    </a:prstClr>
                  </a:outerShdw>
                </a:effectLst>
              </a:rPr>
              <a:t>FOR BEING WITH US</a:t>
            </a:r>
            <a:endParaRPr lang="en-US" sz="3200" b="1" dirty="0">
              <a:ln w="9525">
                <a:solidFill>
                  <a:schemeClr val="bg1"/>
                </a:solidFill>
                <a:prstDash val="solid"/>
              </a:ln>
              <a:effectLst>
                <a:glow rad="63500">
                  <a:schemeClr val="accent1">
                    <a:satMod val="175000"/>
                    <a:alpha val="40000"/>
                  </a:schemeClr>
                </a:glow>
                <a:outerShdw blurRad="50800" dist="38100" dir="18900000" algn="bl" rotWithShape="0">
                  <a:prstClr val="black">
                    <a:alpha val="40000"/>
                  </a:prst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974" y="4391025"/>
            <a:ext cx="4381500" cy="2466975"/>
          </a:xfrm>
          <a:prstGeom prst="rect">
            <a:avLst/>
          </a:prstGeom>
          <a:effectLst>
            <a:softEdge rad="127000"/>
          </a:effectLst>
        </p:spPr>
      </p:pic>
      <p:sp>
        <p:nvSpPr>
          <p:cNvPr id="2" name="Slide Number Placeholder 1"/>
          <p:cNvSpPr>
            <a:spLocks noGrp="1"/>
          </p:cNvSpPr>
          <p:nvPr>
            <p:ph type="sldNum" sz="quarter" idx="12"/>
          </p:nvPr>
        </p:nvSpPr>
        <p:spPr/>
        <p:txBody>
          <a:bodyPr/>
          <a:lstStyle/>
          <a:p>
            <a:fld id="{FD5EB636-E791-41BF-89F5-FE699AF158E1}" type="slidenum">
              <a:rPr lang="en-US" smtClean="0"/>
              <a:t>21</a:t>
            </a:fld>
            <a:endParaRPr lang="en-US"/>
          </a:p>
        </p:txBody>
      </p:sp>
    </p:spTree>
    <p:extLst>
      <p:ext uri="{BB962C8B-B14F-4D97-AF65-F5344CB8AC3E}">
        <p14:creationId xmlns:p14="http://schemas.microsoft.com/office/powerpoint/2010/main" val="224754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Objectives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4" name="Rectangle 53"/>
          <p:cNvSpPr/>
          <p:nvPr/>
        </p:nvSpPr>
        <p:spPr>
          <a:xfrm>
            <a:off x="1543396" y="1438101"/>
            <a:ext cx="10648604" cy="3890357"/>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5" name="TextBox 54"/>
          <p:cNvSpPr txBox="1"/>
          <p:nvPr/>
        </p:nvSpPr>
        <p:spPr>
          <a:xfrm>
            <a:off x="997528" y="1753985"/>
            <a:ext cx="10465724" cy="2862322"/>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smtClean="0"/>
              <a:t>The Main objective of our project is to find out sentiment from Gmail.</a:t>
            </a:r>
          </a:p>
          <a:p>
            <a:pPr marL="285750" indent="-285750">
              <a:lnSpc>
                <a:spcPct val="250000"/>
              </a:lnSpc>
              <a:buFont typeface="Wingdings" panose="05000000000000000000" pitchFamily="2" charset="2"/>
              <a:buChar char="Ø"/>
            </a:pPr>
            <a:r>
              <a:rPr lang="en-US" dirty="0" smtClean="0"/>
              <a:t>Our project basically works on Gmail.</a:t>
            </a:r>
          </a:p>
          <a:p>
            <a:pPr marL="285750" indent="-285750">
              <a:lnSpc>
                <a:spcPct val="250000"/>
              </a:lnSpc>
              <a:buFont typeface="Wingdings" panose="05000000000000000000" pitchFamily="2" charset="2"/>
              <a:buChar char="Ø"/>
            </a:pPr>
            <a:r>
              <a:rPr lang="en-US" dirty="0" smtClean="0"/>
              <a:t>To be familiarize with Python, Machine Learning and Natural Language Processing.</a:t>
            </a:r>
          </a:p>
          <a:p>
            <a:pPr marL="285750" indent="-285750">
              <a:lnSpc>
                <a:spcPct val="250000"/>
              </a:lnSpc>
              <a:buFont typeface="Wingdings" panose="05000000000000000000" pitchFamily="2" charset="2"/>
              <a:buChar char="Ø"/>
            </a:pPr>
            <a:r>
              <a:rPr lang="en-US" dirty="0" smtClean="0"/>
              <a:t>Also to be familiarize with Data science and Data Visualization. </a:t>
            </a:r>
          </a:p>
        </p:txBody>
      </p:sp>
      <p:sp>
        <p:nvSpPr>
          <p:cNvPr id="2" name="Slide Number Placeholder 1"/>
          <p:cNvSpPr>
            <a:spLocks noGrp="1"/>
          </p:cNvSpPr>
          <p:nvPr>
            <p:ph type="sldNum" sz="quarter" idx="12"/>
          </p:nvPr>
        </p:nvSpPr>
        <p:spPr/>
        <p:txBody>
          <a:bodyPr/>
          <a:lstStyle/>
          <a:p>
            <a:fld id="{FD5EB636-E791-41BF-89F5-FE699AF158E1}" type="slidenum">
              <a:rPr lang="en-US" smtClean="0"/>
              <a:t>3</a:t>
            </a:fld>
            <a:endParaRPr lang="en-US"/>
          </a:p>
        </p:txBody>
      </p:sp>
    </p:spTree>
    <p:extLst>
      <p:ext uri="{BB962C8B-B14F-4D97-AF65-F5344CB8AC3E}">
        <p14:creationId xmlns:p14="http://schemas.microsoft.com/office/powerpoint/2010/main" val="157565413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ABOUT SENTIMENT ANALYSIS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Snip Diagonal Corner Rectangle 13"/>
          <p:cNvSpPr/>
          <p:nvPr/>
        </p:nvSpPr>
        <p:spPr>
          <a:xfrm>
            <a:off x="365760" y="1487978"/>
            <a:ext cx="11438312" cy="4015048"/>
          </a:xfrm>
          <a:prstGeom prst="snip2DiagRect">
            <a:avLst/>
          </a:prstGeom>
          <a:solidFill>
            <a:schemeClr val="accent4">
              <a:lumMod val="20000"/>
              <a:lumOff val="80000"/>
            </a:schemeClr>
          </a:solidFill>
          <a:effectLst>
            <a:glow rad="228600">
              <a:schemeClr val="accent3">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31273" y="1745673"/>
            <a:ext cx="10673542"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Sentiment analysis (also known as opinion mining) refers to the use of natural language processing, text analysis and computational linguistics to identify and extract subjective information in source materials. Sentiment analysis is widely applied to reviews and social media for a variety of applications, ranging from marketing to customer service</a:t>
            </a:r>
            <a:r>
              <a:rPr lang="en-US" dirty="0" smtClean="0"/>
              <a:t>.</a:t>
            </a:r>
          </a:p>
          <a:p>
            <a:pPr marL="285750" indent="-285750">
              <a:lnSpc>
                <a:spcPct val="150000"/>
              </a:lnSpc>
              <a:buFont typeface="Wingdings" panose="05000000000000000000" pitchFamily="2" charset="2"/>
              <a:buChar char="Ø"/>
            </a:pPr>
            <a:r>
              <a:rPr lang="en-US" dirty="0"/>
              <a:t>Generally speaking, sentiment analysis aims to determine the attitude of a speaker or a writer with respect to some topic or the overall contextual polarity of a document. The attitude may be his or her judgment or </a:t>
            </a:r>
            <a:r>
              <a:rPr lang="en-US" dirty="0" smtClean="0"/>
              <a:t>evaluation, affective </a:t>
            </a:r>
            <a:r>
              <a:rPr lang="en-US" dirty="0"/>
              <a:t>state (that is to say, the emotional state of the author when writing), or the intended emotional communication (that is to say, the emotional effect the author wishes to have on the reader).</a:t>
            </a:r>
          </a:p>
        </p:txBody>
      </p:sp>
      <p:sp>
        <p:nvSpPr>
          <p:cNvPr id="2" name="Slide Number Placeholder 1"/>
          <p:cNvSpPr>
            <a:spLocks noGrp="1"/>
          </p:cNvSpPr>
          <p:nvPr>
            <p:ph type="sldNum" sz="quarter" idx="12"/>
          </p:nvPr>
        </p:nvSpPr>
        <p:spPr/>
        <p:txBody>
          <a:bodyPr/>
          <a:lstStyle/>
          <a:p>
            <a:fld id="{FD5EB636-E791-41BF-89F5-FE699AF158E1}" type="slidenum">
              <a:rPr lang="en-US" smtClean="0"/>
              <a:t>4</a:t>
            </a:fld>
            <a:endParaRPr lang="en-US"/>
          </a:p>
        </p:txBody>
      </p:sp>
    </p:spTree>
    <p:extLst>
      <p:ext uri="{BB962C8B-B14F-4D97-AF65-F5344CB8AC3E}">
        <p14:creationId xmlns:p14="http://schemas.microsoft.com/office/powerpoint/2010/main" val="386284771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PROJECT WORKFLOW</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063" y="1620982"/>
            <a:ext cx="5553075" cy="4520997"/>
          </a:xfrm>
          <a:prstGeom prst="rect">
            <a:avLst/>
          </a:prstGeom>
        </p:spPr>
      </p:pic>
      <p:sp>
        <p:nvSpPr>
          <p:cNvPr id="3" name="Slide Number Placeholder 2"/>
          <p:cNvSpPr>
            <a:spLocks noGrp="1"/>
          </p:cNvSpPr>
          <p:nvPr>
            <p:ph type="sldNum" sz="quarter" idx="12"/>
          </p:nvPr>
        </p:nvSpPr>
        <p:spPr/>
        <p:txBody>
          <a:bodyPr/>
          <a:lstStyle/>
          <a:p>
            <a:fld id="{FD5EB636-E791-41BF-89F5-FE699AF158E1}" type="slidenum">
              <a:rPr lang="en-US" smtClean="0"/>
              <a:t>5</a:t>
            </a:fld>
            <a:endParaRPr lang="en-US"/>
          </a:p>
        </p:txBody>
      </p:sp>
    </p:spTree>
    <p:extLst>
      <p:ext uri="{BB962C8B-B14F-4D97-AF65-F5344CB8AC3E}">
        <p14:creationId xmlns:p14="http://schemas.microsoft.com/office/powerpoint/2010/main" val="944427421"/>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UNDER THE HOOD</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Double Wave 5"/>
          <p:cNvSpPr/>
          <p:nvPr/>
        </p:nvSpPr>
        <p:spPr>
          <a:xfrm>
            <a:off x="532014" y="1903615"/>
            <a:ext cx="10814858" cy="4181301"/>
          </a:xfrm>
          <a:prstGeom prst="doubleWave">
            <a:avLst/>
          </a:prstGeom>
          <a:solidFill>
            <a:schemeClr val="accent3">
              <a:alpha val="50000"/>
            </a:schemeClr>
          </a:solidFill>
          <a:ln>
            <a:noFill/>
          </a:ln>
          <a:effectLst>
            <a:softEdge rad="635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aphicFrame>
        <p:nvGraphicFramePr>
          <p:cNvPr id="7" name="Diagram 6"/>
          <p:cNvGraphicFramePr/>
          <p:nvPr>
            <p:extLst>
              <p:ext uri="{D42A27DB-BD31-4B8C-83A1-F6EECF244321}">
                <p14:modId xmlns:p14="http://schemas.microsoft.com/office/powerpoint/2010/main" val="1625501952"/>
              </p:ext>
            </p:extLst>
          </p:nvPr>
        </p:nvGraphicFramePr>
        <p:xfrm>
          <a:off x="2564014" y="2369129"/>
          <a:ext cx="6671425" cy="343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fld id="{FD5EB636-E791-41BF-89F5-FE699AF158E1}" type="slidenum">
              <a:rPr lang="en-US" smtClean="0"/>
              <a:t>6</a:t>
            </a:fld>
            <a:endParaRPr lang="en-US"/>
          </a:p>
        </p:txBody>
      </p:sp>
    </p:spTree>
    <p:extLst>
      <p:ext uri="{BB962C8B-B14F-4D97-AF65-F5344CB8AC3E}">
        <p14:creationId xmlns:p14="http://schemas.microsoft.com/office/powerpoint/2010/main" val="2548498230"/>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GETTING REQUIRED DATA</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010653" y="2101516"/>
            <a:ext cx="10026315" cy="923330"/>
          </a:xfrm>
          <a:prstGeom prst="rect">
            <a:avLst/>
          </a:prstGeom>
          <a:noFill/>
        </p:spPr>
        <p:txBody>
          <a:bodyPr wrap="square" rtlCol="0">
            <a:spAutoFit/>
          </a:bodyPr>
          <a:lstStyle/>
          <a:p>
            <a:r>
              <a:rPr lang="en-US" dirty="0" smtClean="0"/>
              <a:t>To train our machine learning classifiers we need to feed the model training data. These data are acquired from movie review corpus of </a:t>
            </a:r>
            <a:r>
              <a:rPr lang="en-US" dirty="0" err="1" smtClean="0"/>
              <a:t>nltk</a:t>
            </a:r>
            <a:r>
              <a:rPr lang="en-US" dirty="0" smtClean="0"/>
              <a:t> module of python. The sample of positive and negative training sets are given below:</a:t>
            </a:r>
            <a:endParaRPr lang="en-US" dirty="0"/>
          </a:p>
        </p:txBody>
      </p:sp>
      <p:pic>
        <p:nvPicPr>
          <p:cNvPr id="14" name="Picture 13" descr="Movie_Review_Pos"/>
          <p:cNvPicPr/>
          <p:nvPr/>
        </p:nvPicPr>
        <p:blipFill>
          <a:blip r:embed="rId3"/>
          <a:stretch>
            <a:fillRect/>
          </a:stretch>
        </p:blipFill>
        <p:spPr>
          <a:xfrm>
            <a:off x="1097280" y="3280830"/>
            <a:ext cx="9850582" cy="1696085"/>
          </a:xfrm>
          <a:prstGeom prst="rect">
            <a:avLst/>
          </a:prstGeom>
        </p:spPr>
      </p:pic>
      <p:pic>
        <p:nvPicPr>
          <p:cNvPr id="15" name="Picture 14" descr="Screenshot from 2017-01-12 23-37-25"/>
          <p:cNvPicPr/>
          <p:nvPr/>
        </p:nvPicPr>
        <p:blipFill>
          <a:blip r:embed="rId4"/>
          <a:stretch>
            <a:fillRect/>
          </a:stretch>
        </p:blipFill>
        <p:spPr>
          <a:xfrm>
            <a:off x="1097280" y="5243311"/>
            <a:ext cx="9858895" cy="793750"/>
          </a:xfrm>
          <a:prstGeom prst="rect">
            <a:avLst/>
          </a:prstGeom>
        </p:spPr>
      </p:pic>
      <p:sp>
        <p:nvSpPr>
          <p:cNvPr id="17" name="Oval 16"/>
          <p:cNvSpPr/>
          <p:nvPr/>
        </p:nvSpPr>
        <p:spPr>
          <a:xfrm>
            <a:off x="4522124" y="3341716"/>
            <a:ext cx="390698" cy="3491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283826" y="5181600"/>
            <a:ext cx="390698" cy="3491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FD5EB636-E791-41BF-89F5-FE699AF158E1}" type="slidenum">
              <a:rPr lang="en-US" smtClean="0"/>
              <a:t>7</a:t>
            </a:fld>
            <a:endParaRPr lang="en-US"/>
          </a:p>
        </p:txBody>
      </p:sp>
    </p:spTree>
    <p:extLst>
      <p:ext uri="{BB962C8B-B14F-4D97-AF65-F5344CB8AC3E}">
        <p14:creationId xmlns:p14="http://schemas.microsoft.com/office/powerpoint/2010/main" val="4059535614"/>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2666" y="716328"/>
            <a:ext cx="7046668"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GETTING REQUIRED DATA</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781396" y="1504604"/>
            <a:ext cx="10640291" cy="646331"/>
          </a:xfrm>
          <a:prstGeom prst="rect">
            <a:avLst/>
          </a:prstGeom>
          <a:noFill/>
        </p:spPr>
        <p:txBody>
          <a:bodyPr wrap="square" rtlCol="0">
            <a:spAutoFit/>
          </a:bodyPr>
          <a:lstStyle/>
          <a:p>
            <a:r>
              <a:rPr lang="en-US" dirty="0" smtClean="0"/>
              <a:t>Our </a:t>
            </a:r>
            <a:r>
              <a:rPr lang="en-US" dirty="0" err="1" smtClean="0"/>
              <a:t>Nltk</a:t>
            </a:r>
            <a:r>
              <a:rPr lang="en-US" dirty="0" smtClean="0"/>
              <a:t> “</a:t>
            </a:r>
            <a:r>
              <a:rPr lang="en-US" dirty="0" err="1" smtClean="0"/>
              <a:t>movie_review</a:t>
            </a:r>
            <a:r>
              <a:rPr lang="en-US" dirty="0" smtClean="0"/>
              <a:t>” corpus contains 1000 datasets of positive and negative texts. By using categorized corpus reader we read the dataset and used it for our model. </a:t>
            </a:r>
            <a:endParaRPr lang="en-US" dirty="0"/>
          </a:p>
        </p:txBody>
      </p:sp>
      <p:sp>
        <p:nvSpPr>
          <p:cNvPr id="3" name="Slide Number Placeholder 2"/>
          <p:cNvSpPr>
            <a:spLocks noGrp="1"/>
          </p:cNvSpPr>
          <p:nvPr>
            <p:ph type="sldNum" sz="quarter" idx="12"/>
          </p:nvPr>
        </p:nvSpPr>
        <p:spPr/>
        <p:txBody>
          <a:bodyPr/>
          <a:lstStyle/>
          <a:p>
            <a:fld id="{FD5EB636-E791-41BF-89F5-FE699AF158E1}" type="slidenum">
              <a:rPr lang="en-US" smtClean="0"/>
              <a:t>8</a:t>
            </a:fld>
            <a:endParaRPr lang="en-US"/>
          </a:p>
        </p:txBody>
      </p:sp>
    </p:spTree>
    <p:extLst>
      <p:ext uri="{BB962C8B-B14F-4D97-AF65-F5344CB8AC3E}">
        <p14:creationId xmlns:p14="http://schemas.microsoft.com/office/powerpoint/2010/main" val="2098451666"/>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6247" y="716328"/>
            <a:ext cx="7656022" cy="646331"/>
          </a:xfrm>
          <a:prstGeom prst="rect">
            <a:avLst/>
          </a:prstGeom>
          <a:noFill/>
        </p:spPr>
        <p:txBody>
          <a:bodyPr wrap="square" rtlCol="0">
            <a:spAutoFit/>
          </a:bodyPr>
          <a:lstStyle/>
          <a:p>
            <a:pPr algn="ctr"/>
            <a:r>
              <a:rPr lang="en-US" sz="3600" b="1" spc="-150" dirty="0" smtClean="0">
                <a:solidFill>
                  <a:schemeClr val="tx1">
                    <a:lumMod val="75000"/>
                    <a:lumOff val="25000"/>
                  </a:schemeClr>
                </a:solidFill>
                <a:latin typeface="Arial" panose="020B0604020202020204" pitchFamily="34" charset="0"/>
                <a:cs typeface="Arial" panose="020B0604020202020204" pitchFamily="34" charset="0"/>
              </a:rPr>
              <a:t>GETTING HIGH PRECISION WORDS</a:t>
            </a:r>
            <a:endParaRPr lang="en-US" sz="3600" b="1" spc="-15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TextBox 1"/>
          <p:cNvSpPr txBox="1"/>
          <p:nvPr/>
        </p:nvSpPr>
        <p:spPr>
          <a:xfrm>
            <a:off x="590203" y="1637607"/>
            <a:ext cx="10889673" cy="1754326"/>
          </a:xfrm>
          <a:prstGeom prst="rect">
            <a:avLst/>
          </a:prstGeom>
          <a:noFill/>
        </p:spPr>
        <p:txBody>
          <a:bodyPr wrap="square" rtlCol="0">
            <a:spAutoFit/>
          </a:bodyPr>
          <a:lstStyle/>
          <a:p>
            <a:r>
              <a:rPr lang="en-US" dirty="0"/>
              <a:t>A high information word is a word that is strongly biased towards a single classification label. The low information words are words that are common to all labels. It may be counter-intuitive, but eliminating these words from the training data can actually improve accuracy, precision, and recall of our model</a:t>
            </a:r>
            <a:r>
              <a:rPr lang="en-US" dirty="0" smtClean="0"/>
              <a:t>.</a:t>
            </a:r>
          </a:p>
          <a:p>
            <a:endParaRPr lang="en-US" dirty="0"/>
          </a:p>
          <a:p>
            <a:r>
              <a:rPr lang="en-US" dirty="0" smtClean="0"/>
              <a:t>To finding out high precision word we used </a:t>
            </a:r>
            <a:r>
              <a:rPr lang="en-US" dirty="0" err="1" smtClean="0"/>
              <a:t>nltk</a:t>
            </a:r>
            <a:r>
              <a:rPr lang="en-US" dirty="0" smtClean="0"/>
              <a:t> module’s bigram association measures </a:t>
            </a:r>
            <a:r>
              <a:rPr lang="en-US" dirty="0" smtClean="0"/>
              <a:t>chi </a:t>
            </a:r>
            <a:r>
              <a:rPr lang="en-US" dirty="0" smtClean="0"/>
              <a:t>square function. By </a:t>
            </a:r>
            <a:r>
              <a:rPr lang="en-US" dirty="0"/>
              <a:t>c</a:t>
            </a:r>
            <a:r>
              <a:rPr lang="en-US" dirty="0" smtClean="0"/>
              <a:t>hi </a:t>
            </a:r>
            <a:r>
              <a:rPr lang="en-US" dirty="0" smtClean="0"/>
              <a:t>square we can give </a:t>
            </a:r>
            <a:r>
              <a:rPr lang="en-US" dirty="0"/>
              <a:t>quantitative</a:t>
            </a:r>
            <a:r>
              <a:rPr lang="en-US" dirty="0" smtClean="0"/>
              <a:t> values to the features related to each label. These function takes four parameters </a:t>
            </a:r>
            <a:endParaRPr lang="en-US" dirty="0"/>
          </a:p>
        </p:txBody>
      </p:sp>
      <p:sp>
        <p:nvSpPr>
          <p:cNvPr id="3" name="TextBox 2"/>
          <p:cNvSpPr txBox="1"/>
          <p:nvPr/>
        </p:nvSpPr>
        <p:spPr>
          <a:xfrm>
            <a:off x="631767" y="3499658"/>
            <a:ext cx="10656917" cy="1200329"/>
          </a:xfrm>
          <a:prstGeom prst="rect">
            <a:avLst/>
          </a:prstGeom>
          <a:noFill/>
        </p:spPr>
        <p:txBody>
          <a:bodyPr wrap="square" rtlCol="0">
            <a:spAutoFit/>
          </a:bodyPr>
          <a:lstStyle/>
          <a:p>
            <a:pPr marL="285750" lvl="0" indent="-285750">
              <a:buFont typeface="Wingdings" panose="05000000000000000000" pitchFamily="2" charset="2"/>
              <a:buChar char="Ø"/>
            </a:pPr>
            <a:r>
              <a:rPr lang="en-US" dirty="0" err="1"/>
              <a:t>n_ii</a:t>
            </a:r>
            <a:r>
              <a:rPr lang="en-US" dirty="0"/>
              <a:t>: Frequency of the word for the label</a:t>
            </a:r>
          </a:p>
          <a:p>
            <a:pPr marL="285750" lvl="0" indent="-285750">
              <a:buFont typeface="Wingdings" panose="05000000000000000000" pitchFamily="2" charset="2"/>
              <a:buChar char="Ø"/>
            </a:pPr>
            <a:r>
              <a:rPr lang="en-US" dirty="0" err="1"/>
              <a:t>n_ix</a:t>
            </a:r>
            <a:r>
              <a:rPr lang="en-US" dirty="0"/>
              <a:t>: Total Frequency of the word across all labels</a:t>
            </a:r>
          </a:p>
          <a:p>
            <a:pPr marL="285750" lvl="0" indent="-285750">
              <a:buFont typeface="Wingdings" panose="05000000000000000000" pitchFamily="2" charset="2"/>
              <a:buChar char="Ø"/>
            </a:pPr>
            <a:r>
              <a:rPr lang="en-US" dirty="0" err="1"/>
              <a:t>n_xi</a:t>
            </a:r>
            <a:r>
              <a:rPr lang="en-US" dirty="0"/>
              <a:t>: Total Frequency of all words that occurred for the label </a:t>
            </a:r>
          </a:p>
          <a:p>
            <a:pPr marL="285750" lvl="0" indent="-285750">
              <a:buFont typeface="Wingdings" panose="05000000000000000000" pitchFamily="2" charset="2"/>
              <a:buChar char="Ø"/>
            </a:pPr>
            <a:r>
              <a:rPr lang="en-US" dirty="0" err="1"/>
              <a:t>n_xx</a:t>
            </a:r>
            <a:r>
              <a:rPr lang="en-US" dirty="0"/>
              <a:t>: Total Frequency for all words in all labels </a:t>
            </a:r>
          </a:p>
        </p:txBody>
      </p:sp>
      <p:sp>
        <p:nvSpPr>
          <p:cNvPr id="5" name="TextBox 4"/>
          <p:cNvSpPr txBox="1"/>
          <p:nvPr/>
        </p:nvSpPr>
        <p:spPr>
          <a:xfrm>
            <a:off x="681644" y="4896196"/>
            <a:ext cx="10582101" cy="923330"/>
          </a:xfrm>
          <a:prstGeom prst="rect">
            <a:avLst/>
          </a:prstGeom>
          <a:noFill/>
        </p:spPr>
        <p:txBody>
          <a:bodyPr wrap="square" rtlCol="0">
            <a:spAutoFit/>
          </a:bodyPr>
          <a:lstStyle/>
          <a:p>
            <a:r>
              <a:rPr lang="en-US" dirty="0"/>
              <a:t>Once we have the scores from </a:t>
            </a:r>
            <a:r>
              <a:rPr lang="en-US" dirty="0" smtClean="0"/>
              <a:t>chi </a:t>
            </a:r>
            <a:r>
              <a:rPr lang="en-US" dirty="0"/>
              <a:t>square for each word in each label, we can filter out all words whose score is below the </a:t>
            </a:r>
            <a:r>
              <a:rPr lang="en-US" dirty="0" smtClean="0"/>
              <a:t>“</a:t>
            </a:r>
            <a:r>
              <a:rPr lang="en-US" dirty="0" err="1" smtClean="0"/>
              <a:t>min_score</a:t>
            </a:r>
            <a:r>
              <a:rPr lang="en-US" dirty="0" smtClean="0"/>
              <a:t>” </a:t>
            </a:r>
            <a:r>
              <a:rPr lang="en-US" dirty="0"/>
              <a:t>threshold. We keep the words that meet or exceed the threshold and return all high scoring words in each label</a:t>
            </a:r>
            <a:r>
              <a:rPr lang="en-US" dirty="0" smtClean="0"/>
              <a:t>. Which is returned from this function.</a:t>
            </a:r>
            <a:endParaRPr lang="en-US" dirty="0"/>
          </a:p>
        </p:txBody>
      </p:sp>
      <p:sp>
        <p:nvSpPr>
          <p:cNvPr id="6" name="Slide Number Placeholder 5"/>
          <p:cNvSpPr>
            <a:spLocks noGrp="1"/>
          </p:cNvSpPr>
          <p:nvPr>
            <p:ph type="sldNum" sz="quarter" idx="12"/>
          </p:nvPr>
        </p:nvSpPr>
        <p:spPr/>
        <p:txBody>
          <a:bodyPr/>
          <a:lstStyle/>
          <a:p>
            <a:fld id="{FD5EB636-E791-41BF-89F5-FE699AF158E1}" type="slidenum">
              <a:rPr lang="en-US" smtClean="0"/>
              <a:t>9</a:t>
            </a:fld>
            <a:endParaRPr lang="en-US"/>
          </a:p>
        </p:txBody>
      </p:sp>
    </p:spTree>
    <p:extLst>
      <p:ext uri="{BB962C8B-B14F-4D97-AF65-F5344CB8AC3E}">
        <p14:creationId xmlns:p14="http://schemas.microsoft.com/office/powerpoint/2010/main" val="1063458712"/>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dg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602</TotalTime>
  <Words>1421</Words>
  <Application>Microsoft Office PowerPoint</Application>
  <PresentationFormat>Widescreen</PresentationFormat>
  <Paragraphs>165</Paragraphs>
  <Slides>21</Slides>
  <Notes>17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Calibri Light</vt:lpstr>
      <vt:lpstr>Gill Sans MT</vt:lpstr>
      <vt:lpstr>Impact</vt:lpstr>
      <vt:lpstr>Wingdings</vt:lpstr>
      <vt:lpstr>Office Theme</vt:lpstr>
      <vt:lpstr>Badge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Ishrak Islam</dc:creator>
  <cp:lastModifiedBy>Ishrak Islam</cp:lastModifiedBy>
  <cp:revision>90</cp:revision>
  <dcterms:created xsi:type="dcterms:W3CDTF">2016-10-04T06:19:00Z</dcterms:created>
  <dcterms:modified xsi:type="dcterms:W3CDTF">2017-01-15T18:29:59Z</dcterms:modified>
</cp:coreProperties>
</file>