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2" r:id="rId15"/>
    <p:sldId id="280" r:id="rId16"/>
    <p:sldId id="270" r:id="rId17"/>
    <p:sldId id="271" r:id="rId18"/>
    <p:sldId id="276" r:id="rId19"/>
    <p:sldId id="274" r:id="rId20"/>
    <p:sldId id="304" r:id="rId21"/>
    <p:sldId id="287" r:id="rId22"/>
    <p:sldId id="284" r:id="rId23"/>
    <p:sldId id="286" r:id="rId24"/>
    <p:sldId id="285" r:id="rId25"/>
    <p:sldId id="293" r:id="rId26"/>
    <p:sldId id="283" r:id="rId27"/>
    <p:sldId id="295" r:id="rId28"/>
    <p:sldId id="289" r:id="rId29"/>
    <p:sldId id="288" r:id="rId30"/>
    <p:sldId id="292" r:id="rId31"/>
    <p:sldId id="297" r:id="rId32"/>
    <p:sldId id="294" r:id="rId33"/>
    <p:sldId id="296" r:id="rId34"/>
    <p:sldId id="299" r:id="rId35"/>
    <p:sldId id="298" r:id="rId36"/>
    <p:sldId id="301" r:id="rId37"/>
    <p:sldId id="303" r:id="rId38"/>
    <p:sldId id="281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shan Paul" initials="PP" lastIdx="1" clrIdx="0">
    <p:extLst>
      <p:ext uri="{19B8F6BF-5375-455C-9EA6-DF929625EA0E}">
        <p15:presenceInfo xmlns:p15="http://schemas.microsoft.com/office/powerpoint/2012/main" userId="b6b5d2ce795eb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5D899-9DC7-4110-9741-A66710C2F881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2A4E-427A-4C99-BC8D-1C78136F59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B172F6-786C-44EC-B911-F2942469BD4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C623-0131-4924-A047-8851D71CE2E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3BA2-86EF-410F-B473-E07EFDF3F93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607-05C6-4D88-93A1-A8F154C6432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DB7C-24D0-4C48-A8BA-C84ADE4A9E1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A8-B252-4F19-9215-CFD6BE2D5349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3186-F0B9-4377-B48A-8ABB32AAAE0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5AFEA49-B4C1-485B-B047-81918E834961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AC8A52-7A93-48C3-AEED-016BA829B0F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631B-7B16-4FF5-9A47-5BA53EA8AA8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2F21-419D-445B-A437-2F80D15C9E83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82DB-6757-4CAD-82BA-88EC77723E2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BBF5-58C0-4014-B4C9-58C203E1C48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A18A-AFDA-4273-AB85-0749870CBD0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508F-2A9B-4248-8F75-5CD32EDF9F24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E40-348F-4361-8EDB-273CAB60B87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8C4-8322-4679-A5A7-49B5F6B6B86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856F53-C1CC-4FD9-A31B-696A874F043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4855B-CCC2-8484-3BAF-A6BD2B58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525" y="867473"/>
            <a:ext cx="8182949" cy="1259906"/>
          </a:xfrm>
        </p:spPr>
        <p:txBody>
          <a:bodyPr/>
          <a:lstStyle/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Stock market price prediction using ARIMA-LSTM hybrid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A861E7-708F-FE23-7050-8681A139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65A93-A9FA-BF34-0C36-C310A1AF2503}"/>
              </a:ext>
            </a:extLst>
          </p:cNvPr>
          <p:cNvSpPr txBox="1"/>
          <p:nvPr/>
        </p:nvSpPr>
        <p:spPr>
          <a:xfrm>
            <a:off x="376518" y="2702859"/>
            <a:ext cx="676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b="1" dirty="0">
                <a:solidFill>
                  <a:schemeClr val="bg2"/>
                </a:solidFill>
              </a:rPr>
              <a:t>Supervised By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  Sunanda Das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  Assistant Professor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  Department of Computer Science and Engineering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/>
              <a:t>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0B6BF9-0E5C-0EAA-F6CC-1B33E42F3DE8}"/>
              </a:ext>
            </a:extLst>
          </p:cNvPr>
          <p:cNvSpPr txBox="1"/>
          <p:nvPr/>
        </p:nvSpPr>
        <p:spPr>
          <a:xfrm>
            <a:off x="6793552" y="2702859"/>
            <a:ext cx="4397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Presented By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r>
              <a:rPr lang="en-US" b="1" dirty="0">
                <a:solidFill>
                  <a:schemeClr val="bg2"/>
                </a:solidFill>
                <a:latin typeface="+mj-lt"/>
              </a:rPr>
              <a:t>  Pushan Paul (Roll:1707065)</a:t>
            </a:r>
          </a:p>
          <a:p>
            <a:r>
              <a:rPr lang="en-US" b="1" dirty="0">
                <a:solidFill>
                  <a:schemeClr val="bg2"/>
                </a:solidFill>
                <a:latin typeface="+mj-lt"/>
              </a:rPr>
              <a:t> 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Umme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Israt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Afroz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(Roll:1707043)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                                                            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/>
              <a:t>                                                        </a:t>
            </a:r>
            <a:r>
              <a:rPr lang="en-US" b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BFEEA2-67AF-83F1-24AF-751DE05A5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3" y="4857165"/>
            <a:ext cx="1139983" cy="12937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EE8FC62-6E05-DBCD-6D29-1EDF1A031533}"/>
              </a:ext>
            </a:extLst>
          </p:cNvPr>
          <p:cNvSpPr/>
          <p:nvPr/>
        </p:nvSpPr>
        <p:spPr>
          <a:xfrm>
            <a:off x="2257410" y="4998695"/>
            <a:ext cx="89333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2"/>
                </a:solidFill>
              </a:rPr>
              <a:t>Department of Computer Science and Engineering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    Khulna University of Engineering &amp; Technology, Khulna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7118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5D2B3-4314-AC58-C77B-7253DDF8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(AR Models)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6CC04DD-504B-1DC6-585D-2267BE59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260" y="2662316"/>
            <a:ext cx="9581479" cy="35612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3A827-D058-7679-574B-F3CF6BB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F03A4-9BAB-AEF8-54FA-B3E539EA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(MA Models)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1C10A26-E884-679C-14D7-4C1DAAFB0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54" y="2706136"/>
            <a:ext cx="8247291" cy="35222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AF4973-F75C-7E8A-3E45-58EEF87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10DF1-AA03-9A7F-4E9A-D2C37B6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(ARMA Models)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6DD212D-1AD2-2036-E2D9-1EA0D7C75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117" y="2426218"/>
            <a:ext cx="7303766" cy="38473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DEFE5-28C0-21C6-1EE8-811116A0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3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A8A41-585F-6FBB-A67A-B414D670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(Summary)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15B877-1603-6B9F-CD4E-303B3D09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3ADB9C95-E926-A861-9558-448559DAF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695041"/>
            <a:ext cx="8824913" cy="3270539"/>
          </a:xfrm>
        </p:spPr>
      </p:pic>
    </p:spTree>
    <p:extLst>
      <p:ext uri="{BB962C8B-B14F-4D97-AF65-F5344CB8AC3E}">
        <p14:creationId xmlns:p14="http://schemas.microsoft.com/office/powerpoint/2010/main" val="115938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06320-B1DD-E397-284D-DDE2FBF1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(Analysis)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AAFA378-D233-450D-BE38-484AA1FE2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46" y="2275296"/>
            <a:ext cx="7078908" cy="44717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8F8380-5D96-BA7B-54AE-F64DC363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AEAAA-169B-8510-8B1C-EA19EBF6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1A8C2-AEF6-4748-0752-D37752DD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054752"/>
          </a:xfrm>
        </p:spPr>
        <p:txBody>
          <a:bodyPr/>
          <a:lstStyle/>
          <a:p>
            <a:r>
              <a:rPr lang="en-US" dirty="0"/>
              <a:t>Construct the optimal ARIMA model. Bayesian Information Criteria (BIC) are used to obtain the optimal parameters of ARIMA.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9FE22D-6BD1-9FCC-44AB-8BADF2EC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63D67D-4AFC-4363-466B-2A74C128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67" y="3220716"/>
            <a:ext cx="1635156" cy="44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BB91D5-B822-8F76-9B37-5F8C18DC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05978"/>
            <a:ext cx="6072365" cy="295880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EF7E85F2-84D5-3655-4BE8-E1706178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22364"/>
              </p:ext>
            </p:extLst>
          </p:nvPr>
        </p:nvGraphicFramePr>
        <p:xfrm>
          <a:off x="7234858" y="3857427"/>
          <a:ext cx="3955881" cy="202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27">
                  <a:extLst>
                    <a:ext uri="{9D8B030D-6E8A-4147-A177-3AD203B41FA5}">
                      <a16:colId xmlns:a16="http://schemas.microsoft.com/office/drawing/2014/main" xmlns="" val="591382435"/>
                    </a:ext>
                  </a:extLst>
                </a:gridCol>
                <a:gridCol w="1318627">
                  <a:extLst>
                    <a:ext uri="{9D8B030D-6E8A-4147-A177-3AD203B41FA5}">
                      <a16:colId xmlns:a16="http://schemas.microsoft.com/office/drawing/2014/main" xmlns="" val="2275979955"/>
                    </a:ext>
                  </a:extLst>
                </a:gridCol>
                <a:gridCol w="1318627">
                  <a:extLst>
                    <a:ext uri="{9D8B030D-6E8A-4147-A177-3AD203B41FA5}">
                      <a16:colId xmlns:a16="http://schemas.microsoft.com/office/drawing/2014/main" xmlns="" val="2285376991"/>
                    </a:ext>
                  </a:extLst>
                </a:gridCol>
              </a:tblGrid>
              <a:tr h="462275">
                <a:tc>
                  <a:txBody>
                    <a:bodyPr/>
                    <a:lstStyle/>
                    <a:p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126151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r>
                        <a:rPr lang="en-US" dirty="0"/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2572085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61014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8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295C2-6009-02CF-9314-2663758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C7DA2A-695F-8329-C438-261B4CBB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61B4564-9D77-3694-CC98-34249048B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546" y="2639009"/>
            <a:ext cx="6088908" cy="2972058"/>
          </a:xfrm>
        </p:spPr>
      </p:pic>
    </p:spTree>
    <p:extLst>
      <p:ext uri="{BB962C8B-B14F-4D97-AF65-F5344CB8AC3E}">
        <p14:creationId xmlns:p14="http://schemas.microsoft.com/office/powerpoint/2010/main" val="183835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7EDE-AB72-C606-BDD8-4A164E4E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9F437-767C-1078-FA71-0D24B01E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Bitcoin Historical Price</a:t>
            </a:r>
          </a:p>
          <a:p>
            <a:r>
              <a:rPr lang="en-US" dirty="0"/>
              <a:t>Start: 17-12-2018</a:t>
            </a:r>
          </a:p>
          <a:p>
            <a:r>
              <a:rPr lang="en-US" dirty="0"/>
              <a:t>End: 17-12-2022</a:t>
            </a:r>
          </a:p>
          <a:p>
            <a:r>
              <a:rPr lang="en-US" dirty="0"/>
              <a:t>Days: 1460</a:t>
            </a:r>
          </a:p>
          <a:p>
            <a:r>
              <a:rPr lang="en-US" dirty="0"/>
              <a:t>Index: Date</a:t>
            </a:r>
          </a:p>
          <a:p>
            <a:r>
              <a:rPr lang="en-US" dirty="0"/>
              <a:t>Column: Closing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CB1728-B37D-1ED8-85DF-F2936C0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8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661A4-1A0A-7038-9DA3-E6A9CD01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6F56273-6988-0D2F-3A69-6B831F3BB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379" y="2618583"/>
            <a:ext cx="4497242" cy="3020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652E45-CE43-0F6C-7634-7E76CD2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E118AB-E5F6-1419-235B-C944F04C46C9}"/>
              </a:ext>
            </a:extLst>
          </p:cNvPr>
          <p:cNvSpPr txBox="1"/>
          <p:nvPr/>
        </p:nvSpPr>
        <p:spPr>
          <a:xfrm>
            <a:off x="4678785" y="5884332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Loss vs Epoch curve</a:t>
            </a:r>
          </a:p>
        </p:txBody>
      </p:sp>
    </p:spTree>
    <p:extLst>
      <p:ext uri="{BB962C8B-B14F-4D97-AF65-F5344CB8AC3E}">
        <p14:creationId xmlns:p14="http://schemas.microsoft.com/office/powerpoint/2010/main" val="185289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024B1-DA9F-1564-0343-105ECE4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8FC3057-4EDC-28D8-0F28-8E77E61F4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71" y="2603501"/>
            <a:ext cx="6360325" cy="31534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46AF34-FCD6-EA82-F9EF-3BE113F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4F979B-E322-0B64-E11D-6EF2BFA17D4B}"/>
              </a:ext>
            </a:extLst>
          </p:cNvPr>
          <p:cNvSpPr txBox="1"/>
          <p:nvPr/>
        </p:nvSpPr>
        <p:spPr>
          <a:xfrm>
            <a:off x="1154954" y="5756989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Test data and Predictions comparison graph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xmlns="" id="{2BC2A2A2-DA79-BB36-2482-078977819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242842"/>
              </p:ext>
            </p:extLst>
          </p:nvPr>
        </p:nvGraphicFramePr>
        <p:xfrm>
          <a:off x="7835752" y="3293967"/>
          <a:ext cx="3354987" cy="142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29">
                  <a:extLst>
                    <a:ext uri="{9D8B030D-6E8A-4147-A177-3AD203B41FA5}">
                      <a16:colId xmlns:a16="http://schemas.microsoft.com/office/drawing/2014/main" xmlns="" val="2930104715"/>
                    </a:ext>
                  </a:extLst>
                </a:gridCol>
                <a:gridCol w="1118329">
                  <a:extLst>
                    <a:ext uri="{9D8B030D-6E8A-4147-A177-3AD203B41FA5}">
                      <a16:colId xmlns:a16="http://schemas.microsoft.com/office/drawing/2014/main" xmlns="" val="1538865420"/>
                    </a:ext>
                  </a:extLst>
                </a:gridCol>
                <a:gridCol w="1118329">
                  <a:extLst>
                    <a:ext uri="{9D8B030D-6E8A-4147-A177-3AD203B41FA5}">
                      <a16:colId xmlns:a16="http://schemas.microsoft.com/office/drawing/2014/main" xmlns="" val="3940034860"/>
                    </a:ext>
                  </a:extLst>
                </a:gridCol>
              </a:tblGrid>
              <a:tr h="3934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ARIMA-LSTM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838481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1916129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75382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81072E-49DC-F6A4-AAFA-2BAEB34BBA5A}"/>
              </a:ext>
            </a:extLst>
          </p:cNvPr>
          <p:cNvSpPr txBox="1"/>
          <p:nvPr/>
        </p:nvSpPr>
        <p:spPr>
          <a:xfrm>
            <a:off x="8289192" y="482356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Table: Performance </a:t>
            </a:r>
          </a:p>
          <a:p>
            <a:pPr algn="ctr"/>
            <a:r>
              <a:rPr lang="en-US" dirty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419635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1121-0DD3-FB04-FA4A-ED3FBD29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E208A-4A3C-ED9F-7756-AB23F041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 Analysis</a:t>
            </a:r>
          </a:p>
          <a:p>
            <a:r>
              <a:rPr lang="en-US" sz="2400" dirty="0"/>
              <a:t>Deployment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C71E33-3C57-8C01-3915-AE215A69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58" y="973668"/>
            <a:ext cx="3941204" cy="5254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5057" y="6130343"/>
            <a:ext cx="503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Fig:Flow</a:t>
            </a:r>
            <a:r>
              <a:rPr lang="en-US" dirty="0" smtClean="0"/>
              <a:t> chart for the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8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6" y="1063416"/>
            <a:ext cx="9186821" cy="439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0327" y="56280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Fig:Home</a:t>
            </a:r>
            <a:r>
              <a:rPr lang="en-US" dirty="0" smtClean="0"/>
              <a:t> page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9" y="1063416"/>
            <a:ext cx="9539061" cy="4463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8659" y="5795493"/>
            <a:ext cx="50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determine value by using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7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0" y="841083"/>
            <a:ext cx="10058400" cy="4801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4118" y="632352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displaying tail values by clicking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7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6" y="973668"/>
            <a:ext cx="10058400" cy="4749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9268" y="6430213"/>
            <a:ext cx="36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Closing price </a:t>
            </a:r>
            <a:r>
              <a:rPr lang="en-US" dirty="0" err="1" smtClean="0"/>
              <a:t>vs</a:t>
            </a:r>
            <a:r>
              <a:rPr lang="en-US" dirty="0" smtClean="0"/>
              <a:t> time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9" y="973668"/>
            <a:ext cx="10058400" cy="4730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4270" y="6001555"/>
            <a:ext cx="58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splitting size and shape and figure of train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15" y="1783662"/>
            <a:ext cx="8617552" cy="4101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6395" y="6194739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Shape of train and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4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973668"/>
            <a:ext cx="10058400" cy="4707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8214" y="62076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Fig:ACF</a:t>
            </a:r>
            <a:r>
              <a:rPr lang="en-US" dirty="0" smtClean="0"/>
              <a:t> and PACF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3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" y="769724"/>
            <a:ext cx="10058400" cy="4628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7144" y="5602104"/>
            <a:ext cx="52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Observed </a:t>
            </a:r>
            <a:r>
              <a:rPr lang="en-US" dirty="0" err="1"/>
              <a:t>vs</a:t>
            </a:r>
            <a:r>
              <a:rPr lang="en-US" dirty="0"/>
              <a:t> forecast of ARIMA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0" y="679572"/>
            <a:ext cx="10058400" cy="4785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4569" y="5705341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Arima</a:t>
            </a:r>
            <a:r>
              <a:rPr lang="en-US" dirty="0" smtClean="0"/>
              <a:t> prediction closing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24D4E-DCD7-D9B9-B14C-ABA62A54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DA860-6DEF-7649-2AF4-A3C2FF17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386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300" dirty="0">
                <a:solidFill>
                  <a:schemeClr val="tx1"/>
                </a:solidFill>
              </a:rPr>
              <a:t>Stock market and Cryptocurrency is an aggregation of stockbrokers and traders who can buy and sell shares of stocks.</a:t>
            </a:r>
            <a:endParaRPr lang="bn-IN" sz="23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chemeClr val="tx1"/>
                </a:solidFill>
              </a:rPr>
              <a:t>Stock data is non-stationary, chaotic, random and depends on several technical parameters.</a:t>
            </a:r>
            <a:endParaRPr lang="bn-IN" sz="23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chemeClr val="tx1"/>
                </a:solidFill>
              </a:rPr>
              <a:t>Since statistical approaches are linear in nature, it hampers prediction performances in case of sudden rise or fall of prices of the stocks.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solidFill>
                  <a:schemeClr val="tx1"/>
                </a:solidFill>
              </a:rPr>
              <a:t>In modern days of artificial intelligence, machine learning plays an important role in time series predictions.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B9A86C-D3A2-0EB6-3DDA-67D2C9D4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35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0" y="813381"/>
            <a:ext cx="10058400" cy="4769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5932" y="6014434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Fig:Arima</a:t>
            </a:r>
            <a:r>
              <a:rPr lang="en-US" dirty="0" smtClean="0"/>
              <a:t> Prediction for the train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40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2" y="787624"/>
            <a:ext cx="10058400" cy="4791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6997" y="6362163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Fig:Arima</a:t>
            </a:r>
            <a:r>
              <a:rPr lang="en-US" dirty="0" smtClean="0"/>
              <a:t> prediction against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2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" y="788160"/>
            <a:ext cx="10058400" cy="4851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904" y="5975797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Enter range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0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0" y="821497"/>
            <a:ext cx="10058400" cy="476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0935" y="5885645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Showing prediction for the given 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9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973668"/>
            <a:ext cx="10058400" cy="4780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3814" y="6233375"/>
            <a:ext cx="57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Fig:Prediction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test for the given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15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" y="870397"/>
            <a:ext cx="10058400" cy="504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4270" y="6053070"/>
            <a:ext cx="30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Loss </a:t>
            </a:r>
            <a:r>
              <a:rPr lang="en-US" dirty="0" err="1" smtClean="0"/>
              <a:t>vs</a:t>
            </a:r>
            <a:r>
              <a:rPr lang="en-US" dirty="0" smtClean="0"/>
              <a:t> epoch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5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821498"/>
            <a:ext cx="10058400" cy="476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975797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Query </a:t>
            </a:r>
            <a:r>
              <a:rPr lang="en-US" dirty="0" err="1" smtClean="0"/>
              <a:t>Params</a:t>
            </a:r>
            <a:r>
              <a:rPr lang="en-US" dirty="0" smtClean="0"/>
              <a:t> showing and details about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7" y="1680632"/>
            <a:ext cx="8886020" cy="4324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752" y="6413679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Providing Information and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9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1863493"/>
            <a:ext cx="8062176" cy="3854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3499" y="5718220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Model overview by clicking from the navigation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89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34" y="1874848"/>
            <a:ext cx="9171452" cy="4291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9883" y="6361016"/>
            <a:ext cx="412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Related Work showing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B2501-5B9D-7D46-4441-04409457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DF1B1-9DF6-9735-C77A-2E6444F2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project, an ARIMA-LSTM based hybrid model has been proposed, which predict the closing price of bitcoin in a 1-day interval. For evaluating the performance of the proposed model, a comparison has been made with LSTM, and ARIMA models using different errors like RMSE and MAE.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EA6C57-7505-0114-ACA3-8AB8341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7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D9100-D230-52CD-2514-0AF0BB1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1C40D-B87E-852A-9A97-36605E0E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predict stock prices using both statistical and deep learning approaches.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find a better approach, which predicts prices of the stocks more accurately.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apply deep learning on the predictions of statistical model to obtain more accurate predictions over the actual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deploy the hybrid model in the form of an web app for smooth user experience.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3BAB5E-3777-4A64-23AC-BA2CC0A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A7725-E546-2BF8-754B-2B523777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CE7466-4DAF-EFB6-B1A5-D3C3074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DA3E65-CE47-2F9C-F54C-8B76F089233B}"/>
              </a:ext>
            </a:extLst>
          </p:cNvPr>
          <p:cNvSpPr txBox="1"/>
          <p:nvPr/>
        </p:nvSpPr>
        <p:spPr>
          <a:xfrm>
            <a:off x="3900527" y="6031448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Workflow of the proposed system 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xmlns="" id="{2E4F0D1E-85EB-C5B5-5074-AEB4541B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3" y="3055068"/>
            <a:ext cx="11335054" cy="28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2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48D7-81EE-57C0-8E21-AB6BEB5D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br>
              <a:rPr lang="en-US" dirty="0"/>
            </a:br>
            <a:r>
              <a:rPr lang="en-US" sz="2000" dirty="0"/>
              <a:t>(Stationarity)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D8A8CB9-90BC-9A3C-32B6-12649EFC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45" y="2444879"/>
            <a:ext cx="9442910" cy="3904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2C0E9F-A691-AB09-49A3-270283C9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7D2F5-D7FA-92A3-0273-7922423D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(The augmented Dicky-Fuller test)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48382-447E-F1D6-7249-E90BEBAB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Tests for trend non-stationarity</a:t>
            </a:r>
          </a:p>
          <a:p>
            <a:r>
              <a:rPr lang="en-US" sz="2400" dirty="0"/>
              <a:t>Null hypothesis is time series is non-stationary</a:t>
            </a:r>
          </a:p>
          <a:p>
            <a:r>
              <a:rPr lang="en-US" sz="2400" dirty="0"/>
              <a:t>Doing the test we get a value </a:t>
            </a:r>
          </a:p>
          <a:p>
            <a:r>
              <a:rPr lang="en-US" sz="2400" dirty="0"/>
              <a:t>If p-value is small (&lt;0.05) → reject null hypothesis. Reject non-stationary.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2D8416-1BAF-65B0-453E-0A358EA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348F8-8A1C-D203-C873-9B7A593E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ARIMA Model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(Making time series stationary)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EADE660-3BC5-27C0-E6DA-4FBFBE9F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351222"/>
            <a:ext cx="8824913" cy="31132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4E2D55-0ECF-BBA1-A656-53013AE0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88857E-B4FC-2C89-043D-FC1241D5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14" y="5647322"/>
            <a:ext cx="416850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9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{0735EA3B-8E7D-425F-8849-7686FEEB7AC7}tf02900722</Template>
  <TotalTime>361</TotalTime>
  <Words>579</Words>
  <Application>Microsoft Office PowerPoint</Application>
  <PresentationFormat>Widescreen</PresentationFormat>
  <Paragraphs>144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Vrinda</vt:lpstr>
      <vt:lpstr>Wingdings 3</vt:lpstr>
      <vt:lpstr>Ion Boardroom</vt:lpstr>
      <vt:lpstr> Stock market price prediction using ARIMA-LSTM hybrid model</vt:lpstr>
      <vt:lpstr>Outlines</vt:lpstr>
      <vt:lpstr>Introduction</vt:lpstr>
      <vt:lpstr>Problem Statement</vt:lpstr>
      <vt:lpstr>Objectives</vt:lpstr>
      <vt:lpstr>Methodology</vt:lpstr>
      <vt:lpstr>ARIMA Model (Stationarity)</vt:lpstr>
      <vt:lpstr>ARIMA Model (The augmented Dicky-Fuller test)</vt:lpstr>
      <vt:lpstr>ARIMA Model (Making time series stationary)</vt:lpstr>
      <vt:lpstr>ARIMA Model (AR Models)</vt:lpstr>
      <vt:lpstr>ARIMA Model (MA Models)</vt:lpstr>
      <vt:lpstr>ARIMA Model (ARMA Models)</vt:lpstr>
      <vt:lpstr>ARIMA Model (Summary)</vt:lpstr>
      <vt:lpstr>ARIMA Model (Analysis)</vt:lpstr>
      <vt:lpstr>Proposed System</vt:lpstr>
      <vt:lpstr>Performance Measures</vt:lpstr>
      <vt:lpstr>Dataset</vt:lpstr>
      <vt:lpstr>Model Analysis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price prediction using ARIMA-LSTM hybrid model</dc:title>
  <dc:creator>Pushan Paul</dc:creator>
  <cp:lastModifiedBy>Microsoft account</cp:lastModifiedBy>
  <cp:revision>12</cp:revision>
  <dcterms:created xsi:type="dcterms:W3CDTF">2022-12-27T15:09:46Z</dcterms:created>
  <dcterms:modified xsi:type="dcterms:W3CDTF">2022-12-27T22:20:55Z</dcterms:modified>
</cp:coreProperties>
</file>