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5" r:id="rId2"/>
    <p:sldId id="356" r:id="rId3"/>
    <p:sldId id="392" r:id="rId4"/>
    <p:sldId id="381" r:id="rId5"/>
    <p:sldId id="382" r:id="rId6"/>
    <p:sldId id="406" r:id="rId7"/>
    <p:sldId id="384" r:id="rId8"/>
    <p:sldId id="389" r:id="rId9"/>
    <p:sldId id="402" r:id="rId10"/>
    <p:sldId id="403" r:id="rId11"/>
    <p:sldId id="404" r:id="rId12"/>
    <p:sldId id="390" r:id="rId13"/>
    <p:sldId id="391" r:id="rId14"/>
    <p:sldId id="394" r:id="rId15"/>
    <p:sldId id="405" r:id="rId16"/>
    <p:sldId id="393" r:id="rId17"/>
    <p:sldId id="385" r:id="rId18"/>
    <p:sldId id="388" r:id="rId19"/>
    <p:sldId id="358" r:id="rId20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pPr/>
              <a:t>31-Mar-22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31-Mar-22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31-Mar-22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31-Mar-22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31-Mar-22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31-Mar-22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31-Mar-22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31-Mar-22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cryptography_digital_signatures.ht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hrdi.ap.gov.in/documents/Trainings@APHRDI/2020/feb_2/Citizen%20Centric%20Services/Block%20Chain%20Technology.pdf" TargetMode="External"/><Relationship Id="rId2" Type="http://schemas.openxmlformats.org/officeDocument/2006/relationships/hyperlink" Target="https://www.tutorialspoint.com/cryptography/cryptography_digital_signatures.ht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www.tutorialspoint.com/blockchain/blockchain_chaining_blocks.htm" TargetMode="External"/><Relationship Id="rId4" Type="http://schemas.openxmlformats.org/officeDocument/2006/relationships/hyperlink" Target="https://www.investopedia.com/terms/b/blockchain.as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AE76EF-CE49-48A1-AA48-A2E65A2F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651" y="2180494"/>
            <a:ext cx="4208697" cy="1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F5BE-515B-E7BA-5A9C-27CB8C98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89960"/>
            <a:ext cx="10972800" cy="5388604"/>
          </a:xfrm>
        </p:spPr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IN" b="1">
                <a:ea typeface="+mn-lt"/>
                <a:cs typeface="+mn-lt"/>
              </a:rPr>
              <a:t>Hashing:</a:t>
            </a:r>
          </a:p>
          <a:p>
            <a:pPr marL="0" indent="0">
              <a:buNone/>
            </a:pPr>
            <a:r>
              <a:rPr lang="en-IN">
                <a:ea typeface="+mn-lt"/>
                <a:cs typeface="+mn-lt"/>
              </a:rPr>
              <a:t>A hash function is any function that can be used to map data of arbitrary size to fixed-size values. The values returned by a hash function are called hash values, hash codes, digests, or simply hashes.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1BFCA-2FE9-34FA-E76F-7CC92684A35E}"/>
              </a:ext>
            </a:extLst>
          </p:cNvPr>
          <p:cNvSpPr/>
          <p:nvPr/>
        </p:nvSpPr>
        <p:spPr>
          <a:xfrm>
            <a:off x="2432649" y="4006970"/>
            <a:ext cx="1388852" cy="17770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BADAD-90B0-4EAA-5DEE-C9A5B6C97DB1}"/>
              </a:ext>
            </a:extLst>
          </p:cNvPr>
          <p:cNvSpPr txBox="1"/>
          <p:nvPr/>
        </p:nvSpPr>
        <p:spPr>
          <a:xfrm>
            <a:off x="2437502" y="4134029"/>
            <a:ext cx="211059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Transaction Detail1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Transaction Detail2</a:t>
            </a:r>
          </a:p>
          <a:p>
            <a:r>
              <a:rPr lang="en-US" sz="1200">
                <a:ea typeface="+mn-lt"/>
                <a:cs typeface="+mn-lt"/>
              </a:rPr>
              <a:t>Transaction Detail3</a:t>
            </a:r>
          </a:p>
          <a:p>
            <a:r>
              <a:rPr lang="en-US" sz="1200">
                <a:ea typeface="+mn-lt"/>
                <a:cs typeface="+mn-lt"/>
              </a:rPr>
              <a:t>Transaction Detail4</a:t>
            </a:r>
          </a:p>
          <a:p>
            <a:endParaRPr lang="en-US" sz="120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019A9-AE0E-59C3-987B-0CC521E8443A}"/>
              </a:ext>
            </a:extLst>
          </p:cNvPr>
          <p:cNvSpPr/>
          <p:nvPr/>
        </p:nvSpPr>
        <p:spPr>
          <a:xfrm>
            <a:off x="6170762" y="4006969"/>
            <a:ext cx="1388852" cy="17770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357E7-E060-E221-8889-E433EA4366AC}"/>
              </a:ext>
            </a:extLst>
          </p:cNvPr>
          <p:cNvSpPr txBox="1"/>
          <p:nvPr/>
        </p:nvSpPr>
        <p:spPr>
          <a:xfrm>
            <a:off x="6173817" y="4002836"/>
            <a:ext cx="146361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e5ae4373812b38de6086516891db1c7a852f918218027154e0cb550bbfc84965</a:t>
            </a:r>
            <a:endParaRPr lang="en-US" sz="1400">
              <a:cs typeface="Calibri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4E9A25-13C6-08F6-B44A-D6379D29B771}"/>
              </a:ext>
            </a:extLst>
          </p:cNvPr>
          <p:cNvSpPr/>
          <p:nvPr/>
        </p:nvSpPr>
        <p:spPr>
          <a:xfrm>
            <a:off x="4481768" y="459207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F52B5-8109-8CBC-9A80-EA93D4569C39}"/>
              </a:ext>
            </a:extLst>
          </p:cNvPr>
          <p:cNvSpPr txBox="1"/>
          <p:nvPr/>
        </p:nvSpPr>
        <p:spPr>
          <a:xfrm>
            <a:off x="2707077" y="5769454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Ledger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35126-38A6-3E2A-364E-BFDF7B6397AC}"/>
              </a:ext>
            </a:extLst>
          </p:cNvPr>
          <p:cNvSpPr txBox="1"/>
          <p:nvPr/>
        </p:nvSpPr>
        <p:spPr>
          <a:xfrm>
            <a:off x="6185498" y="5768556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Hash(Ledger)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CBD52-17E2-4AEA-B875-58D5CEBA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6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FB13-BFE5-7EF1-5601-0EEAFCC8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33092"/>
            <a:ext cx="10972800" cy="5345472"/>
          </a:xfrm>
        </p:spPr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IN" b="1" dirty="0">
                <a:ea typeface="+mn-lt"/>
                <a:cs typeface="+mn-lt"/>
              </a:rPr>
              <a:t>Digital Signature: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3C6E8BC-8AC5-FDF8-85C2-58DDF1B9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3" y="1637214"/>
            <a:ext cx="9960633" cy="4244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F515E6-63D8-F5F3-8D3F-A685C3894FBD}"/>
              </a:ext>
            </a:extLst>
          </p:cNvPr>
          <p:cNvSpPr txBox="1"/>
          <p:nvPr/>
        </p:nvSpPr>
        <p:spPr>
          <a:xfrm>
            <a:off x="1216325" y="6478437"/>
            <a:ext cx="9773728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Reference: </a:t>
            </a:r>
            <a:r>
              <a:rPr lang="en-US">
                <a:ea typeface="+mn-lt"/>
                <a:cs typeface="+mn-lt"/>
                <a:hlinkClick r:id="rId3"/>
              </a:rPr>
              <a:t>https://www.tutorialspoint.com/cryptography/cryptography_digital_signatures.htm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54344-99D1-4D27-A9AA-4C5CD473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7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532B-2C16-41DD-AD02-26006449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Implementation Benefits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3A821-88B8-5E72-12B9-0117B1BCBEF4}"/>
              </a:ext>
            </a:extLst>
          </p:cNvPr>
          <p:cNvSpPr txBox="1"/>
          <p:nvPr/>
        </p:nvSpPr>
        <p:spPr>
          <a:xfrm>
            <a:off x="1230702" y="1877684"/>
            <a:ext cx="1003252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Blockchain provides consolidated, consistent dataset and reduces errors </a:t>
            </a:r>
            <a:endParaRPr lang="en-US" sz="28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Provides near real-time access to Land records.  </a:t>
            </a:r>
            <a:endParaRPr lang="en-US" sz="28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Increases trust through shared processes and recordkeeping </a:t>
            </a:r>
            <a:endParaRPr lang="en-US" sz="28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Lower cost of audit and regulatory compliance </a:t>
            </a:r>
            <a:endParaRPr lang="en-US" sz="28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Increase the speed of execution with reduced cost </a:t>
            </a:r>
            <a:endParaRPr lang="en-US" sz="28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Reduces risk – Tampering, fraud and cybercrime</a:t>
            </a:r>
            <a:endParaRPr lang="en-US" sz="280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45492-CC31-4B25-B4F8-C588603F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9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9829-E02B-436C-AE98-03EAA0FD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14588"/>
            <a:ext cx="10972800" cy="11430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Information Stored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05B02-0F48-F798-388F-85DA4BD0790B}"/>
              </a:ext>
            </a:extLst>
          </p:cNvPr>
          <p:cNvSpPr txBox="1"/>
          <p:nvPr/>
        </p:nvSpPr>
        <p:spPr>
          <a:xfrm>
            <a:off x="1655042" y="1948115"/>
            <a:ext cx="4885426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Static fields:</a:t>
            </a:r>
            <a:endParaRPr lang="en-US" b="1"/>
          </a:p>
          <a:p>
            <a:r>
              <a:rPr lang="en-US"/>
              <a:t>• PropertyId </a:t>
            </a:r>
            <a:endParaRPr lang="en-US">
              <a:cs typeface="Calibri"/>
            </a:endParaRPr>
          </a:p>
          <a:p>
            <a:r>
              <a:rPr lang="en-US"/>
              <a:t>• Geo-Co-ordinates (latitude/longitude) </a:t>
            </a:r>
          </a:p>
          <a:p>
            <a:r>
              <a:rPr lang="en-US"/>
              <a:t>• Plot No. </a:t>
            </a:r>
            <a:endParaRPr lang="en-US">
              <a:cs typeface="Calibri"/>
            </a:endParaRPr>
          </a:p>
          <a:p>
            <a:r>
              <a:rPr lang="en-US"/>
              <a:t>• Dimensions </a:t>
            </a:r>
            <a:endParaRPr lang="en-US">
              <a:cs typeface="Calibri"/>
            </a:endParaRPr>
          </a:p>
          <a:p>
            <a:r>
              <a:rPr lang="en-US"/>
              <a:t>• Allotted Area </a:t>
            </a:r>
            <a:endParaRPr lang="en-US">
              <a:cs typeface="Calibri"/>
            </a:endParaRPr>
          </a:p>
          <a:p>
            <a:r>
              <a:rPr lang="en-US"/>
              <a:t>• LandUse </a:t>
            </a:r>
            <a:endParaRPr lang="en-US">
              <a:cs typeface="Calibri"/>
            </a:endParaRPr>
          </a:p>
          <a:p>
            <a:r>
              <a:rPr lang="en-US"/>
              <a:t>• Boundary Information </a:t>
            </a:r>
            <a:endParaRPr lang="en-US">
              <a:cs typeface="Calibri"/>
            </a:endParaRPr>
          </a:p>
          <a:p>
            <a:r>
              <a:rPr lang="en-US"/>
              <a:t>• </a:t>
            </a:r>
            <a:r>
              <a:rPr lang="en-US">
                <a:ea typeface="+mn-lt"/>
                <a:cs typeface="+mn-lt"/>
              </a:rPr>
              <a:t>Block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A58AF-3E76-F694-3640-1AB96D1B2465}"/>
              </a:ext>
            </a:extLst>
          </p:cNvPr>
          <p:cNvSpPr txBox="1"/>
          <p:nvPr/>
        </p:nvSpPr>
        <p:spPr>
          <a:xfrm>
            <a:off x="6102679" y="1656028"/>
            <a:ext cx="5489275" cy="44781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Dynamic field:</a:t>
            </a:r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Owner_ID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Owner2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Owner3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• </a:t>
            </a:r>
            <a:r>
              <a:rPr lang="en-US" dirty="0" err="1">
                <a:ea typeface="+mn-lt"/>
                <a:cs typeface="+mn-lt"/>
              </a:rPr>
              <a:t>Person_Name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 </a:t>
            </a:r>
            <a:r>
              <a:rPr lang="en-US" dirty="0" err="1">
                <a:ea typeface="+mn-lt"/>
                <a:cs typeface="+mn-lt"/>
              </a:rPr>
              <a:t>Aadhaar_No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Contact</a:t>
            </a:r>
          </a:p>
          <a:p>
            <a:r>
              <a:rPr lang="en-US" dirty="0">
                <a:ea typeface="+mn-lt"/>
                <a:cs typeface="+mn-lt"/>
              </a:rPr>
              <a:t>• Address</a:t>
            </a:r>
          </a:p>
          <a:p>
            <a:r>
              <a:rPr lang="en-US" dirty="0">
                <a:ea typeface="+mn-lt"/>
                <a:cs typeface="+mn-lt"/>
              </a:rPr>
              <a:t>• Mortgage Information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Litigation status </a:t>
            </a:r>
          </a:p>
          <a:p>
            <a:r>
              <a:rPr lang="en-US" dirty="0">
                <a:ea typeface="+mn-lt"/>
                <a:cs typeface="+mn-lt"/>
              </a:rPr>
              <a:t>• Related court case numbers </a:t>
            </a:r>
          </a:p>
          <a:p>
            <a:r>
              <a:rPr lang="en-US" dirty="0">
                <a:ea typeface="+mn-lt"/>
                <a:cs typeface="+mn-lt"/>
              </a:rPr>
              <a:t>• Building Approval </a:t>
            </a:r>
          </a:p>
          <a:p>
            <a:r>
              <a:rPr lang="en-US" dirty="0">
                <a:ea typeface="+mn-lt"/>
                <a:cs typeface="+mn-lt"/>
              </a:rPr>
              <a:t>• Property IDs 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58FB6-9319-4970-918F-0A333712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6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3D5A-05AE-475B-A1EF-D6319AFA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flowchart</a:t>
            </a:r>
            <a:endParaRPr lang="en-US"/>
          </a:p>
        </p:txBody>
      </p:sp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29111B89-ECFE-FF52-D168-6FD025DA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64" y="1764664"/>
            <a:ext cx="12036723" cy="421429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A44A94-76B7-E78E-D13B-5DB63DEA2E3C}"/>
              </a:ext>
            </a:extLst>
          </p:cNvPr>
          <p:cNvSpPr txBox="1"/>
          <p:nvPr/>
        </p:nvSpPr>
        <p:spPr>
          <a:xfrm>
            <a:off x="425570" y="1388853"/>
            <a:ext cx="4468483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Interaction between User and Blockchain:</a:t>
            </a:r>
            <a:endParaRPr lang="en-US" b="1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984AC-5FD8-4905-868F-48B869C9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6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32465C9-96A0-67D0-DBEA-1CA1DCC1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8" y="1784284"/>
            <a:ext cx="12030972" cy="3605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97112-762F-2832-4224-D51DD6FFF197}"/>
              </a:ext>
            </a:extLst>
          </p:cNvPr>
          <p:cNvSpPr txBox="1"/>
          <p:nvPr/>
        </p:nvSpPr>
        <p:spPr>
          <a:xfrm>
            <a:off x="713116" y="1130060"/>
            <a:ext cx="5014822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Interaction Between Admin and Blockchain: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4179C-BD01-4AE4-8EAC-D423404EE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7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16EE-E960-4DC4-B382-4289947C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Plan of Work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AA18A0C-FFD1-FFE9-888C-AF6D5CC23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18190"/>
            <a:ext cx="10972800" cy="39947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BF079B-ABD1-44B4-9B87-FF2B03F3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3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F84E-CC07-4031-AD43-576937C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Scopes &amp; Application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036F-4323-404B-BC29-24D321C9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US" sz="2400" dirty="0">
                <a:latin typeface="Times New Roman"/>
                <a:cs typeface="Calibri"/>
              </a:rPr>
              <a:t>Blockchain for maintaining land records can be used Nationwide which will ultimately help in reducing Land disputes.</a:t>
            </a:r>
          </a:p>
          <a:p>
            <a:pPr marL="342265" indent="-342265"/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Smart Contracts can be introduced in blockchain which can automate the task of Agreement between Seller and Buyer.</a:t>
            </a:r>
            <a:endParaRPr lang="en-US" sz="2400" dirty="0">
              <a:solidFill>
                <a:srgbClr val="000000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265" indent="-342265"/>
            <a:r>
              <a:rPr lang="en-US" sz="2400" dirty="0">
                <a:latin typeface="Times New Roman"/>
                <a:cs typeface="Times New Roman"/>
              </a:rPr>
              <a:t>Government can easily monitor and audit the Land Ownership through blockchain.</a:t>
            </a:r>
          </a:p>
          <a:p>
            <a:pPr marL="342265" indent="-342265"/>
            <a:r>
              <a:rPr lang="en-US" sz="2400" dirty="0">
                <a:latin typeface="Times New Roman"/>
                <a:cs typeface="Times New Roman"/>
              </a:rPr>
              <a:t>Buyer can easily verify the land status with the help of blockchain without any brokerage.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6CCAA-39A1-4B59-8B0B-47BC03B7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3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CB2A-2647-4C50-9FD5-2502F4F2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4585-15E0-42AE-AF72-A8CD3A1B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IN" sz="2400">
                <a:ea typeface="+mn-lt"/>
                <a:cs typeface="+mn-lt"/>
                <a:hlinkClick r:id="rId2"/>
              </a:rPr>
              <a:t>https://www.tutorialspoint.com/cryptography/cryptography_digital_signatures.htm</a:t>
            </a:r>
            <a:endParaRPr lang="en-US">
              <a:hlinkClick r:id="rId2"/>
            </a:endParaRPr>
          </a:p>
          <a:p>
            <a:pPr marL="342265" indent="-342265"/>
            <a:r>
              <a:rPr lang="en-IN" sz="2400">
                <a:ea typeface="+mn-lt"/>
                <a:cs typeface="+mn-lt"/>
                <a:hlinkClick r:id="rId3"/>
              </a:rPr>
              <a:t>https://aphrdi.ap.gov.in/documents/Trainings@APHRDI/2020/feb_2/Citizen%20Centric%20Services/Block%20Chain%20Technology.pdf</a:t>
            </a:r>
          </a:p>
          <a:p>
            <a:pPr marL="342265" indent="-342265"/>
            <a:r>
              <a:rPr lang="en-IN" sz="2400">
                <a:ea typeface="+mn-lt"/>
                <a:cs typeface="+mn-lt"/>
                <a:hlinkClick r:id="rId4"/>
              </a:rPr>
              <a:t>https://www.investopedia.com/terms/b/blockchain.asp</a:t>
            </a:r>
          </a:p>
          <a:p>
            <a:pPr marL="342265" indent="-342265"/>
            <a:r>
              <a:rPr lang="en-IN" sz="2400">
                <a:ea typeface="+mn-lt"/>
                <a:cs typeface="+mn-lt"/>
                <a:hlinkClick r:id="rId5"/>
              </a:rPr>
              <a:t>https://www.tutorialspoint.com/blockchain/blockchain_chaining_blocks.htm</a:t>
            </a:r>
            <a:endParaRPr lang="en-IN" sz="2400">
              <a:cs typeface="Calibri"/>
            </a:endParaRPr>
          </a:p>
          <a:p>
            <a:pPr marL="0" indent="0">
              <a:buNone/>
            </a:pPr>
            <a:endParaRPr lang="en-IN" sz="240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65CA1-4C44-4950-844E-C2BC3A8F6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0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0F0CA07-DCD5-4AD7-8400-5BFC884A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36" y="3853179"/>
            <a:ext cx="2647728" cy="96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7A0E-301F-433F-A66A-D8416CCD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441416"/>
            <a:ext cx="10972800" cy="1143000"/>
          </a:xfrm>
        </p:spPr>
        <p:txBody>
          <a:bodyPr>
            <a:normAutofit fontScale="90000"/>
          </a:bodyPr>
          <a:lstStyle/>
          <a:p>
            <a:br>
              <a:rPr lang="en-US" b="1" u="sng"/>
            </a:br>
            <a:r>
              <a:rPr lang="en-US" sz="4000" b="1" u="sng">
                <a:latin typeface="Times New Roman"/>
                <a:cs typeface="Times New Roman"/>
              </a:rPr>
              <a:t>Minor Project – II</a:t>
            </a:r>
            <a:br>
              <a:rPr lang="en-US" sz="4000" b="1" u="sng">
                <a:latin typeface="Times New Roman" pitchFamily="18" charset="0"/>
                <a:cs typeface="Times New Roman" pitchFamily="18" charset="0"/>
              </a:rPr>
            </a:br>
            <a:br>
              <a:rPr lang="en-US" sz="4000" b="1" u="sng">
                <a:latin typeface="Times New Roman" pitchFamily="18" charset="0"/>
                <a:cs typeface="Times New Roman" pitchFamily="18" charset="0"/>
              </a:rPr>
            </a:br>
            <a:r>
              <a:rPr lang="en-US" sz="2400" b="1">
                <a:latin typeface="Times New Roman"/>
                <a:cs typeface="Times New Roman"/>
              </a:rPr>
              <a:t>Digitalization of Land Record using Blockchain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770260"/>
              </p:ext>
            </p:extLst>
          </p:nvPr>
        </p:nvGraphicFramePr>
        <p:xfrm>
          <a:off x="1914901" y="2910556"/>
          <a:ext cx="8555720" cy="217477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3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8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10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MEMBER’S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ROLL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SAP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BRANCH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Ishan Agarwal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R103219007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500076372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 BAO 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Sachin Kedia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R103219013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500075932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 BAO 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Sharique Ahmad 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R103219016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500075119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 BAO 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0" y="555094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u="sng"/>
              <a:t>Under the guidance of</a:t>
            </a:r>
            <a:endParaRPr lang="en-US" sz="2000"/>
          </a:p>
          <a:p>
            <a:pPr algn="ctr"/>
            <a:r>
              <a:rPr lang="en-US" sz="2000" b="1" u="sng"/>
              <a:t>Mr. Deepak Kumar Sharma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2FD1E-7032-4AA5-B26F-0B257200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7A13B-C6B5-E116-B226-9AD5D7E5431C}"/>
              </a:ext>
            </a:extLst>
          </p:cNvPr>
          <p:cNvSpPr txBox="1"/>
          <p:nvPr/>
        </p:nvSpPr>
        <p:spPr>
          <a:xfrm>
            <a:off x="4509043" y="599460"/>
            <a:ext cx="62944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ea typeface="+mn-lt"/>
                <a:cs typeface="+mn-lt"/>
              </a:rPr>
              <a:t>Challenges</a:t>
            </a:r>
            <a:endParaRPr lang="en-US" sz="4400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D3BC1-3C6D-AA01-5F45-49B4766214EF}"/>
              </a:ext>
            </a:extLst>
          </p:cNvPr>
          <p:cNvSpPr txBox="1"/>
          <p:nvPr/>
        </p:nvSpPr>
        <p:spPr>
          <a:xfrm>
            <a:off x="1713339" y="1915765"/>
            <a:ext cx="918727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Problem with current land record management system: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Errors in public records affects ownership rights and cause financial strain </a:t>
            </a:r>
            <a:endParaRPr lang="en-US" sz="2400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Illegal deeds by not documenting prior titles in the chainage may affect the ownership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Forged or fabricated documents affect the ownership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Undiscovered encumbrances (Ongoing Cases)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Unknown easements affects right to enjoy the property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Boundary Disputes 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8B9E5-AF48-4B86-8208-970242C0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8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90CA-3379-4F3F-A7D9-60C294D4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109F-7598-43C5-8728-016FB66E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69" y="1823529"/>
            <a:ext cx="10699631" cy="4037133"/>
          </a:xfrm>
        </p:spPr>
        <p:txBody>
          <a:bodyPr vert="horz" lIns="91438" tIns="45719" rIns="91438" bIns="45719" rtlCol="0" anchor="t">
            <a:normAutofit/>
          </a:bodyPr>
          <a:lstStyle/>
          <a:p>
            <a:pPr marL="342265" indent="-342265">
              <a:buNone/>
            </a:pPr>
            <a:r>
              <a:rPr lang="en-US" dirty="0">
                <a:cs typeface="Calibri"/>
              </a:rPr>
              <a:t>Possible Solution: </a:t>
            </a:r>
            <a:endParaRPr lang="en-US" dirty="0"/>
          </a:p>
          <a:p>
            <a:pPr marL="342265" indent="-342265"/>
            <a:r>
              <a:rPr lang="en-US" dirty="0">
                <a:cs typeface="Calibri"/>
              </a:rPr>
              <a:t>Use blockchain to maintain land records</a:t>
            </a:r>
          </a:p>
          <a:p>
            <a:pPr marL="342265" indent="-342265"/>
            <a:r>
              <a:rPr lang="en-US" dirty="0">
                <a:cs typeface="Calibri"/>
              </a:rPr>
              <a:t>A peer-to-peer distributed ledger which can be easily accessible by anyone to check land information </a:t>
            </a:r>
          </a:p>
          <a:p>
            <a:pPr marL="342265" indent="-342265"/>
            <a:r>
              <a:rPr lang="en-US" dirty="0">
                <a:cs typeface="Calibri"/>
              </a:rPr>
              <a:t>All transactional data will be cryptographically secured and immutable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4BFC9-640B-4B46-BD42-B0379F71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A9DA-FF68-4E42-AC53-2FC7086B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15" y="613945"/>
            <a:ext cx="10972800" cy="1143000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F544-DB02-41BC-8281-8FF0FC08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Securing Land Records by implementing a distributed ledger over a peer to peer network.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Sub Objectives</a:t>
            </a:r>
            <a:r>
              <a:rPr lang="en-IN" sz="2400" b="1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:</a:t>
            </a:r>
          </a:p>
          <a:p>
            <a:pPr marL="342265" indent="-342265"/>
            <a:r>
              <a:rPr lang="en-IN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Buy and Sell ability to all users.</a:t>
            </a:r>
          </a:p>
          <a:p>
            <a:pPr marL="342265" indent="-342265"/>
            <a:r>
              <a:rPr lang="en-IN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Implementing Proof Of Authority based Consensus mechanism</a:t>
            </a:r>
          </a:p>
          <a:p>
            <a:pPr marL="342265" indent="-342265"/>
            <a:r>
              <a:rPr lang="en-IN" sz="24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/>
              </a:rPr>
              <a:t>Securing plot transactions using digital signature and hashing techniques.</a:t>
            </a:r>
          </a:p>
          <a:p>
            <a:pPr marL="342265" indent="-342265"/>
            <a:r>
              <a:rPr lang="en-IN" sz="2400" dirty="0">
                <a:solidFill>
                  <a:srgbClr val="00000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Implementing a peer to peer network to enable distributed ledger</a:t>
            </a: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2E28-6AD5-4273-91EF-62E9300F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CF49-BCF7-A5F9-C96B-240DC2A9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Dataset and Input Format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CDBD-1E3C-4481-BD98-E88436A9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US" dirty="0">
                <a:cs typeface="Calibri"/>
              </a:rPr>
              <a:t>Project is being prepared for a fictitious small scale area</a:t>
            </a:r>
            <a:endParaRPr lang="en-US" dirty="0"/>
          </a:p>
          <a:p>
            <a:pPr marL="342265" indent="-342265"/>
            <a:r>
              <a:rPr lang="en-US" dirty="0">
                <a:cs typeface="Calibri"/>
              </a:rPr>
              <a:t>A mock data will be created</a:t>
            </a:r>
          </a:p>
          <a:p>
            <a:pPr marL="342265" indent="-342265"/>
            <a:r>
              <a:rPr lang="en-US" dirty="0">
                <a:cs typeface="Calibri"/>
              </a:rPr>
              <a:t>Datasets:</a:t>
            </a:r>
          </a:p>
          <a:p>
            <a:pPr marL="742315" lvl="1" indent="-285115"/>
            <a:r>
              <a:rPr lang="en-US" dirty="0">
                <a:cs typeface="Calibri"/>
              </a:rPr>
              <a:t>Users dataset</a:t>
            </a:r>
          </a:p>
          <a:p>
            <a:pPr marL="742315" lvl="1" indent="-285115"/>
            <a:r>
              <a:rPr lang="en-US" dirty="0">
                <a:cs typeface="Calibri"/>
              </a:rPr>
              <a:t>Plot Dataset</a:t>
            </a:r>
          </a:p>
          <a:p>
            <a:pPr marL="742315" lvl="1" indent="-285115"/>
            <a:r>
              <a:rPr lang="en-US" dirty="0">
                <a:cs typeface="Calibri"/>
              </a:rPr>
              <a:t>Transaction Dataset</a:t>
            </a:r>
          </a:p>
          <a:p>
            <a:pPr marL="342274" indent="-285115"/>
            <a:r>
              <a:rPr lang="en-US" dirty="0">
                <a:cs typeface="Calibri"/>
              </a:rPr>
              <a:t>Transactions will be stored as blocks in blockchain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F76EF-3D5E-437C-B444-CBF12055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7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F34A744-0AA3-FEBC-3536-2B21D7D87DF5}"/>
              </a:ext>
            </a:extLst>
          </p:cNvPr>
          <p:cNvSpPr/>
          <p:nvPr/>
        </p:nvSpPr>
        <p:spPr>
          <a:xfrm>
            <a:off x="7463249" y="1324915"/>
            <a:ext cx="2833511" cy="5175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08B41165-5D71-871D-6F5B-450FA758F884}"/>
              </a:ext>
            </a:extLst>
          </p:cNvPr>
          <p:cNvSpPr/>
          <p:nvPr/>
        </p:nvSpPr>
        <p:spPr>
          <a:xfrm>
            <a:off x="7697599" y="4925165"/>
            <a:ext cx="2194522" cy="943338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2C1A0-810D-4471-83E3-17DAF0F6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How will it work?</a:t>
            </a:r>
            <a:endParaRPr lang="en-IN" sz="40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3DD1FF-FE79-4F0F-B5C8-3C1D5E5D4AE4}"/>
              </a:ext>
            </a:extLst>
          </p:cNvPr>
          <p:cNvSpPr/>
          <p:nvPr/>
        </p:nvSpPr>
        <p:spPr>
          <a:xfrm>
            <a:off x="4524290" y="2105441"/>
            <a:ext cx="1736680" cy="942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Buyer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B8FE49-CCE2-47E5-BFFF-F6DBDBB21CC9}"/>
              </a:ext>
            </a:extLst>
          </p:cNvPr>
          <p:cNvSpPr/>
          <p:nvPr/>
        </p:nvSpPr>
        <p:spPr>
          <a:xfrm>
            <a:off x="1464396" y="2067813"/>
            <a:ext cx="1746088" cy="9797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Seller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93687-88B0-4741-8ACE-33B6DAC193BF}"/>
              </a:ext>
            </a:extLst>
          </p:cNvPr>
          <p:cNvSpPr/>
          <p:nvPr/>
        </p:nvSpPr>
        <p:spPr>
          <a:xfrm>
            <a:off x="4521804" y="3638200"/>
            <a:ext cx="1746088" cy="942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/>
              <a:t>Mempool</a:t>
            </a:r>
            <a:endParaRPr lang="en-US" err="1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B799B0-C57F-00B4-7B7E-0E891EE2644C}"/>
              </a:ext>
            </a:extLst>
          </p:cNvPr>
          <p:cNvCxnSpPr/>
          <p:nvPr/>
        </p:nvCxnSpPr>
        <p:spPr>
          <a:xfrm>
            <a:off x="3204045" y="2559637"/>
            <a:ext cx="1318920" cy="1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22C6BC-BBE1-0CB6-7515-ABD3E211E99E}"/>
              </a:ext>
            </a:extLst>
          </p:cNvPr>
          <p:cNvSpPr/>
          <p:nvPr/>
        </p:nvSpPr>
        <p:spPr>
          <a:xfrm>
            <a:off x="4521803" y="5133976"/>
            <a:ext cx="1746088" cy="942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Admin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EA200C8-F140-ED05-44B2-98C5D4C27F39}"/>
              </a:ext>
            </a:extLst>
          </p:cNvPr>
          <p:cNvSpPr/>
          <p:nvPr/>
        </p:nvSpPr>
        <p:spPr>
          <a:xfrm>
            <a:off x="7801081" y="3299814"/>
            <a:ext cx="2194522" cy="943338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CB860D-59DF-89EA-E365-8F7A939886F4}"/>
              </a:ext>
            </a:extLst>
          </p:cNvPr>
          <p:cNvCxnSpPr/>
          <p:nvPr/>
        </p:nvCxnSpPr>
        <p:spPr>
          <a:xfrm>
            <a:off x="5397735" y="3050587"/>
            <a:ext cx="11289" cy="650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A8F0E8-3B97-7560-BFAF-A5A060BC441A}"/>
              </a:ext>
            </a:extLst>
          </p:cNvPr>
          <p:cNvSpPr txBox="1"/>
          <p:nvPr/>
        </p:nvSpPr>
        <p:spPr>
          <a:xfrm>
            <a:off x="8386709" y="3655672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Block 2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8C50E1E0-BE44-0E4A-88B0-CACD07C8CE97}"/>
              </a:ext>
            </a:extLst>
          </p:cNvPr>
          <p:cNvSpPr txBox="1"/>
          <p:nvPr/>
        </p:nvSpPr>
        <p:spPr>
          <a:xfrm>
            <a:off x="8238855" y="5324688"/>
            <a:ext cx="2743200" cy="3847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Block 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B0B391-88EE-610B-7608-89166B4871D3}"/>
              </a:ext>
            </a:extLst>
          </p:cNvPr>
          <p:cNvCxnSpPr>
            <a:cxnSpLocks/>
          </p:cNvCxnSpPr>
          <p:nvPr/>
        </p:nvCxnSpPr>
        <p:spPr>
          <a:xfrm>
            <a:off x="5397735" y="4536957"/>
            <a:ext cx="11289" cy="650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AB672B-1D28-3957-C507-6461311F957E}"/>
              </a:ext>
            </a:extLst>
          </p:cNvPr>
          <p:cNvCxnSpPr/>
          <p:nvPr/>
        </p:nvCxnSpPr>
        <p:spPr>
          <a:xfrm>
            <a:off x="6244404" y="5647031"/>
            <a:ext cx="1497657" cy="20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B2C9E0-2966-0B4E-B3B7-53CCF60A1223}"/>
              </a:ext>
            </a:extLst>
          </p:cNvPr>
          <p:cNvSpPr txBox="1"/>
          <p:nvPr/>
        </p:nvSpPr>
        <p:spPr>
          <a:xfrm>
            <a:off x="1615840" y="1766358"/>
            <a:ext cx="15954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Initiate Transaction</a:t>
            </a:r>
            <a:endParaRPr lang="en-US" sz="1400"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674F5-D385-99DA-1BF3-5D2666521EA3}"/>
              </a:ext>
            </a:extLst>
          </p:cNvPr>
          <p:cNvSpPr txBox="1"/>
          <p:nvPr/>
        </p:nvSpPr>
        <p:spPr>
          <a:xfrm>
            <a:off x="4814359" y="1822802"/>
            <a:ext cx="15954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Buyer Approval</a:t>
            </a:r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AAEE640B-2CCE-526A-D6E3-5B40C0FEFCD8}"/>
              </a:ext>
            </a:extLst>
          </p:cNvPr>
          <p:cNvSpPr/>
          <p:nvPr/>
        </p:nvSpPr>
        <p:spPr>
          <a:xfrm>
            <a:off x="7857525" y="1971239"/>
            <a:ext cx="2194522" cy="943338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652774-369B-149E-325D-176965FE012E}"/>
              </a:ext>
            </a:extLst>
          </p:cNvPr>
          <p:cNvSpPr txBox="1"/>
          <p:nvPr/>
        </p:nvSpPr>
        <p:spPr>
          <a:xfrm>
            <a:off x="8330264" y="2366857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Block 1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D550A1-B5DE-9BF4-7C59-31E1596D459F}"/>
              </a:ext>
            </a:extLst>
          </p:cNvPr>
          <p:cNvSpPr txBox="1"/>
          <p:nvPr/>
        </p:nvSpPr>
        <p:spPr>
          <a:xfrm>
            <a:off x="6263100" y="3845394"/>
            <a:ext cx="15954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Unverified Transactions</a:t>
            </a:r>
            <a:endParaRPr lang="en-US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94CD1A08-2C26-E248-3D13-C9B41BFAF563}"/>
              </a:ext>
            </a:extLst>
          </p:cNvPr>
          <p:cNvSpPr txBox="1"/>
          <p:nvPr/>
        </p:nvSpPr>
        <p:spPr>
          <a:xfrm>
            <a:off x="4917840" y="6140803"/>
            <a:ext cx="186831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Calibri"/>
              </a:rPr>
              <a:t>Transaction Verification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94CD1A08-2C26-E248-3D13-C9B41BFAF563}"/>
              </a:ext>
            </a:extLst>
          </p:cNvPr>
          <p:cNvSpPr txBox="1"/>
          <p:nvPr/>
        </p:nvSpPr>
        <p:spPr>
          <a:xfrm>
            <a:off x="8099309" y="5916788"/>
            <a:ext cx="159549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Verified Transactions</a:t>
            </a:r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21287B-D5A0-40BC-CEE9-E44BFF6EDE42}"/>
              </a:ext>
            </a:extLst>
          </p:cNvPr>
          <p:cNvSpPr/>
          <p:nvPr/>
        </p:nvSpPr>
        <p:spPr>
          <a:xfrm>
            <a:off x="8651755" y="3051774"/>
            <a:ext cx="94892" cy="3105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1930BC-2CF3-A477-A8F4-649D8CC4F31D}"/>
              </a:ext>
            </a:extLst>
          </p:cNvPr>
          <p:cNvSpPr txBox="1"/>
          <p:nvPr/>
        </p:nvSpPr>
        <p:spPr>
          <a:xfrm>
            <a:off x="8360951" y="1484135"/>
            <a:ext cx="159549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Block Chain</a:t>
            </a:r>
            <a:endParaRPr lang="en-US" sz="1600" b="1">
              <a:cs typeface="Calibri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7469818-07CC-A4E4-5FE3-0DF5882B3166}"/>
              </a:ext>
            </a:extLst>
          </p:cNvPr>
          <p:cNvSpPr/>
          <p:nvPr/>
        </p:nvSpPr>
        <p:spPr>
          <a:xfrm>
            <a:off x="8651756" y="4719548"/>
            <a:ext cx="80514" cy="1955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DE8F85-FAEE-4284-435A-9EC50E0527DA}"/>
              </a:ext>
            </a:extLst>
          </p:cNvPr>
          <p:cNvSpPr/>
          <p:nvPr/>
        </p:nvSpPr>
        <p:spPr>
          <a:xfrm>
            <a:off x="8666133" y="4590151"/>
            <a:ext cx="80514" cy="1955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850D98-B848-F1A3-D809-03EF66886B7D}"/>
              </a:ext>
            </a:extLst>
          </p:cNvPr>
          <p:cNvSpPr/>
          <p:nvPr/>
        </p:nvSpPr>
        <p:spPr>
          <a:xfrm>
            <a:off x="8666133" y="4432001"/>
            <a:ext cx="80514" cy="1955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5049BC8-5CD0-8578-1D48-D779F0B0E813}"/>
              </a:ext>
            </a:extLst>
          </p:cNvPr>
          <p:cNvSpPr/>
          <p:nvPr/>
        </p:nvSpPr>
        <p:spPr>
          <a:xfrm>
            <a:off x="8666133" y="4259472"/>
            <a:ext cx="80514" cy="1955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0D38FA6-62C7-B5C9-2380-AC31990232E0}"/>
              </a:ext>
            </a:extLst>
          </p:cNvPr>
          <p:cNvSpPr/>
          <p:nvPr/>
        </p:nvSpPr>
        <p:spPr>
          <a:xfrm>
            <a:off x="8666133" y="4130076"/>
            <a:ext cx="80514" cy="19553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6EDA564-CC24-DAE7-84F5-EF10702B7DA9}"/>
              </a:ext>
            </a:extLst>
          </p:cNvPr>
          <p:cNvSpPr/>
          <p:nvPr/>
        </p:nvSpPr>
        <p:spPr>
          <a:xfrm>
            <a:off x="8666132" y="2879245"/>
            <a:ext cx="94892" cy="3105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997174C-B1DC-44A8-9D72-FF7174C2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8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59D1-CA08-4D6D-A997-30EFEA36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Project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3A46-0F69-4595-8952-E7449D78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IN" sz="2400" b="1">
                <a:solidFill>
                  <a:srgbClr val="000000"/>
                </a:solidFill>
                <a:ea typeface="Arial" panose="020B0604020202020204" pitchFamily="34" charset="0"/>
                <a:cs typeface="Calibri"/>
              </a:rPr>
              <a:t>Distributed Ledger:</a:t>
            </a:r>
            <a:endParaRPr lang="en-IN" sz="2400" b="1">
              <a:solidFill>
                <a:srgbClr val="000000"/>
              </a:solidFill>
              <a:effectLst/>
              <a:ea typeface="Arial" panose="020B0604020202020204" pitchFamily="34" charset="0"/>
              <a:cs typeface="Calibri"/>
            </a:endParaRPr>
          </a:p>
          <a:p>
            <a:pPr marL="0" indent="0">
              <a:buNone/>
            </a:pPr>
            <a:r>
              <a:rPr lang="en-IN" sz="2400">
                <a:ea typeface="+mn-lt"/>
                <a:cs typeface="+mn-lt"/>
              </a:rPr>
              <a:t>A distributed ledger is a consensus of replicated, shared, and synchronized digital data geographically spread across multiple nodes.</a:t>
            </a:r>
            <a:endParaRPr lang="en-IN"/>
          </a:p>
          <a:p>
            <a:pPr marL="0" indent="0">
              <a:buNone/>
            </a:pPr>
            <a:endParaRPr lang="en-IN" sz="2400" b="1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8DDBA4-593D-E445-90F8-2EFED5A606EC}"/>
              </a:ext>
            </a:extLst>
          </p:cNvPr>
          <p:cNvSpPr/>
          <p:nvPr/>
        </p:nvSpPr>
        <p:spPr>
          <a:xfrm>
            <a:off x="6717102" y="4237008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AD9258-D9F6-D422-7434-F090E8E93E98}"/>
              </a:ext>
            </a:extLst>
          </p:cNvPr>
          <p:cNvSpPr/>
          <p:nvPr/>
        </p:nvSpPr>
        <p:spPr>
          <a:xfrm>
            <a:off x="8614913" y="4237007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7BEF27-1FD1-4257-C35A-8D36B2D806DC}"/>
              </a:ext>
            </a:extLst>
          </p:cNvPr>
          <p:cNvSpPr/>
          <p:nvPr/>
        </p:nvSpPr>
        <p:spPr>
          <a:xfrm>
            <a:off x="4819290" y="4237007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3719F9-30F6-2E07-0204-28CAD0EC376C}"/>
              </a:ext>
            </a:extLst>
          </p:cNvPr>
          <p:cNvSpPr/>
          <p:nvPr/>
        </p:nvSpPr>
        <p:spPr>
          <a:xfrm>
            <a:off x="2921478" y="4237007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72FEAF-A9BB-0241-A28F-2713175AAC67}"/>
              </a:ext>
            </a:extLst>
          </p:cNvPr>
          <p:cNvSpPr/>
          <p:nvPr/>
        </p:nvSpPr>
        <p:spPr>
          <a:xfrm>
            <a:off x="2992467" y="4969354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4FF269-7234-AED1-FF5D-94ABED647EFF}"/>
              </a:ext>
            </a:extLst>
          </p:cNvPr>
          <p:cNvSpPr/>
          <p:nvPr/>
        </p:nvSpPr>
        <p:spPr>
          <a:xfrm>
            <a:off x="4890278" y="4969354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620486-83C7-1E61-F6AF-89FDAA13226A}"/>
              </a:ext>
            </a:extLst>
          </p:cNvPr>
          <p:cNvSpPr/>
          <p:nvPr/>
        </p:nvSpPr>
        <p:spPr>
          <a:xfrm>
            <a:off x="6788090" y="4969354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F3150F-745B-4B55-B8EB-66CBFA0C2635}"/>
              </a:ext>
            </a:extLst>
          </p:cNvPr>
          <p:cNvSpPr/>
          <p:nvPr/>
        </p:nvSpPr>
        <p:spPr>
          <a:xfrm>
            <a:off x="8685901" y="4969353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AC9F2-6EF4-D6D6-E515-6EAA805E6EB9}"/>
              </a:ext>
            </a:extLst>
          </p:cNvPr>
          <p:cNvSpPr txBox="1"/>
          <p:nvPr/>
        </p:nvSpPr>
        <p:spPr>
          <a:xfrm>
            <a:off x="5872792" y="3169848"/>
            <a:ext cx="27432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LEDGER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BC6A08-74A9-8F58-90FF-B2588DDB26A3}"/>
              </a:ext>
            </a:extLst>
          </p:cNvPr>
          <p:cNvCxnSpPr/>
          <p:nvPr/>
        </p:nvCxnSpPr>
        <p:spPr>
          <a:xfrm flipH="1">
            <a:off x="3789153" y="3543300"/>
            <a:ext cx="2421147" cy="61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5B4C38-E7FA-F014-BA3C-45F777298D8A}"/>
              </a:ext>
            </a:extLst>
          </p:cNvPr>
          <p:cNvCxnSpPr>
            <a:cxnSpLocks/>
          </p:cNvCxnSpPr>
          <p:nvPr/>
        </p:nvCxnSpPr>
        <p:spPr>
          <a:xfrm flipH="1">
            <a:off x="5571945" y="3528923"/>
            <a:ext cx="868392" cy="641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5F78C8-8BD4-BBA7-9C74-88C9DF28A54C}"/>
              </a:ext>
            </a:extLst>
          </p:cNvPr>
          <p:cNvCxnSpPr/>
          <p:nvPr/>
        </p:nvCxnSpPr>
        <p:spPr>
          <a:xfrm>
            <a:off x="6526602" y="3528924"/>
            <a:ext cx="727494" cy="655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5F78C8-8BD4-BBA7-9C74-88C9DF28A54C}"/>
              </a:ext>
            </a:extLst>
          </p:cNvPr>
          <p:cNvCxnSpPr/>
          <p:nvPr/>
        </p:nvCxnSpPr>
        <p:spPr>
          <a:xfrm>
            <a:off x="6640723" y="3542401"/>
            <a:ext cx="2150852" cy="62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9A3B9BB-51C6-B0F7-C825-9C123BE8440C}"/>
              </a:ext>
            </a:extLst>
          </p:cNvPr>
          <p:cNvSpPr/>
          <p:nvPr/>
        </p:nvSpPr>
        <p:spPr>
          <a:xfrm>
            <a:off x="5835590" y="3154213"/>
            <a:ext cx="1072551" cy="38243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5EA458-97A9-6494-04FC-72D8891EDBCD}"/>
              </a:ext>
            </a:extLst>
          </p:cNvPr>
          <p:cNvSpPr/>
          <p:nvPr/>
        </p:nvSpPr>
        <p:spPr>
          <a:xfrm>
            <a:off x="5115823" y="4260369"/>
            <a:ext cx="483079" cy="583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2C71C1-94A6-E0A2-B110-0D26DA93722D}"/>
              </a:ext>
            </a:extLst>
          </p:cNvPr>
          <p:cNvSpPr/>
          <p:nvPr/>
        </p:nvSpPr>
        <p:spPr>
          <a:xfrm>
            <a:off x="3203634" y="4274746"/>
            <a:ext cx="483079" cy="583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4E0B5-F316-EF43-ECD0-B29C556A862A}"/>
              </a:ext>
            </a:extLst>
          </p:cNvPr>
          <p:cNvSpPr/>
          <p:nvPr/>
        </p:nvSpPr>
        <p:spPr>
          <a:xfrm>
            <a:off x="6970502" y="4260369"/>
            <a:ext cx="483079" cy="583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B8902A-B300-98A1-28B5-3FBD117D8354}"/>
              </a:ext>
            </a:extLst>
          </p:cNvPr>
          <p:cNvSpPr/>
          <p:nvPr/>
        </p:nvSpPr>
        <p:spPr>
          <a:xfrm>
            <a:off x="8897068" y="4274746"/>
            <a:ext cx="483079" cy="583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E49A60-5ABE-B232-9A82-CEFEF92ADF68}"/>
              </a:ext>
            </a:extLst>
          </p:cNvPr>
          <p:cNvSpPr txBox="1"/>
          <p:nvPr/>
        </p:nvSpPr>
        <p:spPr>
          <a:xfrm>
            <a:off x="3208487" y="427241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cs typeface="Calibri"/>
              </a:rPr>
              <a:t>Ledger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AA7C2-B2B7-D906-60DF-A19F60CCCA42}"/>
              </a:ext>
            </a:extLst>
          </p:cNvPr>
          <p:cNvSpPr txBox="1"/>
          <p:nvPr/>
        </p:nvSpPr>
        <p:spPr>
          <a:xfrm>
            <a:off x="5106298" y="427241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cs typeface="Calibri"/>
              </a:rPr>
              <a:t>Ledger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F8A53-278F-EE13-A3AD-2B5A7A07BA2A}"/>
              </a:ext>
            </a:extLst>
          </p:cNvPr>
          <p:cNvSpPr txBox="1"/>
          <p:nvPr/>
        </p:nvSpPr>
        <p:spPr>
          <a:xfrm>
            <a:off x="6975355" y="4258034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cs typeface="Calibri"/>
              </a:rPr>
              <a:t>Ledger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6718CE-D585-EBFE-E02D-A701D3E6F8FC}"/>
              </a:ext>
            </a:extLst>
          </p:cNvPr>
          <p:cNvSpPr txBox="1"/>
          <p:nvPr/>
        </p:nvSpPr>
        <p:spPr>
          <a:xfrm>
            <a:off x="8901920" y="4258034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cs typeface="Calibri"/>
              </a:rPr>
              <a:t>Ledger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40D165-058B-85B7-2FFA-A870D43C3480}"/>
              </a:ext>
            </a:extLst>
          </p:cNvPr>
          <p:cNvCxnSpPr/>
          <p:nvPr/>
        </p:nvCxnSpPr>
        <p:spPr>
          <a:xfrm flipH="1">
            <a:off x="3469257" y="4848044"/>
            <a:ext cx="5751" cy="16677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DDDF64-1082-1FD0-6743-9D44049D4C18}"/>
              </a:ext>
            </a:extLst>
          </p:cNvPr>
          <p:cNvCxnSpPr>
            <a:cxnSpLocks/>
          </p:cNvCxnSpPr>
          <p:nvPr/>
        </p:nvCxnSpPr>
        <p:spPr>
          <a:xfrm flipH="1">
            <a:off x="5338313" y="4876798"/>
            <a:ext cx="5751" cy="16677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E0CEE7-85BC-81F9-5B14-86DF998595D7}"/>
              </a:ext>
            </a:extLst>
          </p:cNvPr>
          <p:cNvCxnSpPr>
            <a:cxnSpLocks/>
          </p:cNvCxnSpPr>
          <p:nvPr/>
        </p:nvCxnSpPr>
        <p:spPr>
          <a:xfrm flipH="1">
            <a:off x="7221746" y="4876797"/>
            <a:ext cx="5751" cy="16677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F7DEEB-AA2A-0BED-FA39-45EDB5DA5C53}"/>
              </a:ext>
            </a:extLst>
          </p:cNvPr>
          <p:cNvCxnSpPr>
            <a:cxnSpLocks/>
          </p:cNvCxnSpPr>
          <p:nvPr/>
        </p:nvCxnSpPr>
        <p:spPr>
          <a:xfrm flipH="1">
            <a:off x="9133935" y="4862420"/>
            <a:ext cx="5751" cy="16677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62B1EE6-B451-4E5E-BA6D-07C2BC86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9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CFA5-43F0-2219-9A51-A417266F1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59922"/>
            <a:ext cx="10972800" cy="5633019"/>
          </a:xfrm>
        </p:spPr>
        <p:txBody>
          <a:bodyPr vert="horz" lIns="91438" tIns="45719" rIns="91438" bIns="45719" rtlCol="0" anchor="t">
            <a:normAutofit/>
          </a:bodyPr>
          <a:lstStyle/>
          <a:p>
            <a:pPr marL="342265" indent="-342265"/>
            <a:r>
              <a:rPr lang="en-IN" b="1">
                <a:cs typeface="Calibri"/>
              </a:rPr>
              <a:t>Peer to Peer Network:</a:t>
            </a:r>
            <a:endParaRPr lang="en-US"/>
          </a:p>
          <a:p>
            <a:pPr marL="742315" lvl="1" indent="-285115"/>
            <a:r>
              <a:rPr lang="en-US">
                <a:cs typeface="Calibri"/>
              </a:rPr>
              <a:t>As the network will be a peer-to-peer network, there will be a direct communication between buyer and seller. </a:t>
            </a:r>
          </a:p>
          <a:p>
            <a:pPr marL="742315" lvl="1" indent="-285115"/>
            <a:r>
              <a:rPr lang="en-US">
                <a:cs typeface="Calibri"/>
              </a:rPr>
              <a:t>No mediator will be present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B72EDD-7A99-8710-76B7-6C7FD7855244}"/>
              </a:ext>
            </a:extLst>
          </p:cNvPr>
          <p:cNvSpPr/>
          <p:nvPr/>
        </p:nvSpPr>
        <p:spPr>
          <a:xfrm>
            <a:off x="3137139" y="5617233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C7ADE5-E890-A869-8FD7-5D4F6A877393}"/>
              </a:ext>
            </a:extLst>
          </p:cNvPr>
          <p:cNvSpPr/>
          <p:nvPr/>
        </p:nvSpPr>
        <p:spPr>
          <a:xfrm>
            <a:off x="3208128" y="6349580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E6C919-2822-0450-901A-A3BDFB647CDC}"/>
              </a:ext>
            </a:extLst>
          </p:cNvPr>
          <p:cNvSpPr/>
          <p:nvPr/>
        </p:nvSpPr>
        <p:spPr>
          <a:xfrm>
            <a:off x="3122761" y="4121988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06F01-4BA2-ADA7-173F-4189A1BB31C9}"/>
              </a:ext>
            </a:extLst>
          </p:cNvPr>
          <p:cNvSpPr/>
          <p:nvPr/>
        </p:nvSpPr>
        <p:spPr>
          <a:xfrm>
            <a:off x="3193750" y="4854335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57D802-2B30-3A8C-23F3-4E1E72A54676}"/>
              </a:ext>
            </a:extLst>
          </p:cNvPr>
          <p:cNvSpPr/>
          <p:nvPr/>
        </p:nvSpPr>
        <p:spPr>
          <a:xfrm>
            <a:off x="4891175" y="3302478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B85E7D-C03A-4FE1-2CAA-FBA2CAED449E}"/>
              </a:ext>
            </a:extLst>
          </p:cNvPr>
          <p:cNvSpPr/>
          <p:nvPr/>
        </p:nvSpPr>
        <p:spPr>
          <a:xfrm>
            <a:off x="4962164" y="4034825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DA5B84-8ED0-2184-BC2C-E3B461F207A7}"/>
              </a:ext>
            </a:extLst>
          </p:cNvPr>
          <p:cNvSpPr/>
          <p:nvPr/>
        </p:nvSpPr>
        <p:spPr>
          <a:xfrm>
            <a:off x="6501439" y="4165118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57EB52-DBE4-D883-C55D-83AD671335C3}"/>
              </a:ext>
            </a:extLst>
          </p:cNvPr>
          <p:cNvSpPr/>
          <p:nvPr/>
        </p:nvSpPr>
        <p:spPr>
          <a:xfrm>
            <a:off x="6572428" y="4897465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4FE1AA-0078-2DCA-79CD-3ACC2CDCFDD0}"/>
              </a:ext>
            </a:extLst>
          </p:cNvPr>
          <p:cNvSpPr/>
          <p:nvPr/>
        </p:nvSpPr>
        <p:spPr>
          <a:xfrm>
            <a:off x="6558948" y="5545344"/>
            <a:ext cx="1015041" cy="6843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48A91F-8182-E5B0-1103-8E3F52299EF2}"/>
              </a:ext>
            </a:extLst>
          </p:cNvPr>
          <p:cNvSpPr/>
          <p:nvPr/>
        </p:nvSpPr>
        <p:spPr>
          <a:xfrm>
            <a:off x="6629937" y="6277691"/>
            <a:ext cx="885646" cy="18115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F8FA3-3B91-ED71-AA5A-8C26FDD6C151}"/>
              </a:ext>
            </a:extLst>
          </p:cNvPr>
          <p:cNvCxnSpPr/>
          <p:nvPr/>
        </p:nvCxnSpPr>
        <p:spPr>
          <a:xfrm>
            <a:off x="4129178" y="4754592"/>
            <a:ext cx="2467153" cy="8568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4D652E-9E51-FE43-003E-4738240B1757}"/>
              </a:ext>
            </a:extLst>
          </p:cNvPr>
          <p:cNvCxnSpPr>
            <a:cxnSpLocks/>
          </p:cNvCxnSpPr>
          <p:nvPr/>
        </p:nvCxnSpPr>
        <p:spPr>
          <a:xfrm flipV="1">
            <a:off x="4172308" y="4806352"/>
            <a:ext cx="2352135" cy="86838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A92E31-A0FC-1295-3273-400C9A11A022}"/>
              </a:ext>
            </a:extLst>
          </p:cNvPr>
          <p:cNvCxnSpPr>
            <a:cxnSpLocks/>
          </p:cNvCxnSpPr>
          <p:nvPr/>
        </p:nvCxnSpPr>
        <p:spPr>
          <a:xfrm flipV="1">
            <a:off x="4157933" y="4446917"/>
            <a:ext cx="2337758" cy="57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82B67-7829-EEBF-472A-4F3A901EF57E}"/>
              </a:ext>
            </a:extLst>
          </p:cNvPr>
          <p:cNvCxnSpPr>
            <a:cxnSpLocks/>
          </p:cNvCxnSpPr>
          <p:nvPr/>
        </p:nvCxnSpPr>
        <p:spPr>
          <a:xfrm>
            <a:off x="4157933" y="5947912"/>
            <a:ext cx="2395267" cy="86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C07FAE-8F4C-F665-0E51-7D19F076DF18}"/>
              </a:ext>
            </a:extLst>
          </p:cNvPr>
          <p:cNvCxnSpPr>
            <a:cxnSpLocks/>
          </p:cNvCxnSpPr>
          <p:nvPr/>
        </p:nvCxnSpPr>
        <p:spPr>
          <a:xfrm flipV="1">
            <a:off x="3568461" y="3339860"/>
            <a:ext cx="1360098" cy="7821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D16F7B-77FD-9A9A-880F-35359E50FCD5}"/>
              </a:ext>
            </a:extLst>
          </p:cNvPr>
          <p:cNvCxnSpPr>
            <a:cxnSpLocks/>
          </p:cNvCxnSpPr>
          <p:nvPr/>
        </p:nvCxnSpPr>
        <p:spPr>
          <a:xfrm>
            <a:off x="5897592" y="3359987"/>
            <a:ext cx="1273834" cy="78500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1A09A2-A376-2905-9E4C-2694BF7E7346}"/>
              </a:ext>
            </a:extLst>
          </p:cNvPr>
          <p:cNvCxnSpPr>
            <a:cxnSpLocks/>
          </p:cNvCxnSpPr>
          <p:nvPr/>
        </p:nvCxnSpPr>
        <p:spPr>
          <a:xfrm>
            <a:off x="3611594" y="5027761"/>
            <a:ext cx="8626" cy="59809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39B08-C25C-4396-9BAC-1A2719E54A4D}"/>
              </a:ext>
            </a:extLst>
          </p:cNvPr>
          <p:cNvCxnSpPr>
            <a:cxnSpLocks/>
          </p:cNvCxnSpPr>
          <p:nvPr/>
        </p:nvCxnSpPr>
        <p:spPr>
          <a:xfrm flipH="1">
            <a:off x="7056408" y="5070893"/>
            <a:ext cx="20128" cy="48308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2AD6E6-E522-D96C-D435-3479084F452A}"/>
              </a:ext>
            </a:extLst>
          </p:cNvPr>
          <p:cNvCxnSpPr>
            <a:cxnSpLocks/>
          </p:cNvCxnSpPr>
          <p:nvPr/>
        </p:nvCxnSpPr>
        <p:spPr>
          <a:xfrm flipH="1">
            <a:off x="4008408" y="4165120"/>
            <a:ext cx="1069676" cy="147511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D04C83-37AF-6676-4080-48144F535012}"/>
              </a:ext>
            </a:extLst>
          </p:cNvPr>
          <p:cNvCxnSpPr>
            <a:cxnSpLocks/>
          </p:cNvCxnSpPr>
          <p:nvPr/>
        </p:nvCxnSpPr>
        <p:spPr>
          <a:xfrm>
            <a:off x="5782576" y="4165119"/>
            <a:ext cx="957529" cy="141760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7B015A1-903E-4A92-B733-9AFF66A8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471" y="5986769"/>
            <a:ext cx="1602144" cy="5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2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688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PowerPoint Presentation</vt:lpstr>
      <vt:lpstr> Minor Project – II  Digitalization of Land Record using Blockchain</vt:lpstr>
      <vt:lpstr>PowerPoint Presentation</vt:lpstr>
      <vt:lpstr>Introduction</vt:lpstr>
      <vt:lpstr>Objective</vt:lpstr>
      <vt:lpstr>Dataset and Input Format</vt:lpstr>
      <vt:lpstr>How will it work?</vt:lpstr>
      <vt:lpstr>Project Features</vt:lpstr>
      <vt:lpstr>PowerPoint Presentation</vt:lpstr>
      <vt:lpstr>PowerPoint Presentation</vt:lpstr>
      <vt:lpstr>PowerPoint Presentation</vt:lpstr>
      <vt:lpstr>Implementation Benefits</vt:lpstr>
      <vt:lpstr>Information Stored</vt:lpstr>
      <vt:lpstr>flowchart</vt:lpstr>
      <vt:lpstr>PowerPoint Presentation</vt:lpstr>
      <vt:lpstr>Plan of Work</vt:lpstr>
      <vt:lpstr>Future Scopes &amp; Application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ishan agarwal</dc:creator>
  <cp:lastModifiedBy>ishan agarwal</cp:lastModifiedBy>
  <cp:revision>3</cp:revision>
  <cp:lastPrinted>2017-08-16T11:40:20Z</cp:lastPrinted>
  <dcterms:created xsi:type="dcterms:W3CDTF">2017-08-14T08:34:40Z</dcterms:created>
  <dcterms:modified xsi:type="dcterms:W3CDTF">2022-03-31T03:44:43Z</dcterms:modified>
</cp:coreProperties>
</file>