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444" r:id="rId6"/>
    <p:sldId id="2445" r:id="rId7"/>
    <p:sldId id="2446" r:id="rId8"/>
    <p:sldId id="2447" r:id="rId9"/>
    <p:sldId id="2448" r:id="rId10"/>
    <p:sldId id="2449" r:id="rId11"/>
    <p:sldId id="2450" r:id="rId12"/>
    <p:sldId id="2451" r:id="rId13"/>
    <p:sldId id="245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EE55"/>
    <a:srgbClr val="CC99FF"/>
    <a:srgbClr val="C0F400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59" autoAdjust="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189038"/>
            <a:ext cx="11002962" cy="49879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4C8ED9-0534-4EC5-8080-49DFF65B3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b="1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6E0AC-4834-46AF-A953-9EE372259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F2F3C-7D16-40A3-A7C1-77AE127D5D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3" r:id="rId7"/>
    <p:sldLayoutId id="2147483669" r:id="rId8"/>
    <p:sldLayoutId id="2147483661" r:id="rId9"/>
    <p:sldLayoutId id="2147483666" r:id="rId10"/>
    <p:sldLayoutId id="2147483670" r:id="rId11"/>
    <p:sldLayoutId id="2147483667" r:id="rId12"/>
    <p:sldLayoutId id="2147483668" r:id="rId13"/>
    <p:sldLayoutId id="2147483665" r:id="rId14"/>
    <p:sldLayoutId id="2147483671" r:id="rId15"/>
    <p:sldLayoutId id="2147483655" r:id="rId16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36907AB-DD95-493D-A64A-535BFD8FD96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2911" r="2911"/>
          <a:stretch>
            <a:fillRect/>
          </a:stretch>
        </p:blipFill>
        <p:spPr/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 vector regression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675754"/>
          </a:xfrm>
        </p:spPr>
        <p:txBody>
          <a:bodyPr>
            <a:normAutofit/>
          </a:bodyPr>
          <a:lstStyle/>
          <a:p>
            <a:r>
              <a:rPr lang="en-US" sz="1600" dirty="0"/>
              <a:t>&lt;shridhar hegde/&gt;</a:t>
            </a:r>
          </a:p>
          <a:p>
            <a:r>
              <a:rPr lang="en-US" sz="1600"/>
              <a:t>07, </a:t>
            </a:r>
            <a:r>
              <a:rPr lang="en-US" sz="1600" dirty="0"/>
              <a:t>July. 2019.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8E0A-6276-44D4-9986-3B864E42E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76E08-6A4B-47D5-AB6D-11A02FB37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Any Questions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6645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99BDDC-7F89-450E-A7A2-1720A64D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</a:t>
            </a:r>
            <a:br>
              <a:rPr lang="en-IN" dirty="0"/>
            </a:br>
            <a:r>
              <a:rPr lang="en-IN" dirty="0"/>
              <a:t> {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regression</a:t>
            </a:r>
            <a:r>
              <a:rPr lang="en-IN" dirty="0"/>
              <a:t> </a:t>
            </a:r>
            <a:r>
              <a:rPr lang="en-IN" cap="none" dirty="0"/>
              <a:t>|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machine</a:t>
            </a:r>
            <a:r>
              <a:rPr lang="en-IN" dirty="0"/>
              <a:t>}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016AE-6D91-413C-A117-56097697DA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Image result for support vector regression">
            <a:extLst>
              <a:ext uri="{FF2B5EF4-FFF2-40B4-BE49-F238E27FC236}">
                <a16:creationId xmlns:a16="http://schemas.microsoft.com/office/drawing/2014/main" id="{5B27570D-92F5-436C-AAF1-007D66A757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36" y="1482681"/>
            <a:ext cx="43624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upport vector machine">
            <a:extLst>
              <a:ext uri="{FF2B5EF4-FFF2-40B4-BE49-F238E27FC236}">
                <a16:creationId xmlns:a16="http://schemas.microsoft.com/office/drawing/2014/main" id="{ED9EE444-7EE5-4C5D-BAF6-7FD03503B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393" y="1482557"/>
            <a:ext cx="3982315" cy="284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CAC17F-BBE5-4595-9136-4C552B3CDE4E}"/>
              </a:ext>
            </a:extLst>
          </p:cNvPr>
          <p:cNvSpPr txBox="1"/>
          <p:nvPr/>
        </p:nvSpPr>
        <p:spPr>
          <a:xfrm>
            <a:off x="437635" y="4852223"/>
            <a:ext cx="5202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SVR is a “</a:t>
            </a:r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REGRESSION</a:t>
            </a:r>
            <a:r>
              <a:rPr lang="en-IN" sz="2800" dirty="0">
                <a:solidFill>
                  <a:schemeClr val="bg1"/>
                </a:solidFill>
              </a:rPr>
              <a:t>” algorithm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ADF89C-F3C0-4B47-AED5-FC3C94CF3F09}"/>
              </a:ext>
            </a:extLst>
          </p:cNvPr>
          <p:cNvSpPr/>
          <p:nvPr/>
        </p:nvSpPr>
        <p:spPr>
          <a:xfrm>
            <a:off x="6344662" y="4852223"/>
            <a:ext cx="55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SVM is a “</a:t>
            </a:r>
            <a:r>
              <a:rPr lang="en-IN" sz="2800" dirty="0">
                <a:solidFill>
                  <a:srgbClr val="FF0000"/>
                </a:solidFill>
              </a:rPr>
              <a:t>CLASSIFICATION</a:t>
            </a:r>
            <a:r>
              <a:rPr lang="en-IN" sz="2800" dirty="0">
                <a:solidFill>
                  <a:schemeClr val="bg1"/>
                </a:solidFill>
              </a:rPr>
              <a:t>” algorithm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655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99BDDC-7F89-450E-A7A2-1720A64D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07" y="312633"/>
            <a:ext cx="11002962" cy="156094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FF00"/>
                </a:solidFill>
              </a:rPr>
              <a:t>Support vector Regression</a:t>
            </a:r>
            <a:br>
              <a:rPr lang="en-IN" dirty="0"/>
            </a:br>
            <a:r>
              <a:rPr lang="en-IN" cap="none" dirty="0"/>
              <a:t>vs</a:t>
            </a:r>
            <a:br>
              <a:rPr lang="en-IN" dirty="0"/>
            </a:br>
            <a:r>
              <a:rPr lang="en-IN" dirty="0">
                <a:solidFill>
                  <a:srgbClr val="FF0000"/>
                </a:solidFill>
              </a:rPr>
              <a:t>simple regression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016AE-6D91-413C-A117-56097697DA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73BE7-5E04-42F8-BFDE-D3ED8736A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307" y="2503054"/>
            <a:ext cx="11002962" cy="3902691"/>
          </a:xfrm>
        </p:spPr>
        <p:txBody>
          <a:bodyPr/>
          <a:lstStyle/>
          <a:p>
            <a:r>
              <a:rPr lang="en-IN" dirty="0"/>
              <a:t>In simple regression, we try to minimise the error rate.</a:t>
            </a:r>
          </a:p>
          <a:p>
            <a:endParaRPr lang="en-IN" dirty="0"/>
          </a:p>
          <a:p>
            <a:r>
              <a:rPr lang="en-IN" dirty="0"/>
              <a:t>But in SVR, we try to fit the error within a certain threshold. </a:t>
            </a:r>
          </a:p>
          <a:p>
            <a:endParaRPr lang="en-IN" dirty="0"/>
          </a:p>
          <a:p>
            <a:r>
              <a:rPr lang="en-IN" dirty="0"/>
              <a:t>This might sound bit confusing at the beginning, but let me explain.</a:t>
            </a:r>
          </a:p>
        </p:txBody>
      </p:sp>
    </p:spTree>
    <p:extLst>
      <p:ext uri="{BB962C8B-B14F-4D97-AF65-F5344CB8AC3E}">
        <p14:creationId xmlns:p14="http://schemas.microsoft.com/office/powerpoint/2010/main" val="137432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A3702A-FD79-477C-8585-EFDD753A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SVR Explanation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CE986-1C75-4034-95F3-64FFCFFE9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EC3053-0AB5-4761-BBA8-2621A9926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94" y="1434890"/>
            <a:ext cx="4804498" cy="33530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B055EE-81E7-42D3-8DFB-B9764EBA3A3A}"/>
              </a:ext>
            </a:extLst>
          </p:cNvPr>
          <p:cNvSpPr txBox="1"/>
          <p:nvPr/>
        </p:nvSpPr>
        <p:spPr>
          <a:xfrm>
            <a:off x="0" y="5033821"/>
            <a:ext cx="525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00B0F0"/>
                </a:solidFill>
              </a:rPr>
              <a:t>The blue line is called the “Hyper Plane”</a:t>
            </a:r>
          </a:p>
          <a:p>
            <a:pPr algn="ctr"/>
            <a:r>
              <a:rPr lang="en-IN" sz="2000" dirty="0">
                <a:solidFill>
                  <a:srgbClr val="FF0000"/>
                </a:solidFill>
              </a:rPr>
              <a:t>The red lines are called the “Boundary Lines”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53095-E6F4-4CBB-A9CB-01D302683CE0}"/>
              </a:ext>
            </a:extLst>
          </p:cNvPr>
          <p:cNvSpPr txBox="1"/>
          <p:nvPr/>
        </p:nvSpPr>
        <p:spPr>
          <a:xfrm>
            <a:off x="5443193" y="1342004"/>
            <a:ext cx="62978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>
                <a:solidFill>
                  <a:srgbClr val="00B0F0"/>
                </a:solidFill>
              </a:rPr>
              <a:t>Hyper Plane</a:t>
            </a:r>
            <a:endParaRPr lang="en-GB" sz="2000" dirty="0">
              <a:solidFill>
                <a:schemeClr val="bg1"/>
              </a:solidFill>
            </a:endParaRPr>
          </a:p>
          <a:p>
            <a:pPr algn="just"/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In SVM this is basically the separation line between the data classes</a:t>
            </a:r>
            <a:r>
              <a:rPr lang="en-GB" sz="2000" dirty="0">
                <a:solidFill>
                  <a:schemeClr val="bg1"/>
                </a:solidFill>
              </a:rPr>
              <a:t>.  </a:t>
            </a:r>
          </a:p>
          <a:p>
            <a:pPr algn="just"/>
            <a:r>
              <a:rPr lang="en-GB" sz="2000" dirty="0">
                <a:solidFill>
                  <a:schemeClr val="bg1"/>
                </a:solidFill>
              </a:rPr>
              <a:t>Although in SVR we are going to define it as the line that will help us predict the continuous value or target value as we did in simple regression.</a:t>
            </a:r>
          </a:p>
          <a:p>
            <a:pPr algn="just"/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89D589-E586-48EB-8B2C-C034EC153A85}"/>
              </a:ext>
            </a:extLst>
          </p:cNvPr>
          <p:cNvSpPr txBox="1"/>
          <p:nvPr/>
        </p:nvSpPr>
        <p:spPr>
          <a:xfrm>
            <a:off x="5443192" y="3588773"/>
            <a:ext cx="6297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>
                <a:solidFill>
                  <a:srgbClr val="FF0000"/>
                </a:solidFill>
              </a:rPr>
              <a:t>Boundary Line</a:t>
            </a:r>
            <a:endParaRPr lang="en-GB" sz="2000" dirty="0">
              <a:solidFill>
                <a:srgbClr val="FF0000"/>
              </a:solidFill>
            </a:endParaRPr>
          </a:p>
          <a:p>
            <a:pPr algn="just"/>
            <a:r>
              <a:rPr lang="en-GB" sz="2000" dirty="0">
                <a:solidFill>
                  <a:schemeClr val="bg1">
                    <a:lumMod val="75000"/>
                  </a:schemeClr>
                </a:solidFill>
              </a:rPr>
              <a:t>In SVM there are two lines other than Hyper Plane which creates a margin . The support vectors can be on the Boundary lines or outside it. This boundary line separates the two classes.</a:t>
            </a:r>
          </a:p>
          <a:p>
            <a:r>
              <a:rPr lang="en-GB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In SVR the concept is same.</a:t>
            </a:r>
          </a:p>
        </p:txBody>
      </p:sp>
    </p:spTree>
    <p:extLst>
      <p:ext uri="{BB962C8B-B14F-4D97-AF65-F5344CB8AC3E}">
        <p14:creationId xmlns:p14="http://schemas.microsoft.com/office/powerpoint/2010/main" val="3352071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A3702A-FD79-477C-8585-EFDD753A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SVR Explanation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CE986-1C75-4034-95F3-64FFCFFE9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EC3053-0AB5-4761-BBA8-2621A9926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94" y="1434890"/>
            <a:ext cx="4804498" cy="33530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B055EE-81E7-42D3-8DFB-B9764EBA3A3A}"/>
              </a:ext>
            </a:extLst>
          </p:cNvPr>
          <p:cNvSpPr txBox="1"/>
          <p:nvPr/>
        </p:nvSpPr>
        <p:spPr>
          <a:xfrm>
            <a:off x="0" y="5033821"/>
            <a:ext cx="525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00B0F0"/>
                </a:solidFill>
              </a:rPr>
              <a:t>The blue line is called the “Hyper Plane”</a:t>
            </a:r>
          </a:p>
          <a:p>
            <a:pPr algn="ctr"/>
            <a:r>
              <a:rPr lang="en-IN" sz="2000" dirty="0">
                <a:solidFill>
                  <a:srgbClr val="FF0000"/>
                </a:solidFill>
              </a:rPr>
              <a:t>The red lines are called the “Boundary Lines”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53095-E6F4-4CBB-A9CB-01D302683CE0}"/>
              </a:ext>
            </a:extLst>
          </p:cNvPr>
          <p:cNvSpPr txBox="1"/>
          <p:nvPr/>
        </p:nvSpPr>
        <p:spPr>
          <a:xfrm>
            <a:off x="5443193" y="1342004"/>
            <a:ext cx="62978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solidFill>
                  <a:schemeClr val="bg1"/>
                </a:solidFill>
              </a:rPr>
              <a:t>In the figure, all the points are within the boundary line(</a:t>
            </a:r>
            <a:r>
              <a:rPr lang="en-GB" sz="2000" dirty="0">
                <a:solidFill>
                  <a:srgbClr val="FF0000"/>
                </a:solidFill>
              </a:rPr>
              <a:t>Red Line</a:t>
            </a:r>
            <a:r>
              <a:rPr lang="en-GB" sz="2000" dirty="0">
                <a:solidFill>
                  <a:schemeClr val="bg1"/>
                </a:solidFill>
              </a:rPr>
              <a:t>). </a:t>
            </a:r>
          </a:p>
          <a:p>
            <a:pPr algn="just"/>
            <a:endParaRPr lang="en-GB" sz="2000" dirty="0">
              <a:solidFill>
                <a:schemeClr val="bg1"/>
              </a:solidFill>
            </a:endParaRPr>
          </a:p>
          <a:p>
            <a:pPr algn="just"/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Our objective when we are moving on with SVR is to consider the points that are within the </a:t>
            </a:r>
            <a:r>
              <a:rPr lang="en-GB" sz="2000" dirty="0">
                <a:solidFill>
                  <a:srgbClr val="FF0000"/>
                </a:solidFill>
              </a:rPr>
              <a:t>boundary line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. Our best fit line is the line </a:t>
            </a:r>
            <a:r>
              <a:rPr lang="en-GB" sz="2000" dirty="0">
                <a:solidFill>
                  <a:srgbClr val="00B0F0"/>
                </a:solidFill>
              </a:rPr>
              <a:t>hyperplane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 that has maximum number of points.</a:t>
            </a:r>
            <a:endParaRPr lang="en-GB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89D589-E586-48EB-8B2C-C034EC153A85}"/>
              </a:ext>
            </a:extLst>
          </p:cNvPr>
          <p:cNvSpPr txBox="1"/>
          <p:nvPr/>
        </p:nvSpPr>
        <p:spPr>
          <a:xfrm>
            <a:off x="5378539" y="3902809"/>
            <a:ext cx="6297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solidFill>
                  <a:schemeClr val="bg1"/>
                </a:solidFill>
              </a:rPr>
              <a:t>So the first thing we have to understand is </a:t>
            </a:r>
            <a:r>
              <a:rPr lang="en-GB" sz="2000" b="1" i="1" dirty="0">
                <a:solidFill>
                  <a:srgbClr val="FFFF00"/>
                </a:solidFill>
              </a:rPr>
              <a:t>what is this boundary line</a:t>
            </a:r>
            <a:r>
              <a:rPr lang="en-GB" sz="2000" b="1" i="1" dirty="0">
                <a:solidFill>
                  <a:schemeClr val="bg1"/>
                </a:solidFill>
              </a:rPr>
              <a:t> ?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2E39E4-E794-4B0E-82D5-6B0EA60B229E}"/>
              </a:ext>
            </a:extLst>
          </p:cNvPr>
          <p:cNvSpPr txBox="1"/>
          <p:nvPr/>
        </p:nvSpPr>
        <p:spPr>
          <a:xfrm>
            <a:off x="5378538" y="4972662"/>
            <a:ext cx="6297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solidFill>
                  <a:schemeClr val="bg1"/>
                </a:solidFill>
              </a:rPr>
              <a:t>Think of it as to lines which are at a distance of </a:t>
            </a:r>
            <a:r>
              <a:rPr lang="en-GB" sz="2000" dirty="0">
                <a:solidFill>
                  <a:schemeClr val="accent2"/>
                </a:solidFill>
              </a:rPr>
              <a:t>‘d’.</a:t>
            </a:r>
          </a:p>
          <a:p>
            <a:pPr algn="just"/>
            <a:r>
              <a:rPr lang="en-IN" sz="2000" dirty="0">
                <a:solidFill>
                  <a:schemeClr val="bg1"/>
                </a:solidFill>
              </a:rPr>
              <a:t>So the lines that we draw are at </a:t>
            </a:r>
            <a:r>
              <a:rPr lang="en-IN" sz="2000" dirty="0">
                <a:solidFill>
                  <a:schemeClr val="accent5"/>
                </a:solidFill>
              </a:rPr>
              <a:t>‘+d’ </a:t>
            </a:r>
            <a:r>
              <a:rPr lang="en-IN" sz="2000" dirty="0">
                <a:solidFill>
                  <a:schemeClr val="bg1"/>
                </a:solidFill>
              </a:rPr>
              <a:t>and </a:t>
            </a:r>
            <a:r>
              <a:rPr lang="en-IN" sz="2000" dirty="0">
                <a:solidFill>
                  <a:schemeClr val="accent5"/>
                </a:solidFill>
              </a:rPr>
              <a:t>‘-d’</a:t>
            </a:r>
            <a:r>
              <a:rPr lang="en-IN" sz="2000" dirty="0">
                <a:solidFill>
                  <a:schemeClr val="bg1"/>
                </a:solidFill>
              </a:rPr>
              <a:t> distance from the </a:t>
            </a:r>
            <a:r>
              <a:rPr lang="en-IN" sz="2000" dirty="0">
                <a:solidFill>
                  <a:srgbClr val="00B0F0"/>
                </a:solidFill>
              </a:rPr>
              <a:t>hyper plane</a:t>
            </a:r>
            <a:r>
              <a:rPr lang="en-IN" sz="2000" dirty="0">
                <a:solidFill>
                  <a:schemeClr val="bg1"/>
                </a:solidFill>
              </a:rPr>
              <a:t>.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369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55AEDA-3E20-4A4C-BD97-FE79A149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SVR explanation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B6377-46FD-428D-8FB6-F19F3BB2E2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8256BB-0B2A-40CA-BC4B-7B5063DD8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01" y="1189038"/>
            <a:ext cx="3537641" cy="27179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08ED3C-DEBF-4CB3-A56A-29916DFEF561}"/>
              </a:ext>
            </a:extLst>
          </p:cNvPr>
          <p:cNvSpPr txBox="1"/>
          <p:nvPr/>
        </p:nvSpPr>
        <p:spPr>
          <a:xfrm>
            <a:off x="4433454" y="1227525"/>
            <a:ext cx="6967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Let us assume that the </a:t>
            </a:r>
            <a:r>
              <a:rPr lang="en-IN" sz="2000" dirty="0">
                <a:solidFill>
                  <a:srgbClr val="00B0F0"/>
                </a:solidFill>
              </a:rPr>
              <a:t>Hyper Plane </a:t>
            </a:r>
            <a:r>
              <a:rPr lang="en-IN" sz="2000" dirty="0">
                <a:solidFill>
                  <a:schemeClr val="bg1"/>
                </a:solidFill>
              </a:rPr>
              <a:t>is passing through the y-axis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11AB63-38DD-4645-A9C1-0B95A592426B}"/>
              </a:ext>
            </a:extLst>
          </p:cNvPr>
          <p:cNvSpPr txBox="1"/>
          <p:nvPr/>
        </p:nvSpPr>
        <p:spPr>
          <a:xfrm>
            <a:off x="4433454" y="1823271"/>
            <a:ext cx="6967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Then, the equation of the </a:t>
            </a:r>
            <a:r>
              <a:rPr lang="en-IN" sz="2000" dirty="0">
                <a:solidFill>
                  <a:srgbClr val="00B0F0"/>
                </a:solidFill>
              </a:rPr>
              <a:t>Hyper Plane </a:t>
            </a:r>
            <a:r>
              <a:rPr lang="en-IN" sz="2000" dirty="0">
                <a:solidFill>
                  <a:schemeClr val="bg1"/>
                </a:solidFill>
              </a:rPr>
              <a:t>will be</a:t>
            </a:r>
          </a:p>
          <a:p>
            <a:pPr algn="ctr"/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</a:t>
            </a:r>
            <a:r>
              <a:rPr lang="en-IN" sz="2800" dirty="0">
                <a:solidFill>
                  <a:srgbClr val="FF0000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x + c = 0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7DBED8-B7AE-4B1E-A43F-FEF1784F166B}"/>
              </a:ext>
            </a:extLst>
          </p:cNvPr>
          <p:cNvSpPr txBox="1"/>
          <p:nvPr/>
        </p:nvSpPr>
        <p:spPr>
          <a:xfrm>
            <a:off x="4433454" y="2783853"/>
            <a:ext cx="69679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The equation of the two boundary lines will then become</a:t>
            </a:r>
          </a:p>
          <a:p>
            <a:pPr algn="ctr"/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</a:t>
            </a:r>
            <a:r>
              <a:rPr lang="en-IN" sz="2800" dirty="0">
                <a:solidFill>
                  <a:srgbClr val="FF0000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x + c = </a:t>
            </a:r>
            <a:r>
              <a:rPr lang="en-IN" sz="2800" dirty="0">
                <a:solidFill>
                  <a:srgbClr val="FF0000"/>
                </a:solidFill>
              </a:rPr>
              <a:t>d</a:t>
            </a:r>
            <a:endParaRPr lang="en-GB" sz="2800" dirty="0">
              <a:solidFill>
                <a:srgbClr val="FF0000"/>
              </a:solidFill>
            </a:endParaRPr>
          </a:p>
          <a:p>
            <a:pPr algn="ctr"/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</a:t>
            </a:r>
            <a:r>
              <a:rPr lang="en-IN" sz="2800" dirty="0">
                <a:solidFill>
                  <a:srgbClr val="FF0000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x + c = </a:t>
            </a:r>
            <a:r>
              <a:rPr lang="en-IN" sz="2800" dirty="0">
                <a:solidFill>
                  <a:srgbClr val="FF0000"/>
                </a:solidFill>
              </a:rPr>
              <a:t>- d</a:t>
            </a: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1FF1B1-C7A0-4109-B6C0-8C0414C14D44}"/>
                  </a:ext>
                </a:extLst>
              </p:cNvPr>
              <p:cNvSpPr txBox="1"/>
              <p:nvPr/>
            </p:nvSpPr>
            <p:spPr>
              <a:xfrm>
                <a:off x="4433454" y="4386617"/>
                <a:ext cx="8195367" cy="1499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solidFill>
                      <a:schemeClr val="bg1"/>
                    </a:solidFill>
                  </a:rPr>
                  <a:t>Thus, </a:t>
                </a:r>
                <a:r>
                  <a:rPr lang="en-GB" sz="2000" dirty="0">
                    <a:solidFill>
                      <a:schemeClr val="bg1"/>
                    </a:solidFill>
                  </a:rPr>
                  <a:t>for any linear hyper plane the equation that satisfy our SVR is </a:t>
                </a:r>
              </a:p>
              <a:p>
                <a:r>
                  <a:rPr lang="en-GB" sz="2000" b="0" dirty="0">
                    <a:solidFill>
                      <a:schemeClr val="bg1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IN" sz="24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IN" sz="24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𝑚𝑥</m:t>
                    </m:r>
                    <m:r>
                      <a:rPr lang="en-IN" sz="24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IN" sz="24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IN" sz="2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r>
                  <a:rPr lang="en-GB" sz="2000" dirty="0">
                    <a:solidFill>
                      <a:schemeClr val="bg1"/>
                    </a:solidFill>
                  </a:rPr>
                  <a:t>                  given that the equation of a straight line is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rgbClr val="05EE55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000" b="0" i="1" smtClean="0">
                        <a:solidFill>
                          <a:srgbClr val="05EE5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0" i="1" smtClean="0">
                        <a:solidFill>
                          <a:srgbClr val="05EE55"/>
                        </a:solidFill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IN" sz="2000" b="0" i="1" smtClean="0">
                        <a:solidFill>
                          <a:srgbClr val="05EE55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b="0" i="1" smtClean="0">
                        <a:solidFill>
                          <a:srgbClr val="05EE55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400" dirty="0">
                    <a:solidFill>
                      <a:srgbClr val="05EE55"/>
                    </a:solidFill>
                  </a:rPr>
                  <a:t> </a:t>
                </a:r>
                <a:endParaRPr lang="en-GB" sz="2000" dirty="0">
                  <a:solidFill>
                    <a:srgbClr val="05EE55"/>
                  </a:solidFill>
                </a:endParaRPr>
              </a:p>
              <a:p>
                <a:pPr algn="ctr"/>
                <a:endParaRPr lang="en-GB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1FF1B1-C7A0-4109-B6C0-8C0414C14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454" y="4386617"/>
                <a:ext cx="8195367" cy="1499578"/>
              </a:xfrm>
              <a:prstGeom prst="rect">
                <a:avLst/>
              </a:prstGeom>
              <a:blipFill>
                <a:blip r:embed="rId3"/>
                <a:stretch>
                  <a:fillRect l="-743" t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186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82951A-97D7-46F9-BF9A-7547003AE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04" y="1377084"/>
            <a:ext cx="5174096" cy="384502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B58EA15-5CFC-4F58-84BC-B9044569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C99FF"/>
                </a:solidFill>
              </a:rPr>
              <a:t>SUMMARY</a:t>
            </a:r>
            <a:endParaRPr lang="en-GB" dirty="0">
              <a:solidFill>
                <a:srgbClr val="CC99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5BF63-9655-4596-A2C2-0D9302E032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F4E18-7AEF-4835-9CE8-2A39B3F9D475}"/>
              </a:ext>
            </a:extLst>
          </p:cNvPr>
          <p:cNvSpPr txBox="1"/>
          <p:nvPr/>
        </p:nvSpPr>
        <p:spPr>
          <a:xfrm>
            <a:off x="5828146" y="1940502"/>
            <a:ext cx="5866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chemeClr val="bg1"/>
                </a:solidFill>
              </a:rPr>
              <a:t>What we are trying to do here is basically trying to decide a </a:t>
            </a:r>
            <a:r>
              <a:rPr lang="en-GB" sz="2400" i="1" dirty="0">
                <a:solidFill>
                  <a:schemeClr val="accent2"/>
                </a:solidFill>
              </a:rPr>
              <a:t>decision boundary at </a:t>
            </a:r>
            <a:r>
              <a:rPr lang="en-GB" sz="2400" i="1" dirty="0">
                <a:solidFill>
                  <a:srgbClr val="FF0000"/>
                </a:solidFill>
              </a:rPr>
              <a:t>‘d’</a:t>
            </a:r>
            <a:r>
              <a:rPr lang="en-GB" sz="2400" i="1" dirty="0">
                <a:solidFill>
                  <a:schemeClr val="accent2"/>
                </a:solidFill>
              </a:rPr>
              <a:t> distance from the original hyper plane </a:t>
            </a:r>
            <a:r>
              <a:rPr lang="en-GB" sz="2400" i="1" dirty="0">
                <a:solidFill>
                  <a:schemeClr val="bg1"/>
                </a:solidFill>
              </a:rPr>
              <a:t>such that data points closest to the hyper plane or the support vectors are within that boundary line.</a:t>
            </a:r>
          </a:p>
        </p:txBody>
      </p:sp>
    </p:spTree>
    <p:extLst>
      <p:ext uri="{BB962C8B-B14F-4D97-AF65-F5344CB8AC3E}">
        <p14:creationId xmlns:p14="http://schemas.microsoft.com/office/powerpoint/2010/main" val="1718205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82951A-97D7-46F9-BF9A-7547003AE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595" y="1377084"/>
            <a:ext cx="5174096" cy="384502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B58EA15-5CFC-4F58-84BC-B9044569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C99FF"/>
                </a:solidFill>
              </a:rPr>
              <a:t>SUMMARY</a:t>
            </a:r>
            <a:endParaRPr lang="en-GB" dirty="0">
              <a:solidFill>
                <a:srgbClr val="CC99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5BF63-9655-4596-A2C2-0D9302E032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F4E18-7AEF-4835-9CE8-2A39B3F9D475}"/>
              </a:ext>
            </a:extLst>
          </p:cNvPr>
          <p:cNvSpPr txBox="1"/>
          <p:nvPr/>
        </p:nvSpPr>
        <p:spPr>
          <a:xfrm>
            <a:off x="5730658" y="2228671"/>
            <a:ext cx="5866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Thus the decision boundary is our </a:t>
            </a:r>
            <a:r>
              <a:rPr lang="en-GB" sz="2400" dirty="0">
                <a:solidFill>
                  <a:srgbClr val="05EE55"/>
                </a:solidFill>
              </a:rPr>
              <a:t>Margin of Tolerance</a:t>
            </a:r>
            <a:r>
              <a:rPr lang="en-GB" sz="2400" dirty="0">
                <a:solidFill>
                  <a:schemeClr val="bg1"/>
                </a:solidFill>
              </a:rPr>
              <a:t>. That is, we are going to take only those points who are within this boundary.</a:t>
            </a:r>
            <a:endParaRPr lang="en-GB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52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82951A-97D7-46F9-BF9A-7547003AE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49" y="1358611"/>
            <a:ext cx="5174096" cy="384502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B58EA15-5CFC-4F58-84BC-B9044569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C99FF"/>
                </a:solidFill>
              </a:rPr>
              <a:t>SUMMARY</a:t>
            </a:r>
            <a:endParaRPr lang="en-GB" dirty="0">
              <a:solidFill>
                <a:srgbClr val="CC99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5BF63-9655-4596-A2C2-0D9302E032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F4E18-7AEF-4835-9CE8-2A39B3F9D475}"/>
              </a:ext>
            </a:extLst>
          </p:cNvPr>
          <p:cNvSpPr txBox="1"/>
          <p:nvPr/>
        </p:nvSpPr>
        <p:spPr>
          <a:xfrm>
            <a:off x="5682446" y="2505762"/>
            <a:ext cx="5866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In simple terms, we are going to take only those points which have </a:t>
            </a:r>
            <a:r>
              <a:rPr lang="en-GB" sz="2400" dirty="0">
                <a:solidFill>
                  <a:srgbClr val="FF0000"/>
                </a:solidFill>
              </a:rPr>
              <a:t>least error rate </a:t>
            </a:r>
            <a:r>
              <a:rPr lang="en-GB" sz="2400" dirty="0">
                <a:solidFill>
                  <a:schemeClr val="bg1"/>
                </a:solidFill>
              </a:rPr>
              <a:t>thus giving us a better fitting model.</a:t>
            </a:r>
            <a:endParaRPr lang="en-GB" sz="4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88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57351_Dark modernist presentation_AAS_v3" id="{120EC718-2276-440D-8FC1-55320A662921}" vid="{ED0184CC-B5C7-4F34-B511-447B58B7CA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361ED8-85A0-453F-805C-6D9AF4A72B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5F1FAD-176C-4A03-BD9A-1520119CFB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3B18BB-C24E-408B-9A12-8848DDD7A30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modernist presentation</Template>
  <TotalTime>0</TotalTime>
  <Words>465</Words>
  <Application>Microsoft Office PowerPoint</Application>
  <PresentationFormat>Widescreen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Support vector regression</vt:lpstr>
      <vt:lpstr>Support vector  {regression | machine}</vt:lpstr>
      <vt:lpstr>Support vector Regression vs simple regression</vt:lpstr>
      <vt:lpstr>SVR Explanation</vt:lpstr>
      <vt:lpstr>SVR Explanation</vt:lpstr>
      <vt:lpstr>SVR explanation</vt:lpstr>
      <vt:lpstr>SUMMARY</vt:lpstr>
      <vt:lpstr>SUMMARY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2019-07-03T15:15:14Z</dcterms:created>
  <dcterms:modified xsi:type="dcterms:W3CDTF">2019-07-07T16:38:30Z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