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7" r:id="rId4"/>
    <p:sldId id="261" r:id="rId5"/>
    <p:sldId id="262" r:id="rId6"/>
    <p:sldId id="263" r:id="rId7"/>
    <p:sldId id="258" r:id="rId8"/>
    <p:sldId id="259" r:id="rId9"/>
    <p:sldId id="260" r:id="rId10"/>
    <p:sldId id="264" r:id="rId11"/>
    <p:sldId id="265" r:id="rId12"/>
    <p:sldId id="268"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974"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8/15/2024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8/15/2024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9D11D-8DD5-E73C-97A6-560987282ADB}"/>
              </a:ext>
            </a:extLst>
          </p:cNvPr>
          <p:cNvSpPr>
            <a:spLocks noGrp="1"/>
          </p:cNvSpPr>
          <p:nvPr>
            <p:ph type="ctrTitle"/>
          </p:nvPr>
        </p:nvSpPr>
        <p:spPr/>
        <p:txBody>
          <a:bodyPr>
            <a:normAutofit/>
          </a:bodyPr>
          <a:lstStyle/>
          <a:p>
            <a:r>
              <a:rPr lang="en-US" dirty="0"/>
              <a:t>BLOCKCHAIN FOR RENEWABLE ENERGY TRADING</a:t>
            </a:r>
          </a:p>
        </p:txBody>
      </p:sp>
    </p:spTree>
    <p:extLst>
      <p:ext uri="{BB962C8B-B14F-4D97-AF65-F5344CB8AC3E}">
        <p14:creationId xmlns:p14="http://schemas.microsoft.com/office/powerpoint/2010/main" val="896027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234B0-E430-D9ED-7D93-EF5F71EE7F54}"/>
              </a:ext>
            </a:extLst>
          </p:cNvPr>
          <p:cNvSpPr>
            <a:spLocks noGrp="1"/>
          </p:cNvSpPr>
          <p:nvPr>
            <p:ph type="title"/>
          </p:nvPr>
        </p:nvSpPr>
        <p:spPr>
          <a:xfrm>
            <a:off x="685801" y="599441"/>
            <a:ext cx="10131427" cy="1036319"/>
          </a:xfrm>
        </p:spPr>
        <p:txBody>
          <a:bodyPr/>
          <a:lstStyle/>
          <a:p>
            <a:r>
              <a:rPr lang="en-US" dirty="0">
                <a:latin typeface="Algerian" panose="04020705040A02060702" pitchFamily="82" charset="0"/>
              </a:rPr>
              <a:t>THE IMPLEMENTATION OF BLOCKCHAIN</a:t>
            </a:r>
          </a:p>
        </p:txBody>
      </p:sp>
      <p:sp>
        <p:nvSpPr>
          <p:cNvPr id="3" name="Text Placeholder 2">
            <a:extLst>
              <a:ext uri="{FF2B5EF4-FFF2-40B4-BE49-F238E27FC236}">
                <a16:creationId xmlns:a16="http://schemas.microsoft.com/office/drawing/2014/main" id="{6C7FCFFE-BB88-B0C6-F777-E9DCAD941D7B}"/>
              </a:ext>
            </a:extLst>
          </p:cNvPr>
          <p:cNvSpPr>
            <a:spLocks noGrp="1"/>
          </p:cNvSpPr>
          <p:nvPr>
            <p:ph type="body" idx="1"/>
          </p:nvPr>
        </p:nvSpPr>
        <p:spPr>
          <a:xfrm>
            <a:off x="1153160" y="2174240"/>
            <a:ext cx="10131428" cy="2712720"/>
          </a:xfrm>
        </p:spPr>
        <p:txBody>
          <a:bodyPr/>
          <a:lstStyle/>
          <a:p>
            <a:r>
              <a:rPr lang="en-US" dirty="0"/>
              <a:t>	The block which contains the information of the transaction that has been done by user </a:t>
            </a:r>
          </a:p>
          <a:p>
            <a:r>
              <a:rPr lang="en-US" dirty="0"/>
              <a:t>each user have separate block and information </a:t>
            </a:r>
          </a:p>
          <a:p>
            <a:r>
              <a:rPr lang="en-US" dirty="0"/>
              <a:t>	If the user/hacker tries to trade using fake money ,the serve will check the block and if the money is not in the log the transaction will be denied</a:t>
            </a:r>
          </a:p>
        </p:txBody>
      </p:sp>
      <p:sp>
        <p:nvSpPr>
          <p:cNvPr id="4" name="Rectangle 3">
            <a:extLst>
              <a:ext uri="{FF2B5EF4-FFF2-40B4-BE49-F238E27FC236}">
                <a16:creationId xmlns:a16="http://schemas.microsoft.com/office/drawing/2014/main" id="{C2A2AC5E-4108-29E1-A110-763FF8B7AC74}"/>
              </a:ext>
            </a:extLst>
          </p:cNvPr>
          <p:cNvSpPr/>
          <p:nvPr/>
        </p:nvSpPr>
        <p:spPr>
          <a:xfrm>
            <a:off x="1168400" y="2174240"/>
            <a:ext cx="10353040" cy="277368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774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DC281-C7B0-BC63-3C56-54DB5070E9F3}"/>
              </a:ext>
            </a:extLst>
          </p:cNvPr>
          <p:cNvSpPr>
            <a:spLocks noGrp="1"/>
          </p:cNvSpPr>
          <p:nvPr>
            <p:ph type="title"/>
          </p:nvPr>
        </p:nvSpPr>
        <p:spPr>
          <a:xfrm>
            <a:off x="685801" y="609601"/>
            <a:ext cx="10131425" cy="965200"/>
          </a:xfrm>
        </p:spPr>
        <p:txBody>
          <a:bodyPr/>
          <a:lstStyle/>
          <a:p>
            <a:r>
              <a:rPr lang="en-US" dirty="0">
                <a:latin typeface="Algerian" panose="04020705040A02060702" pitchFamily="82" charset="0"/>
              </a:rPr>
              <a:t>THE IMPLEMENTATION OF BLOCKCHAIN</a:t>
            </a:r>
            <a:endParaRPr lang="en-US" dirty="0"/>
          </a:p>
        </p:txBody>
      </p:sp>
      <p:pic>
        <p:nvPicPr>
          <p:cNvPr id="5" name="Content Placeholder 4">
            <a:extLst>
              <a:ext uri="{FF2B5EF4-FFF2-40B4-BE49-F238E27FC236}">
                <a16:creationId xmlns:a16="http://schemas.microsoft.com/office/drawing/2014/main" id="{721848BD-DAD9-F056-7A40-3248FAE5AA02}"/>
              </a:ext>
            </a:extLst>
          </p:cNvPr>
          <p:cNvPicPr>
            <a:picLocks noGrp="1" noChangeAspect="1"/>
          </p:cNvPicPr>
          <p:nvPr>
            <p:ph idx="1"/>
          </p:nvPr>
        </p:nvPicPr>
        <p:blipFill>
          <a:blip r:embed="rId2"/>
          <a:stretch>
            <a:fillRect/>
          </a:stretch>
        </p:blipFill>
        <p:spPr>
          <a:xfrm>
            <a:off x="1005841" y="1666240"/>
            <a:ext cx="8625840" cy="4897120"/>
          </a:xfrm>
        </p:spPr>
      </p:pic>
    </p:spTree>
    <p:extLst>
      <p:ext uri="{BB962C8B-B14F-4D97-AF65-F5344CB8AC3E}">
        <p14:creationId xmlns:p14="http://schemas.microsoft.com/office/powerpoint/2010/main" val="1324442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B061D-E78C-4DC8-3B52-66B657A9D207}"/>
              </a:ext>
            </a:extLst>
          </p:cNvPr>
          <p:cNvSpPr>
            <a:spLocks noGrp="1"/>
          </p:cNvSpPr>
          <p:nvPr>
            <p:ph type="title"/>
          </p:nvPr>
        </p:nvSpPr>
        <p:spPr>
          <a:xfrm>
            <a:off x="685801" y="609601"/>
            <a:ext cx="10131425" cy="924560"/>
          </a:xfrm>
        </p:spPr>
        <p:txBody>
          <a:bodyPr/>
          <a:lstStyle/>
          <a:p>
            <a:r>
              <a:rPr lang="en-US" dirty="0">
                <a:latin typeface="Algerian" panose="04020705040A02060702" pitchFamily="82" charset="0"/>
              </a:rPr>
              <a:t>TEAM MEMBER INFO:</a:t>
            </a:r>
          </a:p>
        </p:txBody>
      </p:sp>
      <p:sp>
        <p:nvSpPr>
          <p:cNvPr id="3" name="Content Placeholder 2">
            <a:extLst>
              <a:ext uri="{FF2B5EF4-FFF2-40B4-BE49-F238E27FC236}">
                <a16:creationId xmlns:a16="http://schemas.microsoft.com/office/drawing/2014/main" id="{FAE24509-F265-09B4-EEB0-418AF2D711E1}"/>
              </a:ext>
            </a:extLst>
          </p:cNvPr>
          <p:cNvSpPr>
            <a:spLocks noGrp="1"/>
          </p:cNvSpPr>
          <p:nvPr>
            <p:ph idx="1"/>
          </p:nvPr>
        </p:nvSpPr>
        <p:spPr>
          <a:xfrm>
            <a:off x="685801" y="1463040"/>
            <a:ext cx="10131425" cy="4958079"/>
          </a:xfrm>
        </p:spPr>
        <p:txBody>
          <a:bodyPr>
            <a:normAutofit fontScale="85000" lnSpcReduction="10000"/>
          </a:bodyPr>
          <a:lstStyle/>
          <a:p>
            <a:pPr marL="0" marR="0" lvl="0" indent="0" algn="l" rtl="0">
              <a:lnSpc>
                <a:spcPct val="259944"/>
              </a:lnSpc>
              <a:spcBef>
                <a:spcPts val="0"/>
              </a:spcBef>
              <a:spcAft>
                <a:spcPts val="0"/>
              </a:spcAft>
              <a:buClr>
                <a:srgbClr val="000000"/>
              </a:buClr>
              <a:buSzPts val="1800"/>
              <a:buFont typeface="Arial"/>
              <a:buNone/>
            </a:pPr>
            <a:r>
              <a:rPr lang="en-US" sz="1800" b="1" i="0" u="none" strike="noStrike" cap="none" dirty="0">
                <a:latin typeface="Cambria"/>
                <a:ea typeface="Cambria"/>
                <a:cs typeface="Cambria"/>
                <a:sym typeface="Cambria"/>
              </a:rPr>
              <a:t>Team Leader Name:       SANJAI J</a:t>
            </a:r>
          </a:p>
          <a:p>
            <a:pPr marL="0" marR="0" lvl="0" indent="0" algn="l" rtl="0">
              <a:lnSpc>
                <a:spcPct val="259944"/>
              </a:lnSpc>
              <a:spcBef>
                <a:spcPts val="0"/>
              </a:spcBef>
              <a:spcAft>
                <a:spcPts val="0"/>
              </a:spcAft>
              <a:buClr>
                <a:srgbClr val="000000"/>
              </a:buClr>
              <a:buSzPts val="1800"/>
              <a:buFont typeface="Arial"/>
              <a:buNone/>
            </a:pPr>
            <a:r>
              <a:rPr lang="en-US" sz="1800" b="0" i="0" u="none" strike="noStrike" cap="none" dirty="0">
                <a:latin typeface="Cambria"/>
                <a:ea typeface="Cambria"/>
                <a:cs typeface="Cambria"/>
                <a:sym typeface="Cambria"/>
              </a:rPr>
              <a:t>Branch:  BE		Stream: CSE( Cyber Security) 		</a:t>
            </a:r>
            <a:r>
              <a:rPr lang="en-US" sz="1800" b="0" i="0" u="none" strike="noStrike" cap="none" dirty="0" err="1">
                <a:latin typeface="Cambria"/>
                <a:ea typeface="Cambria"/>
                <a:cs typeface="Cambria"/>
                <a:sym typeface="Cambria"/>
              </a:rPr>
              <a:t>Year:II</a:t>
            </a:r>
            <a:r>
              <a:rPr lang="en-US" sz="1800" b="0" i="0" u="none" strike="noStrike" cap="none" dirty="0">
                <a:latin typeface="Cambria"/>
                <a:ea typeface="Cambria"/>
                <a:cs typeface="Cambria"/>
                <a:sym typeface="Cambria"/>
              </a:rPr>
              <a:t> </a:t>
            </a:r>
            <a:endParaRPr lang="en-US" sz="1800" b="0" i="0" u="none" strike="noStrike" cap="none" dirty="0">
              <a:latin typeface="Arial"/>
              <a:ea typeface="Arial"/>
              <a:cs typeface="Arial"/>
              <a:sym typeface="Arial"/>
            </a:endParaRPr>
          </a:p>
          <a:p>
            <a:pPr marL="0" marR="0" lvl="0" indent="0" algn="l" rtl="0">
              <a:lnSpc>
                <a:spcPct val="259944"/>
              </a:lnSpc>
              <a:spcBef>
                <a:spcPts val="0"/>
              </a:spcBef>
              <a:spcAft>
                <a:spcPts val="0"/>
              </a:spcAft>
              <a:buClr>
                <a:srgbClr val="000000"/>
              </a:buClr>
              <a:buSzPts val="1800"/>
              <a:buFont typeface="Arial"/>
              <a:buNone/>
            </a:pPr>
            <a:r>
              <a:rPr lang="en-US" sz="1800" b="1" i="0" u="none" strike="noStrike" cap="none" dirty="0">
                <a:latin typeface="Cambria"/>
                <a:ea typeface="Cambria"/>
                <a:cs typeface="Cambria"/>
                <a:sym typeface="Cambria"/>
              </a:rPr>
              <a:t>Team Member 1 Name: MANISHWAR S</a:t>
            </a:r>
          </a:p>
          <a:p>
            <a:pPr marL="0" marR="0" lvl="0" indent="0" algn="l" rtl="0">
              <a:lnSpc>
                <a:spcPct val="259944"/>
              </a:lnSpc>
              <a:spcBef>
                <a:spcPts val="0"/>
              </a:spcBef>
              <a:spcAft>
                <a:spcPts val="0"/>
              </a:spcAft>
              <a:buClr>
                <a:srgbClr val="000000"/>
              </a:buClr>
              <a:buSzPts val="1800"/>
              <a:buFont typeface="Arial"/>
              <a:buNone/>
            </a:pPr>
            <a:r>
              <a:rPr lang="en-US" sz="1800" b="0" i="0" u="none" strike="noStrike" cap="none" dirty="0">
                <a:latin typeface="Cambria"/>
                <a:ea typeface="Cambria"/>
                <a:cs typeface="Cambria"/>
                <a:sym typeface="Cambria"/>
              </a:rPr>
              <a:t>Branch: BE 		Stream: CSE(Cyber Security) 		</a:t>
            </a:r>
            <a:r>
              <a:rPr lang="en-US" sz="1800" b="0" i="0" u="none" strike="noStrike" cap="none" dirty="0" err="1">
                <a:latin typeface="Cambria"/>
                <a:ea typeface="Cambria"/>
                <a:cs typeface="Cambria"/>
                <a:sym typeface="Cambria"/>
              </a:rPr>
              <a:t>Year:II</a:t>
            </a:r>
            <a:r>
              <a:rPr lang="en-US" sz="1800" b="0" i="0" u="none" strike="noStrike" cap="none" dirty="0">
                <a:latin typeface="Cambria"/>
                <a:ea typeface="Cambria"/>
                <a:cs typeface="Cambria"/>
                <a:sym typeface="Cambria"/>
              </a:rPr>
              <a:t>  </a:t>
            </a:r>
            <a:endParaRPr lang="en-US" sz="1800" b="0" i="0" u="none" strike="noStrike" cap="none" dirty="0">
              <a:latin typeface="Arial"/>
              <a:ea typeface="Arial"/>
              <a:cs typeface="Arial"/>
              <a:sym typeface="Arial"/>
            </a:endParaRPr>
          </a:p>
          <a:p>
            <a:pPr marL="0" indent="0">
              <a:lnSpc>
                <a:spcPct val="259944"/>
              </a:lnSpc>
              <a:buSzPts val="1800"/>
              <a:buNone/>
            </a:pPr>
            <a:r>
              <a:rPr lang="en-US" sz="1800" b="1" i="0" u="none" strike="noStrike" cap="none" dirty="0">
                <a:latin typeface="Cambria"/>
                <a:ea typeface="Cambria"/>
                <a:cs typeface="Cambria"/>
                <a:sym typeface="Cambria"/>
              </a:rPr>
              <a:t>Team Member 2 Name: SURESH KUMAR S</a:t>
            </a:r>
            <a:endParaRPr lang="en-US" sz="1800" b="1" dirty="0">
              <a:latin typeface="Cambria"/>
              <a:ea typeface="Cambria"/>
              <a:cs typeface="Cambria"/>
              <a:sym typeface="Cambria"/>
            </a:endParaRPr>
          </a:p>
          <a:p>
            <a:pPr marL="0" indent="0">
              <a:lnSpc>
                <a:spcPct val="259944"/>
              </a:lnSpc>
              <a:buSzPts val="1800"/>
              <a:buNone/>
            </a:pPr>
            <a:r>
              <a:rPr lang="en-US" sz="1800" b="0" i="0" u="none" strike="noStrike" cap="none" dirty="0">
                <a:latin typeface="Cambria"/>
                <a:ea typeface="Cambria"/>
                <a:cs typeface="Cambria"/>
                <a:sym typeface="Cambria"/>
              </a:rPr>
              <a:t>Branch: BE 		Stream: </a:t>
            </a:r>
            <a:r>
              <a:rPr lang="en-US" sz="1800" dirty="0">
                <a:latin typeface="Cambria"/>
                <a:ea typeface="Cambria"/>
                <a:cs typeface="Cambria"/>
                <a:sym typeface="Cambria"/>
              </a:rPr>
              <a:t>C</a:t>
            </a:r>
            <a:r>
              <a:rPr lang="en-US" sz="1800" b="0" i="0" u="none" strike="noStrike" cap="none" dirty="0">
                <a:latin typeface="Cambria"/>
                <a:ea typeface="Cambria"/>
                <a:cs typeface="Cambria"/>
                <a:sym typeface="Cambria"/>
              </a:rPr>
              <a:t>SE(Cyber Security )		Year: II</a:t>
            </a:r>
            <a:endParaRPr lang="en-US" sz="1800" b="0" i="0" u="none" strike="noStrike" cap="none" dirty="0">
              <a:latin typeface="Arial"/>
              <a:ea typeface="Arial"/>
              <a:cs typeface="Arial"/>
              <a:sym typeface="Arial"/>
            </a:endParaRPr>
          </a:p>
          <a:p>
            <a:pPr marL="0" marR="0" lvl="0" indent="0" algn="l" rtl="0">
              <a:lnSpc>
                <a:spcPct val="259944"/>
              </a:lnSpc>
              <a:spcBef>
                <a:spcPts val="0"/>
              </a:spcBef>
              <a:spcAft>
                <a:spcPts val="0"/>
              </a:spcAft>
              <a:buClr>
                <a:srgbClr val="000000"/>
              </a:buClr>
              <a:buSzPts val="1800"/>
              <a:buFont typeface="Arial"/>
              <a:buNone/>
            </a:pPr>
            <a:r>
              <a:rPr lang="en-US" sz="1800" b="1" i="0" u="none" strike="noStrike" cap="none" dirty="0">
                <a:latin typeface="Cambria"/>
                <a:ea typeface="Cambria"/>
                <a:cs typeface="Cambria"/>
                <a:sym typeface="Cambria"/>
              </a:rPr>
              <a:t>Team Member 3 Name: </a:t>
            </a:r>
            <a:r>
              <a:rPr lang="en-US" sz="1800" b="1" dirty="0">
                <a:latin typeface="Cambria"/>
                <a:ea typeface="Cambria"/>
                <a:cs typeface="Cambria"/>
                <a:sym typeface="Cambria"/>
              </a:rPr>
              <a:t>SHRI HARI S</a:t>
            </a:r>
          </a:p>
          <a:p>
            <a:pPr marL="0" marR="0" lvl="0" indent="0" algn="l" rtl="0">
              <a:lnSpc>
                <a:spcPct val="259944"/>
              </a:lnSpc>
              <a:spcBef>
                <a:spcPts val="0"/>
              </a:spcBef>
              <a:spcAft>
                <a:spcPts val="0"/>
              </a:spcAft>
              <a:buClr>
                <a:srgbClr val="000000"/>
              </a:buClr>
              <a:buSzPts val="1800"/>
              <a:buFont typeface="Arial"/>
              <a:buNone/>
            </a:pPr>
            <a:r>
              <a:rPr lang="en-US" sz="1800" b="0" i="0" u="none" strike="noStrike" cap="none" dirty="0">
                <a:latin typeface="Cambria"/>
                <a:ea typeface="Cambria"/>
                <a:cs typeface="Cambria"/>
                <a:sym typeface="Cambria"/>
              </a:rPr>
              <a:t>Branch: BE 		Stream: CSE(Cyber Security) 		Year: II</a:t>
            </a:r>
            <a:endParaRPr lang="en-US" sz="1800" b="1" i="0" u="none" strike="noStrike" cap="none" dirty="0">
              <a:latin typeface="Cambria"/>
              <a:ea typeface="Cambria"/>
              <a:cs typeface="Cambria"/>
              <a:sym typeface="Cambria"/>
            </a:endParaRPr>
          </a:p>
          <a:p>
            <a:endParaRPr lang="en-US" dirty="0"/>
          </a:p>
        </p:txBody>
      </p:sp>
    </p:spTree>
    <p:extLst>
      <p:ext uri="{BB962C8B-B14F-4D97-AF65-F5344CB8AC3E}">
        <p14:creationId xmlns:p14="http://schemas.microsoft.com/office/powerpoint/2010/main" val="2132458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FA9848-4C39-8B51-C19B-35AEBEA2F7DA}"/>
              </a:ext>
            </a:extLst>
          </p:cNvPr>
          <p:cNvSpPr>
            <a:spLocks noGrp="1"/>
          </p:cNvSpPr>
          <p:nvPr>
            <p:ph idx="1"/>
          </p:nvPr>
        </p:nvSpPr>
        <p:spPr>
          <a:xfrm>
            <a:off x="1630681" y="1320801"/>
            <a:ext cx="10131425" cy="5182446"/>
          </a:xfrm>
        </p:spPr>
        <p:txBody>
          <a:bodyPr>
            <a:normAutofit/>
          </a:bodyPr>
          <a:lstStyle/>
          <a:p>
            <a:pPr marL="1371600" lvl="3" indent="0">
              <a:buNone/>
            </a:pPr>
            <a:r>
              <a:rPr lang="en-US" sz="7100" dirty="0"/>
              <a:t>THANK YOU</a:t>
            </a:r>
          </a:p>
          <a:p>
            <a:pPr marL="1371600" lvl="3" indent="0">
              <a:buNone/>
            </a:pPr>
            <a:r>
              <a:rPr lang="en-US" sz="2400" dirty="0"/>
              <a:t>		</a:t>
            </a:r>
          </a:p>
          <a:p>
            <a:pPr marL="1371600" lvl="3" indent="0">
              <a:buNone/>
            </a:pPr>
            <a:r>
              <a:rPr lang="en-US" sz="2400" dirty="0"/>
              <a:t>                                                                                                                                               														WORK BY :</a:t>
            </a:r>
          </a:p>
          <a:p>
            <a:pPr marL="1371600" lvl="3" indent="0">
              <a:buNone/>
            </a:pPr>
            <a:r>
              <a:rPr lang="en-US" sz="2400" dirty="0"/>
              <a:t>														TECH ARMY</a:t>
            </a:r>
          </a:p>
        </p:txBody>
      </p:sp>
    </p:spTree>
    <p:extLst>
      <p:ext uri="{BB962C8B-B14F-4D97-AF65-F5344CB8AC3E}">
        <p14:creationId xmlns:p14="http://schemas.microsoft.com/office/powerpoint/2010/main" val="2998235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EFCC3-068F-DBA3-654B-F4C20891E944}"/>
              </a:ext>
            </a:extLst>
          </p:cNvPr>
          <p:cNvSpPr>
            <a:spLocks noGrp="1"/>
          </p:cNvSpPr>
          <p:nvPr>
            <p:ph type="title"/>
          </p:nvPr>
        </p:nvSpPr>
        <p:spPr/>
        <p:txBody>
          <a:bodyPr/>
          <a:lstStyle/>
          <a:p>
            <a:r>
              <a:rPr lang="en-US" dirty="0">
                <a:latin typeface="Algerian" panose="04020705040A02060702" pitchFamily="82" charset="0"/>
              </a:rPr>
              <a:t>TEAM INFO:</a:t>
            </a:r>
          </a:p>
        </p:txBody>
      </p:sp>
      <p:sp>
        <p:nvSpPr>
          <p:cNvPr id="3" name="Content Placeholder 2">
            <a:extLst>
              <a:ext uri="{FF2B5EF4-FFF2-40B4-BE49-F238E27FC236}">
                <a16:creationId xmlns:a16="http://schemas.microsoft.com/office/drawing/2014/main" id="{4D630C76-E327-0F2F-0BCB-14B39D18F322}"/>
              </a:ext>
            </a:extLst>
          </p:cNvPr>
          <p:cNvSpPr>
            <a:spLocks noGrp="1"/>
          </p:cNvSpPr>
          <p:nvPr>
            <p:ph idx="1"/>
          </p:nvPr>
        </p:nvSpPr>
        <p:spPr/>
        <p:txBody>
          <a:bodyPr/>
          <a:lstStyle/>
          <a:p>
            <a:pPr marL="0" marR="0" lvl="0" indent="0" algn="l" rtl="0">
              <a:lnSpc>
                <a:spcPct val="108000"/>
              </a:lnSpc>
              <a:spcBef>
                <a:spcPts val="0"/>
              </a:spcBef>
              <a:spcAft>
                <a:spcPts val="0"/>
              </a:spcAft>
              <a:buClr>
                <a:srgbClr val="000000"/>
              </a:buClr>
              <a:buSzPts val="2700"/>
              <a:buFont typeface="Arial"/>
              <a:buNone/>
            </a:pPr>
            <a:r>
              <a:rPr lang="en-US" sz="1800" b="0" i="0" u="none" strike="noStrike" cap="none" dirty="0">
                <a:latin typeface="Cambria"/>
                <a:ea typeface="Cambria"/>
                <a:cs typeface="Cambria"/>
                <a:sym typeface="Cambria"/>
              </a:rPr>
              <a:t>PS ID					:  </a:t>
            </a:r>
            <a:r>
              <a:rPr lang="en-US" sz="1800" dirty="0">
                <a:latin typeface="Cambria"/>
                <a:ea typeface="Cambria"/>
                <a:cs typeface="Cambria"/>
                <a:sym typeface="Cambria"/>
              </a:rPr>
              <a:t>T3PS03</a:t>
            </a:r>
            <a:endParaRPr lang="en-US" sz="1800" b="0" i="0" u="none" strike="noStrike" cap="none" dirty="0">
              <a:latin typeface="Cambria"/>
              <a:ea typeface="Cambria"/>
              <a:cs typeface="Cambria"/>
              <a:sym typeface="Cambria"/>
            </a:endParaRPr>
          </a:p>
          <a:p>
            <a:pPr marL="0" marR="0" lvl="0" indent="0" algn="l" rtl="0">
              <a:lnSpc>
                <a:spcPct val="108000"/>
              </a:lnSpc>
              <a:spcBef>
                <a:spcPts val="0"/>
              </a:spcBef>
              <a:spcAft>
                <a:spcPts val="0"/>
              </a:spcAft>
              <a:buClr>
                <a:srgbClr val="000000"/>
              </a:buClr>
              <a:buSzPts val="2700"/>
              <a:buFont typeface="Arial"/>
              <a:buNone/>
            </a:pPr>
            <a:endParaRPr lang="en-US" sz="1800" b="0" i="0" u="none" strike="noStrike" cap="none" dirty="0">
              <a:latin typeface="Cambria"/>
              <a:ea typeface="Cambria"/>
              <a:cs typeface="Cambria"/>
              <a:sym typeface="Cambria"/>
            </a:endParaRPr>
          </a:p>
          <a:p>
            <a:pPr marL="0" marR="0" lvl="0" indent="0" algn="just" rtl="0">
              <a:lnSpc>
                <a:spcPct val="104142"/>
              </a:lnSpc>
              <a:spcBef>
                <a:spcPts val="0"/>
              </a:spcBef>
              <a:spcAft>
                <a:spcPts val="0"/>
              </a:spcAft>
              <a:buClr>
                <a:srgbClr val="000000"/>
              </a:buClr>
              <a:buSzPts val="2700"/>
              <a:buFont typeface="Arial"/>
              <a:buNone/>
            </a:pPr>
            <a:r>
              <a:rPr lang="en-US" sz="1800" b="0" i="0" u="none" strike="noStrike" cap="none" dirty="0">
                <a:latin typeface="Cambria"/>
                <a:ea typeface="Cambria"/>
                <a:cs typeface="Cambria"/>
                <a:sym typeface="Cambria"/>
              </a:rPr>
              <a:t>Problem Statement Title       :  </a:t>
            </a:r>
            <a:r>
              <a:rPr lang="en-US" sz="1800" dirty="0">
                <a:latin typeface="Cambria"/>
                <a:ea typeface="Cambria"/>
                <a:cs typeface="Cambria"/>
                <a:sym typeface="Cambria"/>
              </a:rPr>
              <a:t>Blockchain for Renewable Energy Trading</a:t>
            </a:r>
          </a:p>
          <a:p>
            <a:pPr marL="0" marR="0" lvl="0" indent="0" algn="just" rtl="0">
              <a:lnSpc>
                <a:spcPct val="104142"/>
              </a:lnSpc>
              <a:spcBef>
                <a:spcPts val="0"/>
              </a:spcBef>
              <a:spcAft>
                <a:spcPts val="0"/>
              </a:spcAft>
              <a:buClr>
                <a:srgbClr val="000000"/>
              </a:buClr>
              <a:buSzPts val="2700"/>
              <a:buFont typeface="Arial"/>
              <a:buNone/>
            </a:pPr>
            <a:endParaRPr lang="en-US" sz="1800" b="0" i="0" u="none" strike="noStrike" cap="none" dirty="0">
              <a:latin typeface="Cambria"/>
              <a:ea typeface="Cambria"/>
              <a:cs typeface="Cambria"/>
              <a:sym typeface="Cambria"/>
            </a:endParaRPr>
          </a:p>
          <a:p>
            <a:pPr marL="0" marR="0" lvl="0" indent="0" algn="just" rtl="0">
              <a:lnSpc>
                <a:spcPct val="104142"/>
              </a:lnSpc>
              <a:spcBef>
                <a:spcPts val="0"/>
              </a:spcBef>
              <a:spcAft>
                <a:spcPts val="0"/>
              </a:spcAft>
              <a:buClr>
                <a:srgbClr val="000000"/>
              </a:buClr>
              <a:buSzPts val="2700"/>
              <a:buFont typeface="Arial"/>
              <a:buNone/>
            </a:pPr>
            <a:r>
              <a:rPr lang="en-US" sz="1800" b="0" i="0" u="none" strike="noStrike" cap="none" dirty="0">
                <a:latin typeface="Cambria"/>
                <a:ea typeface="Cambria"/>
                <a:cs typeface="Cambria"/>
                <a:sym typeface="Cambria"/>
              </a:rPr>
              <a:t>Team Name				: Tech Army</a:t>
            </a:r>
          </a:p>
          <a:p>
            <a:pPr marL="0" marR="0" lvl="0" indent="0" algn="just" rtl="0">
              <a:lnSpc>
                <a:spcPct val="104142"/>
              </a:lnSpc>
              <a:spcBef>
                <a:spcPts val="0"/>
              </a:spcBef>
              <a:spcAft>
                <a:spcPts val="0"/>
              </a:spcAft>
              <a:buClr>
                <a:srgbClr val="000000"/>
              </a:buClr>
              <a:buSzPts val="2700"/>
              <a:buFont typeface="Arial"/>
              <a:buNone/>
            </a:pPr>
            <a:endParaRPr lang="en-US" sz="1800" b="0" i="0" u="none" strike="noStrike" cap="none" dirty="0">
              <a:latin typeface="Cambria"/>
              <a:ea typeface="Cambria"/>
              <a:cs typeface="Cambria"/>
              <a:sym typeface="Cambria"/>
            </a:endParaRPr>
          </a:p>
          <a:p>
            <a:pPr marL="0" marR="0" lvl="0" indent="0" algn="l" rtl="0">
              <a:lnSpc>
                <a:spcPct val="108000"/>
              </a:lnSpc>
              <a:spcBef>
                <a:spcPts val="0"/>
              </a:spcBef>
              <a:spcAft>
                <a:spcPts val="0"/>
              </a:spcAft>
              <a:buClr>
                <a:srgbClr val="000000"/>
              </a:buClr>
              <a:buSzPts val="2700"/>
              <a:buFont typeface="Arial"/>
              <a:buNone/>
            </a:pPr>
            <a:r>
              <a:rPr lang="en-US" sz="1800" b="0" i="0" u="none" strike="noStrike" cap="none" dirty="0">
                <a:latin typeface="Cambria"/>
                <a:ea typeface="Cambria"/>
                <a:cs typeface="Cambria"/>
                <a:sym typeface="Cambria"/>
              </a:rPr>
              <a:t>Team Leader Name	        : </a:t>
            </a:r>
            <a:r>
              <a:rPr lang="en-US" sz="1800" b="0" i="0" u="none" strike="noStrike" cap="none" dirty="0" err="1">
                <a:latin typeface="Cambria"/>
                <a:ea typeface="Cambria"/>
                <a:cs typeface="Cambria"/>
                <a:sym typeface="Cambria"/>
              </a:rPr>
              <a:t>Sanjai</a:t>
            </a:r>
            <a:r>
              <a:rPr lang="en-US" sz="1800" b="0" i="0" u="none" strike="noStrike" cap="none" dirty="0">
                <a:latin typeface="Cambria"/>
                <a:ea typeface="Cambria"/>
                <a:cs typeface="Cambria"/>
                <a:sym typeface="Cambria"/>
              </a:rPr>
              <a:t> J</a:t>
            </a:r>
          </a:p>
          <a:p>
            <a:pPr marL="0" marR="0" lvl="0" indent="0" algn="l" rtl="0">
              <a:lnSpc>
                <a:spcPct val="108000"/>
              </a:lnSpc>
              <a:spcBef>
                <a:spcPts val="0"/>
              </a:spcBef>
              <a:spcAft>
                <a:spcPts val="0"/>
              </a:spcAft>
              <a:buClr>
                <a:srgbClr val="000000"/>
              </a:buClr>
              <a:buSzPts val="2700"/>
              <a:buFont typeface="Arial"/>
              <a:buNone/>
            </a:pPr>
            <a:endParaRPr lang="en-US" sz="1800" b="0" i="0" u="none" strike="noStrike" cap="none" dirty="0">
              <a:latin typeface="Cambria"/>
              <a:ea typeface="Cambria"/>
              <a:cs typeface="Cambria"/>
              <a:sym typeface="Cambria"/>
            </a:endParaRPr>
          </a:p>
          <a:p>
            <a:pPr marL="0" marR="0" lvl="0" indent="0" algn="l" rtl="0">
              <a:lnSpc>
                <a:spcPct val="108000"/>
              </a:lnSpc>
              <a:spcBef>
                <a:spcPts val="0"/>
              </a:spcBef>
              <a:spcAft>
                <a:spcPts val="0"/>
              </a:spcAft>
              <a:buClr>
                <a:srgbClr val="000000"/>
              </a:buClr>
              <a:buSzPts val="2700"/>
              <a:buFont typeface="Arial"/>
              <a:buNone/>
            </a:pPr>
            <a:r>
              <a:rPr lang="en-US" sz="1800" b="0" i="0" u="none" strike="noStrike" cap="none" dirty="0">
                <a:latin typeface="Cambria"/>
                <a:ea typeface="Cambria"/>
                <a:cs typeface="Cambria"/>
                <a:sym typeface="Cambria"/>
              </a:rPr>
              <a:t>Institute Name			: Sri </a:t>
            </a:r>
            <a:r>
              <a:rPr lang="en-US" sz="1800" b="0" i="0" u="none" strike="noStrike" cap="none" dirty="0" err="1">
                <a:latin typeface="Cambria"/>
                <a:ea typeface="Cambria"/>
                <a:cs typeface="Cambria"/>
                <a:sym typeface="Cambria"/>
              </a:rPr>
              <a:t>krishna</a:t>
            </a:r>
            <a:r>
              <a:rPr lang="en-US" sz="1800" b="0" i="0" u="none" strike="noStrike" cap="none" dirty="0">
                <a:latin typeface="Cambria"/>
                <a:ea typeface="Cambria"/>
                <a:cs typeface="Cambria"/>
                <a:sym typeface="Cambria"/>
              </a:rPr>
              <a:t> college of Engineering and Technology</a:t>
            </a:r>
            <a:endParaRPr lang="en-US" sz="1050" b="0" i="0" u="none" strike="noStrike" cap="none" dirty="0">
              <a:latin typeface="Arial"/>
              <a:ea typeface="Arial"/>
              <a:cs typeface="Arial"/>
              <a:sym typeface="Arial"/>
            </a:endParaRPr>
          </a:p>
          <a:p>
            <a:endParaRPr lang="en-US" dirty="0"/>
          </a:p>
        </p:txBody>
      </p:sp>
    </p:spTree>
    <p:extLst>
      <p:ext uri="{BB962C8B-B14F-4D97-AF65-F5344CB8AC3E}">
        <p14:creationId xmlns:p14="http://schemas.microsoft.com/office/powerpoint/2010/main" val="1390199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98D41-35D9-240E-166B-32F5AB685228}"/>
              </a:ext>
            </a:extLst>
          </p:cNvPr>
          <p:cNvSpPr>
            <a:spLocks noGrp="1"/>
          </p:cNvSpPr>
          <p:nvPr>
            <p:ph type="title"/>
          </p:nvPr>
        </p:nvSpPr>
        <p:spPr>
          <a:xfrm>
            <a:off x="685801" y="609601"/>
            <a:ext cx="10131427" cy="851451"/>
          </a:xfrm>
        </p:spPr>
        <p:txBody>
          <a:bodyPr/>
          <a:lstStyle/>
          <a:p>
            <a:r>
              <a:rPr lang="en-US" dirty="0">
                <a:latin typeface="Algerian" panose="04020705040A02060702" pitchFamily="82" charset="0"/>
              </a:rPr>
              <a:t>INTRODUCTION:</a:t>
            </a:r>
          </a:p>
        </p:txBody>
      </p:sp>
      <p:sp>
        <p:nvSpPr>
          <p:cNvPr id="3" name="Text Placeholder 2">
            <a:extLst>
              <a:ext uri="{FF2B5EF4-FFF2-40B4-BE49-F238E27FC236}">
                <a16:creationId xmlns:a16="http://schemas.microsoft.com/office/drawing/2014/main" id="{33D1E2BB-32C7-74F3-1C79-E24C30774A85}"/>
              </a:ext>
            </a:extLst>
          </p:cNvPr>
          <p:cNvSpPr>
            <a:spLocks noGrp="1"/>
          </p:cNvSpPr>
          <p:nvPr>
            <p:ph type="body" idx="1"/>
          </p:nvPr>
        </p:nvSpPr>
        <p:spPr>
          <a:xfrm>
            <a:off x="685801" y="1858617"/>
            <a:ext cx="10131428" cy="4790661"/>
          </a:xfrm>
        </p:spPr>
        <p:txBody>
          <a:bodyPr>
            <a:normAutofit/>
          </a:bodyPr>
          <a:lstStyle/>
          <a:p>
            <a:r>
              <a:rPr lang="en-US" dirty="0"/>
              <a:t>		As the world shifts towards sustainable energy solutions, the need for efficient, transparent, and decentralized energy trading systems has never been more critical.</a:t>
            </a:r>
          </a:p>
          <a:p>
            <a:r>
              <a:rPr lang="en-US" dirty="0"/>
              <a:t>		Our platform leverages blockchain technology to create a secure and reliable marketplace where producers and consumers can trade renewable energy seamlessly. By integrating blockchain, we ensure that every transaction is transparent, traceable, and tamper-proof, fostering trust among all participants.</a:t>
            </a:r>
          </a:p>
          <a:p>
            <a:r>
              <a:rPr lang="en-US" dirty="0"/>
              <a:t>		In this presentation, we will walk you through the key features of our platform, demonstrate how it operates, and discuss the broader impact it can have on the energy market. We believe that this solution not only meets the growing demand for green energy but also paves the way for a decentralized energy future."</a:t>
            </a:r>
          </a:p>
          <a:p>
            <a:endParaRPr lang="en-US" dirty="0"/>
          </a:p>
        </p:txBody>
      </p:sp>
      <p:sp>
        <p:nvSpPr>
          <p:cNvPr id="4" name="Rectangle 3">
            <a:extLst>
              <a:ext uri="{FF2B5EF4-FFF2-40B4-BE49-F238E27FC236}">
                <a16:creationId xmlns:a16="http://schemas.microsoft.com/office/drawing/2014/main" id="{2C6A66BB-BB23-6AE7-8E6C-FF855990E5CB}"/>
              </a:ext>
            </a:extLst>
          </p:cNvPr>
          <p:cNvSpPr/>
          <p:nvPr/>
        </p:nvSpPr>
        <p:spPr>
          <a:xfrm>
            <a:off x="599440" y="2153920"/>
            <a:ext cx="11054080" cy="409447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4946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234B-2DCE-0739-F2A4-9C5318DAFDC4}"/>
              </a:ext>
            </a:extLst>
          </p:cNvPr>
          <p:cNvSpPr>
            <a:spLocks noGrp="1"/>
          </p:cNvSpPr>
          <p:nvPr>
            <p:ph type="title"/>
          </p:nvPr>
        </p:nvSpPr>
        <p:spPr>
          <a:xfrm>
            <a:off x="685801" y="609601"/>
            <a:ext cx="10131427" cy="934719"/>
          </a:xfrm>
        </p:spPr>
        <p:txBody>
          <a:bodyPr/>
          <a:lstStyle/>
          <a:p>
            <a:r>
              <a:rPr lang="en-US" dirty="0">
                <a:latin typeface="Algerian" panose="04020705040A02060702" pitchFamily="82" charset="0"/>
              </a:rPr>
              <a:t>WHY THIS PLATFORM:</a:t>
            </a:r>
          </a:p>
        </p:txBody>
      </p:sp>
      <p:sp>
        <p:nvSpPr>
          <p:cNvPr id="3" name="Text Placeholder 2">
            <a:extLst>
              <a:ext uri="{FF2B5EF4-FFF2-40B4-BE49-F238E27FC236}">
                <a16:creationId xmlns:a16="http://schemas.microsoft.com/office/drawing/2014/main" id="{965B087E-4252-C125-C861-0394AC9188D7}"/>
              </a:ext>
            </a:extLst>
          </p:cNvPr>
          <p:cNvSpPr>
            <a:spLocks noGrp="1"/>
          </p:cNvSpPr>
          <p:nvPr>
            <p:ph type="body" idx="1"/>
          </p:nvPr>
        </p:nvSpPr>
        <p:spPr>
          <a:xfrm>
            <a:off x="685800" y="2164080"/>
            <a:ext cx="10131428" cy="3627120"/>
          </a:xfrm>
        </p:spPr>
        <p:txBody>
          <a:bodyPr/>
          <a:lstStyle/>
          <a:p>
            <a:r>
              <a:rPr lang="en-US" dirty="0"/>
              <a:t>		</a:t>
            </a:r>
            <a:r>
              <a:rPr lang="en-US" dirty="0">
                <a:latin typeface="Times New Roman" panose="02020603050405020304" pitchFamily="18" charset="0"/>
                <a:cs typeface="Times New Roman" panose="02020603050405020304" pitchFamily="18" charset="0"/>
              </a:rPr>
              <a:t>In today’s rapidly evolving world, the demand for sustainable energy solutions is more critical than ever. However, as the energy landscape shifts, so too must our approach to trading and distributing this valuable resource. Our platform aims to revolutionize the way renewable energy is traded, making it more efficient, transparent, and accessible for all stakeholders.</a:t>
            </a:r>
          </a:p>
          <a:p>
            <a:r>
              <a:rPr lang="en-US" dirty="0">
                <a:latin typeface="Times New Roman" panose="02020603050405020304" pitchFamily="18" charset="0"/>
                <a:cs typeface="Times New Roman" panose="02020603050405020304" pitchFamily="18" charset="0"/>
              </a:rPr>
              <a:t>		The current energy trading systems often suffer from inefficiencies, lack of transparency, and limited accessibility, especially for smaller producers and consumers. Our solution addresses these challenges by leveraging cutting-edge digital technologies</a:t>
            </a:r>
            <a:r>
              <a:rPr lang="en-US" dirty="0"/>
              <a:t>.</a:t>
            </a:r>
          </a:p>
        </p:txBody>
      </p:sp>
      <p:sp>
        <p:nvSpPr>
          <p:cNvPr id="5" name="Rectangle 4">
            <a:extLst>
              <a:ext uri="{FF2B5EF4-FFF2-40B4-BE49-F238E27FC236}">
                <a16:creationId xmlns:a16="http://schemas.microsoft.com/office/drawing/2014/main" id="{28E57611-B319-0AFD-2522-3149EEC3A1C7}"/>
              </a:ext>
            </a:extLst>
          </p:cNvPr>
          <p:cNvSpPr/>
          <p:nvPr/>
        </p:nvSpPr>
        <p:spPr>
          <a:xfrm>
            <a:off x="685800" y="2164080"/>
            <a:ext cx="10581640" cy="378968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5658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CAF99-5D8E-1C18-34F2-C3B0C238E65F}"/>
              </a:ext>
            </a:extLst>
          </p:cNvPr>
          <p:cNvSpPr>
            <a:spLocks noGrp="1"/>
          </p:cNvSpPr>
          <p:nvPr>
            <p:ph type="title"/>
          </p:nvPr>
        </p:nvSpPr>
        <p:spPr>
          <a:xfrm>
            <a:off x="685801" y="609601"/>
            <a:ext cx="10131427" cy="721359"/>
          </a:xfrm>
        </p:spPr>
        <p:txBody>
          <a:bodyPr/>
          <a:lstStyle/>
          <a:p>
            <a:r>
              <a:rPr lang="en-US" dirty="0">
                <a:latin typeface="Algerian" panose="04020705040A02060702" pitchFamily="82" charset="0"/>
              </a:rPr>
              <a:t>SOLUTION AND APPROACH:</a:t>
            </a:r>
          </a:p>
        </p:txBody>
      </p:sp>
      <p:sp>
        <p:nvSpPr>
          <p:cNvPr id="3" name="Text Placeholder 2">
            <a:extLst>
              <a:ext uri="{FF2B5EF4-FFF2-40B4-BE49-F238E27FC236}">
                <a16:creationId xmlns:a16="http://schemas.microsoft.com/office/drawing/2014/main" id="{FEE32EF5-4265-EA66-8ECF-D944C52DDD12}"/>
              </a:ext>
            </a:extLst>
          </p:cNvPr>
          <p:cNvSpPr>
            <a:spLocks noGrp="1"/>
          </p:cNvSpPr>
          <p:nvPr>
            <p:ph type="body" idx="1"/>
          </p:nvPr>
        </p:nvSpPr>
        <p:spPr>
          <a:xfrm>
            <a:off x="568960" y="1442721"/>
            <a:ext cx="10248268" cy="4805678"/>
          </a:xfrm>
        </p:spPr>
        <p:txBody>
          <a:bodyPr>
            <a:normAutofit fontScale="92500" lnSpcReduction="10000"/>
          </a:bodyPr>
          <a:lstStyle/>
          <a:p>
            <a:pPr>
              <a:buFont typeface="+mj-lt"/>
              <a:buAutoNum type="arabicPeriod"/>
            </a:pPr>
            <a:r>
              <a:rPr lang="en-US" b="1" dirty="0"/>
              <a:t>Market Research and Planning:</a:t>
            </a:r>
            <a:endParaRPr lang="en-US" dirty="0"/>
          </a:p>
          <a:p>
            <a:pPr marL="742950" lvl="1" indent="-285750">
              <a:buFont typeface="+mj-lt"/>
              <a:buAutoNum type="arabicPeriod"/>
            </a:pPr>
            <a:r>
              <a:rPr lang="en-US" dirty="0"/>
              <a:t>Identify the needs of renewable energy producers and consumers.</a:t>
            </a:r>
          </a:p>
          <a:p>
            <a:pPr marL="742950" lvl="1" indent="-285750">
              <a:buFont typeface="+mj-lt"/>
              <a:buAutoNum type="arabicPeriod"/>
            </a:pPr>
            <a:r>
              <a:rPr lang="en-US" dirty="0"/>
              <a:t>Analyze existing energy trading platforms to understand the market gap and the unique value blockchain integration can bring.</a:t>
            </a:r>
          </a:p>
          <a:p>
            <a:pPr>
              <a:buFont typeface="+mj-lt"/>
              <a:buAutoNum type="arabicPeriod"/>
            </a:pPr>
            <a:r>
              <a:rPr lang="en-US" b="1" dirty="0"/>
              <a:t>Platform Development:</a:t>
            </a:r>
            <a:endParaRPr lang="en-US" dirty="0"/>
          </a:p>
          <a:p>
            <a:pPr marL="742950" lvl="1" indent="-285750">
              <a:buFont typeface="+mj-lt"/>
              <a:buAutoNum type="arabicPeriod"/>
            </a:pPr>
            <a:r>
              <a:rPr lang="en-US" b="1" dirty="0"/>
              <a:t>Frontend:</a:t>
            </a:r>
            <a:r>
              <a:rPr lang="en-US" dirty="0"/>
              <a:t> Develop a user-friendly interface with clear navigation, responsive design, and intuitive controls for trading energy.</a:t>
            </a:r>
          </a:p>
          <a:p>
            <a:pPr marL="742950" lvl="1" indent="-285750">
              <a:buFont typeface="+mj-lt"/>
              <a:buAutoNum type="arabicPeriod"/>
            </a:pPr>
            <a:r>
              <a:rPr lang="en-US" b="1" dirty="0"/>
              <a:t>Backend:</a:t>
            </a:r>
            <a:r>
              <a:rPr lang="en-US" dirty="0"/>
              <a:t> Implement secure APIs for handling user data, transactions, and blockchain interactions.</a:t>
            </a:r>
          </a:p>
          <a:p>
            <a:pPr marL="742950" lvl="1" indent="-285750">
              <a:buFont typeface="+mj-lt"/>
              <a:buAutoNum type="arabicPeriod"/>
            </a:pPr>
            <a:r>
              <a:rPr lang="en-US" b="1" dirty="0"/>
              <a:t>Blockchain:</a:t>
            </a:r>
            <a:r>
              <a:rPr lang="en-US" dirty="0"/>
              <a:t> Integrate blockchain technology to record and verify energy transactions, ensuring transparency and trust.</a:t>
            </a:r>
          </a:p>
          <a:p>
            <a:pPr>
              <a:buFont typeface="+mj-lt"/>
              <a:buAutoNum type="arabicPeriod"/>
            </a:pPr>
            <a:r>
              <a:rPr lang="en-US" b="1" dirty="0"/>
              <a:t>User Authentication and Security:</a:t>
            </a:r>
            <a:endParaRPr lang="en-US" dirty="0"/>
          </a:p>
          <a:p>
            <a:pPr marL="742950" lvl="1" indent="-285750">
              <a:buFont typeface="+mj-lt"/>
              <a:buAutoNum type="arabicPeriod"/>
            </a:pPr>
            <a:r>
              <a:rPr lang="en-US" dirty="0"/>
              <a:t>Implement robust user authentication to protect user data.</a:t>
            </a:r>
          </a:p>
          <a:p>
            <a:pPr marL="742950" lvl="1" indent="-285750">
              <a:buFont typeface="+mj-lt"/>
              <a:buAutoNum type="arabicPeriod"/>
            </a:pPr>
            <a:r>
              <a:rPr lang="en-US" dirty="0"/>
              <a:t>Utilize encryption and secure protocols for data transmission</a:t>
            </a:r>
          </a:p>
          <a:p>
            <a:endParaRPr lang="en-US" dirty="0"/>
          </a:p>
        </p:txBody>
      </p:sp>
      <p:sp>
        <p:nvSpPr>
          <p:cNvPr id="4" name="Rectangle 3">
            <a:extLst>
              <a:ext uri="{FF2B5EF4-FFF2-40B4-BE49-F238E27FC236}">
                <a16:creationId xmlns:a16="http://schemas.microsoft.com/office/drawing/2014/main" id="{A2B1437C-764D-8168-FA5D-0443ACB1F057}"/>
              </a:ext>
            </a:extLst>
          </p:cNvPr>
          <p:cNvSpPr/>
          <p:nvPr/>
        </p:nvSpPr>
        <p:spPr>
          <a:xfrm>
            <a:off x="568960" y="1442721"/>
            <a:ext cx="10789920" cy="460247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3758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E396B-EBC1-428F-7F32-A53A86CF9AB5}"/>
              </a:ext>
            </a:extLst>
          </p:cNvPr>
          <p:cNvSpPr>
            <a:spLocks noGrp="1"/>
          </p:cNvSpPr>
          <p:nvPr>
            <p:ph type="title"/>
          </p:nvPr>
        </p:nvSpPr>
        <p:spPr>
          <a:xfrm>
            <a:off x="502919" y="392213"/>
            <a:ext cx="10131427" cy="812799"/>
          </a:xfrm>
        </p:spPr>
        <p:txBody>
          <a:bodyPr/>
          <a:lstStyle/>
          <a:p>
            <a:r>
              <a:rPr lang="en-US" dirty="0">
                <a:latin typeface="Algerian" panose="04020705040A02060702" pitchFamily="82" charset="0"/>
              </a:rPr>
              <a:t>SOLUTION AND APPROACH:</a:t>
            </a:r>
          </a:p>
        </p:txBody>
      </p:sp>
      <p:sp>
        <p:nvSpPr>
          <p:cNvPr id="4" name="Rectangle 1">
            <a:extLst>
              <a:ext uri="{FF2B5EF4-FFF2-40B4-BE49-F238E27FC236}">
                <a16:creationId xmlns:a16="http://schemas.microsoft.com/office/drawing/2014/main" id="{36E50747-C819-41D6-D4FC-2BAB6B7CA4B3}"/>
              </a:ext>
            </a:extLst>
          </p:cNvPr>
          <p:cNvSpPr>
            <a:spLocks noGrp="1" noChangeArrowheads="1"/>
          </p:cNvSpPr>
          <p:nvPr>
            <p:ph type="body" idx="1"/>
          </p:nvPr>
        </p:nvSpPr>
        <p:spPr bwMode="auto">
          <a:xfrm>
            <a:off x="685801" y="1393892"/>
            <a:ext cx="110236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4.Testing and Optimization:</a:t>
            </a: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buClrTx/>
              <a:buSzTx/>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Conduct thorough testing of the platform to ensure all functionalities work seamlessly, including trading, payments, and blockchain integration.</a:t>
            </a:r>
          </a:p>
          <a:p>
            <a:pPr lvl="1" defTabSz="914400" eaLnBrk="0" fontAlgn="base" hangingPunct="0">
              <a:spcBef>
                <a:spcPct val="0"/>
              </a:spcBef>
              <a:spcAft>
                <a:spcPct val="0"/>
              </a:spcAft>
              <a:buClrTx/>
              <a:buSzTx/>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Optimize the platform for performance and scalability, ensuring it can handle a large number of users and transactions.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5.Launch and Marketing: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buClrTx/>
              <a:buSzTx/>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Launch the platform in stages, starting with a beta version for initial users to gather feedback.</a:t>
            </a:r>
          </a:p>
          <a:p>
            <a:pPr lvl="1" defTabSz="914400" eaLnBrk="0" fontAlgn="base" hangingPunct="0">
              <a:spcBef>
                <a:spcPct val="0"/>
              </a:spcBef>
              <a:spcAft>
                <a:spcPct val="0"/>
              </a:spcAft>
              <a:buClrTx/>
              <a:buSzTx/>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Implement marketing strategies targeting renewable energy producers, consumers, and investors to drive adoption.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6.Future Enhancements: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buClrTx/>
              <a:buSzTx/>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Explore the integration of smart contracts to automate trading processes based on predefined conditions.</a:t>
            </a:r>
          </a:p>
          <a:p>
            <a:pPr lvl="1" defTabSz="914400" eaLnBrk="0" fontAlgn="base" hangingPunct="0">
              <a:spcBef>
                <a:spcPct val="0"/>
              </a:spcBef>
              <a:spcAft>
                <a:spcPct val="0"/>
              </a:spcAft>
              <a:buClrTx/>
              <a:buSzTx/>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Expand the platform to include other renewable energy sources and possibly integrate IoT devices for real-time energy tracking.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1A218F0A-D512-CE6B-3613-AF952303A5C5}"/>
              </a:ext>
            </a:extLst>
          </p:cNvPr>
          <p:cNvSpPr/>
          <p:nvPr/>
        </p:nvSpPr>
        <p:spPr>
          <a:xfrm>
            <a:off x="502919" y="1393892"/>
            <a:ext cx="11206482" cy="47325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6126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717E1-43F2-B93B-C6E2-2B632295AEF6}"/>
              </a:ext>
            </a:extLst>
          </p:cNvPr>
          <p:cNvSpPr>
            <a:spLocks noGrp="1"/>
          </p:cNvSpPr>
          <p:nvPr>
            <p:ph type="ctrTitle"/>
          </p:nvPr>
        </p:nvSpPr>
        <p:spPr>
          <a:xfrm>
            <a:off x="-2738121" y="0"/>
            <a:ext cx="7197726" cy="924339"/>
          </a:xfrm>
        </p:spPr>
        <p:txBody>
          <a:bodyPr>
            <a:normAutofit/>
          </a:bodyPr>
          <a:lstStyle/>
          <a:p>
            <a:r>
              <a:rPr lang="en-US" dirty="0">
                <a:latin typeface="Algerian" panose="04020705040A02060702" pitchFamily="82" charset="0"/>
              </a:rPr>
              <a:t>WORK FLOW:     </a:t>
            </a:r>
          </a:p>
        </p:txBody>
      </p:sp>
      <p:pic>
        <p:nvPicPr>
          <p:cNvPr id="4" name="Picture 3">
            <a:extLst>
              <a:ext uri="{FF2B5EF4-FFF2-40B4-BE49-F238E27FC236}">
                <a16:creationId xmlns:a16="http://schemas.microsoft.com/office/drawing/2014/main" id="{3C159673-762A-9691-AFBB-4E24E1B2DB58}"/>
              </a:ext>
            </a:extLst>
          </p:cNvPr>
          <p:cNvPicPr>
            <a:picLocks noChangeAspect="1"/>
          </p:cNvPicPr>
          <p:nvPr/>
        </p:nvPicPr>
        <p:blipFill>
          <a:blip r:embed="rId2"/>
          <a:stretch>
            <a:fillRect/>
          </a:stretch>
        </p:blipFill>
        <p:spPr>
          <a:xfrm>
            <a:off x="2570480" y="1066800"/>
            <a:ext cx="6512560" cy="5791199"/>
          </a:xfrm>
          <a:prstGeom prst="rect">
            <a:avLst/>
          </a:prstGeom>
        </p:spPr>
      </p:pic>
    </p:spTree>
    <p:extLst>
      <p:ext uri="{BB962C8B-B14F-4D97-AF65-F5344CB8AC3E}">
        <p14:creationId xmlns:p14="http://schemas.microsoft.com/office/powerpoint/2010/main" val="1351900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B4482-BC6E-0140-52ED-68D7630DBBCA}"/>
              </a:ext>
            </a:extLst>
          </p:cNvPr>
          <p:cNvSpPr>
            <a:spLocks noGrp="1"/>
          </p:cNvSpPr>
          <p:nvPr>
            <p:ph type="title"/>
          </p:nvPr>
        </p:nvSpPr>
        <p:spPr>
          <a:xfrm>
            <a:off x="198784" y="231915"/>
            <a:ext cx="10519054" cy="712965"/>
          </a:xfrm>
        </p:spPr>
        <p:txBody>
          <a:bodyPr>
            <a:normAutofit/>
          </a:bodyPr>
          <a:lstStyle/>
          <a:p>
            <a:r>
              <a:rPr lang="en-US" dirty="0">
                <a:latin typeface="Algerian" panose="04020705040A02060702" pitchFamily="82" charset="0"/>
              </a:rPr>
              <a:t>FEATURES:</a:t>
            </a:r>
          </a:p>
        </p:txBody>
      </p:sp>
      <p:sp>
        <p:nvSpPr>
          <p:cNvPr id="7" name="Rectangle 6">
            <a:extLst>
              <a:ext uri="{FF2B5EF4-FFF2-40B4-BE49-F238E27FC236}">
                <a16:creationId xmlns:a16="http://schemas.microsoft.com/office/drawing/2014/main" id="{B6274DEF-00BF-E115-3DA4-0FE2189D8847}"/>
              </a:ext>
            </a:extLst>
          </p:cNvPr>
          <p:cNvSpPr/>
          <p:nvPr/>
        </p:nvSpPr>
        <p:spPr>
          <a:xfrm>
            <a:off x="715617" y="1381539"/>
            <a:ext cx="10883348" cy="507889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
            <a:extLst>
              <a:ext uri="{FF2B5EF4-FFF2-40B4-BE49-F238E27FC236}">
                <a16:creationId xmlns:a16="http://schemas.microsoft.com/office/drawing/2014/main" id="{E51660EB-29FB-7502-AA2E-F12C28E1A755}"/>
              </a:ext>
            </a:extLst>
          </p:cNvPr>
          <p:cNvSpPr>
            <a:spLocks noGrp="1" noChangeArrowheads="1"/>
          </p:cNvSpPr>
          <p:nvPr>
            <p:ph type="body" idx="1"/>
          </p:nvPr>
        </p:nvSpPr>
        <p:spPr bwMode="auto">
          <a:xfrm>
            <a:off x="685800" y="1132752"/>
            <a:ext cx="11022013" cy="563231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Decentralized Energy Marketplace: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platform enables direct trading between energy producers and consumers without the need for intermediaries.</a:t>
            </a:r>
          </a:p>
          <a:p>
            <a:pPr marL="457200" lvl="1" indent="0" defTabSz="914400" eaLnBrk="0" fontAlgn="base" hangingPunct="0">
              <a:spcBef>
                <a:spcPct val="0"/>
              </a:spcBef>
              <a:spcAft>
                <a:spcPct val="0"/>
              </a:spcAft>
              <a:buClrTx/>
              <a:buSzTx/>
              <a:buFontTx/>
              <a:buChar char="•"/>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lvl="1" indent="0" defTabSz="914400" eaLnBrk="0" fontAlgn="base" hangingPunct="0">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supports various types of renewable energy, including solar, wind, and hydro</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Blockchain-Powered Transparency: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Every transaction is recorded on the blockchain, ensuring transparency, immutability, and security.</a:t>
            </a:r>
          </a:p>
          <a:p>
            <a:pPr lvl="1" defTabSz="914400" eaLnBrk="0" fontAlgn="base" hangingPunct="0">
              <a:spcBef>
                <a:spcPct val="0"/>
              </a:spcBef>
              <a:spcAft>
                <a:spcPct val="0"/>
              </a:spcAft>
              <a:buClrTx/>
              <a:buSzTx/>
              <a:buFontTx/>
              <a:buChar char="•"/>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Participants can easily verify the authenticity of trades and track the flow of energy.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Smart Contracts for Automation: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Smart contracts automate the execution of trades based on predefined conditions, reducing the need for manual intervention.</a:t>
            </a:r>
          </a:p>
          <a:p>
            <a:pPr lvl="1" defTabSz="914400" eaLnBrk="0" fontAlgn="base" hangingPunct="0">
              <a:spcBef>
                <a:spcPct val="0"/>
              </a:spcBef>
              <a:spcAft>
                <a:spcPct val="0"/>
              </a:spcAft>
              <a:buClrTx/>
              <a:buSzTx/>
              <a:buFontTx/>
              <a:buChar char="•"/>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ensures quick, reliable, and tamper-proof transactions.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a:extLst>
              <a:ext uri="{FF2B5EF4-FFF2-40B4-BE49-F238E27FC236}">
                <a16:creationId xmlns:a16="http://schemas.microsoft.com/office/drawing/2014/main" id="{E759E872-89B0-4C0C-FEF6-61235E605513}"/>
              </a:ext>
            </a:extLst>
          </p:cNvPr>
          <p:cNvSpPr/>
          <p:nvPr/>
        </p:nvSpPr>
        <p:spPr>
          <a:xfrm>
            <a:off x="426720" y="944880"/>
            <a:ext cx="11281093" cy="563231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6911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51C8F-5BC0-C621-5719-006EFA895774}"/>
              </a:ext>
            </a:extLst>
          </p:cNvPr>
          <p:cNvSpPr>
            <a:spLocks noGrp="1"/>
          </p:cNvSpPr>
          <p:nvPr>
            <p:ph type="title"/>
          </p:nvPr>
        </p:nvSpPr>
        <p:spPr>
          <a:xfrm>
            <a:off x="157481" y="599442"/>
            <a:ext cx="10131427" cy="732182"/>
          </a:xfrm>
        </p:spPr>
        <p:txBody>
          <a:bodyPr/>
          <a:lstStyle/>
          <a:p>
            <a:r>
              <a:rPr lang="en-US" dirty="0">
                <a:latin typeface="Algerian" panose="04020705040A02060702" pitchFamily="82" charset="0"/>
              </a:rPr>
              <a:t>FEATURES:</a:t>
            </a:r>
          </a:p>
        </p:txBody>
      </p:sp>
      <p:sp>
        <p:nvSpPr>
          <p:cNvPr id="4" name="Rectangle 3">
            <a:extLst>
              <a:ext uri="{FF2B5EF4-FFF2-40B4-BE49-F238E27FC236}">
                <a16:creationId xmlns:a16="http://schemas.microsoft.com/office/drawing/2014/main" id="{E5B0AD41-7531-6004-66EE-188FA9D8508F}"/>
              </a:ext>
            </a:extLst>
          </p:cNvPr>
          <p:cNvSpPr/>
          <p:nvPr/>
        </p:nvSpPr>
        <p:spPr>
          <a:xfrm>
            <a:off x="685801" y="1232452"/>
            <a:ext cx="10286999" cy="537707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2">
            <a:extLst>
              <a:ext uri="{FF2B5EF4-FFF2-40B4-BE49-F238E27FC236}">
                <a16:creationId xmlns:a16="http://schemas.microsoft.com/office/drawing/2014/main" id="{7966A7A2-B07F-02CC-2A3A-0C1A1AD6E052}"/>
              </a:ext>
            </a:extLst>
          </p:cNvPr>
          <p:cNvSpPr>
            <a:spLocks noGrp="1" noChangeArrowheads="1"/>
          </p:cNvSpPr>
          <p:nvPr>
            <p:ph type="body" idx="1"/>
          </p:nvPr>
        </p:nvSpPr>
        <p:spPr bwMode="auto">
          <a:xfrm>
            <a:off x="411166" y="1137395"/>
            <a:ext cx="10406062"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Real-Time Market Data:</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Users can access up-to-date information on energy prices, available volumes, and market trends.</a:t>
            </a:r>
          </a:p>
          <a:p>
            <a:pPr lvl="1" defTabSz="914400" eaLnBrk="0" fontAlgn="base" hangingPunct="0">
              <a:spcBef>
                <a:spcPct val="0"/>
              </a:spcBef>
              <a:spcAft>
                <a:spcPct val="0"/>
              </a:spcAft>
              <a:buClrTx/>
              <a:buSzTx/>
              <a:buFontTx/>
              <a:buChar char="•"/>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The platform provides insights into the current supply and demand, helping users make informed decisions.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User-Friendly Interface: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The platform features an intuitive interface for easy navigation, making it accessible to users with varying levels of technical expertise.</a:t>
            </a:r>
          </a:p>
          <a:p>
            <a:pPr lvl="1" defTabSz="914400" eaLnBrk="0" fontAlgn="base" hangingPunct="0">
              <a:spcBef>
                <a:spcPct val="0"/>
              </a:spcBef>
              <a:spcAft>
                <a:spcPct val="0"/>
              </a:spcAft>
              <a:buClrTx/>
              <a:buSzTx/>
              <a:buFontTx/>
              <a:buChar char="•"/>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Both the trading and account management processes are streamlined for convenience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D13425DD-AE4D-7721-AC24-D75DB227A7A5}"/>
              </a:ext>
            </a:extLst>
          </p:cNvPr>
          <p:cNvSpPr/>
          <p:nvPr/>
        </p:nvSpPr>
        <p:spPr>
          <a:xfrm>
            <a:off x="411166" y="1584960"/>
            <a:ext cx="11095033" cy="413564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93073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99</TotalTime>
  <Words>949</Words>
  <Application>Microsoft Office PowerPoint</Application>
  <PresentationFormat>Widescreen</PresentationFormat>
  <Paragraphs>92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Arial</vt:lpstr>
      <vt:lpstr>Calibri</vt:lpstr>
      <vt:lpstr>Calibri Light</vt:lpstr>
      <vt:lpstr>Cambria</vt:lpstr>
      <vt:lpstr>Times New Roman</vt:lpstr>
      <vt:lpstr>Celestial</vt:lpstr>
      <vt:lpstr>BLOCKCHAIN FOR RENEWABLE ENERGY TRADING</vt:lpstr>
      <vt:lpstr>TEAM INFO:</vt:lpstr>
      <vt:lpstr>INTRODUCTION:</vt:lpstr>
      <vt:lpstr>WHY THIS PLATFORM:</vt:lpstr>
      <vt:lpstr>SOLUTION AND APPROACH:</vt:lpstr>
      <vt:lpstr>SOLUTION AND APPROACH:</vt:lpstr>
      <vt:lpstr>WORK FLOW:     </vt:lpstr>
      <vt:lpstr>FEATURES:</vt:lpstr>
      <vt:lpstr>FEATURES:</vt:lpstr>
      <vt:lpstr>THE IMPLEMENTATION OF BLOCKCHAIN</vt:lpstr>
      <vt:lpstr>THE IMPLEMENTATION OF BLOCKCHAIN</vt:lpstr>
      <vt:lpstr>TEAM MEMBER INFO: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Manishwar S</dc:creator>
  <cp:lastModifiedBy>Manishwar S</cp:lastModifiedBy>
  <cp:revision>1</cp:revision>
  <dcterms:created xsi:type="dcterms:W3CDTF">2024-08-14T23:54:25Z</dcterms:created>
  <dcterms:modified xsi:type="dcterms:W3CDTF">2024-08-15T01:33:55Z</dcterms:modified>
</cp:coreProperties>
</file>