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417a19c85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417a19c8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417a19c85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417a19c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417a19c85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417a19c8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417a19c85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417a19c8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417a19c85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417a19c8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417a19c85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417a19c8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The first two experiments involved a multimodal model using concatenated embeddings from pretrained models like DistilBERT, MobileNet, and CLIP.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However, these complex models yielded suboptimal results and had high time complexity, making it difficult to iterate and tune them efficiently.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417a19c85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417a19c8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417a19c85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5417a19c8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417a19c85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417a19c8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9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5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417a19c8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417a19c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17a19c85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5417a19c8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417a19c8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417a19c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417a19c8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417a19c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417a19c85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417a19c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417a19c85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5417a19c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400"/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4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4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4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4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4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4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4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4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3000"/>
              <a:buFont typeface="Lato"/>
              <a:buNone/>
              <a:defRPr b="0" i="0" sz="1400" u="none" cap="none" strike="noStrike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▷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b="0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b="0" i="1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1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1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Google Shape;36;p6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Arial"/>
              <a:buNone/>
            </a:pPr>
            <a:r>
              <a:rPr b="1" i="0" lang="en" sz="9600" u="none" cap="none" strike="noStrik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b="0" i="0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 color background">
    <p:bg>
      <p:bgPr>
        <a:solidFill>
          <a:srgbClr val="2185C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14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b="0" i="0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541825" y="705125"/>
            <a:ext cx="81999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Product Classification using Text and Multimodal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Embedding extraction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Font typeface="Raleway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15350" y="3041950"/>
            <a:ext cx="83133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The fundamental principles guiding my model</a:t>
            </a:r>
            <a:endParaRPr sz="2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design were </a:t>
            </a:r>
            <a:r>
              <a:rPr b="1" lang="en" sz="2500"/>
              <a:t>portability</a:t>
            </a:r>
            <a:r>
              <a:rPr lang="en" sz="2500"/>
              <a:t> and </a:t>
            </a:r>
            <a:r>
              <a:rPr b="1" lang="en" sz="2500"/>
              <a:t>scalability</a:t>
            </a:r>
            <a:r>
              <a:rPr lang="en" sz="2500"/>
              <a:t>. I approached the</a:t>
            </a:r>
            <a:endParaRPr sz="2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task of classification not as a mere competition to achieve the</a:t>
            </a:r>
            <a:endParaRPr sz="2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highest accuracy or F1 score, but rather as a pursuit of a robust</a:t>
            </a:r>
            <a:endParaRPr sz="2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solution that could be deployed in a production environment.</a:t>
            </a:r>
            <a:endParaRPr sz="2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544800" y="1056625"/>
            <a:ext cx="8406600" cy="5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classification task involved categorizing products into three distinct categories: top category, bottom category, and color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Comprehensive data analysis was conducted to understand the dataset and perform the classification approach.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included text features and actual product images.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top category consisted of 15 unique categories, with a distribution of products shown in below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0" y="189400"/>
            <a:ext cx="9144000" cy="6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7ABBC"/>
                </a:solidFill>
              </a:rPr>
              <a:t>Understanding the Data </a:t>
            </a:r>
            <a:r>
              <a:rPr b="1" lang="en"/>
              <a:t> </a:t>
            </a:r>
            <a:endParaRPr b="1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925" y="3319350"/>
            <a:ext cx="7681101" cy="22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544800" y="719775"/>
            <a:ext cx="8466300" cy="5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bottom category exhibited a hierarchical structure with over 2700 categories.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treemap visualization was used to gain insights into the hierarchical structure of the bottom category, as </a:t>
            </a:r>
            <a:r>
              <a:rPr lang="en" sz="1600"/>
              <a:t>depicted in 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color category encompassed 20 different values, with their distribution shown below.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0" y="39875"/>
            <a:ext cx="9144000" cy="6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7ABBC"/>
                </a:solidFill>
              </a:rPr>
              <a:t>Understanding the Data</a:t>
            </a:r>
            <a:endParaRPr b="1"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14023" l="4617" r="5023" t="12667"/>
          <a:stretch/>
        </p:blipFill>
        <p:spPr>
          <a:xfrm>
            <a:off x="1545025" y="1953700"/>
            <a:ext cx="7027474" cy="16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675" y="4534696"/>
            <a:ext cx="7027476" cy="202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667850" y="1447400"/>
            <a:ext cx="80442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Three informative text features were chosen: product title, product description, and product tags.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 feature used: product images.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Two approaches:</a:t>
            </a:r>
            <a:r>
              <a:rPr lang="en" sz="1600"/>
              <a:t> </a:t>
            </a:r>
            <a:r>
              <a:rPr b="1" lang="en" sz="1600"/>
              <a:t>unimodal (text data)</a:t>
            </a:r>
            <a:r>
              <a:rPr lang="en" sz="1600"/>
              <a:t> and </a:t>
            </a:r>
            <a:r>
              <a:rPr b="1" lang="en" sz="1600"/>
              <a:t>multimodal (text + image data)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Unimodal ( text data) used for Categorization of the Top category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Multimodal (text + image data) was used for bottom category and Color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 data preprocessing included stop word removal, special character removal, tokenization, and lemmatization.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Preprocessed text features used for numeric feature extraction and modeling.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151200" y="897125"/>
            <a:ext cx="8841600" cy="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Extraction and Data Preparation 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5600" y="1497250"/>
            <a:ext cx="4868400" cy="50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Multimodal approach for text and image data: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Combined cleaned text from the title, tags, and description fields was leveraged.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Transfer learning using pre-trained models was chosen for both text and image embeddings.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Various pre-trained models were compared, including CLIP, ResNet, and EfficientNet.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DistilBERT was selected for text embeddings due to its performance and computational efficiency.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MobileNet was chosen for image embeddings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151200" y="897125"/>
            <a:ext cx="8841600" cy="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Extraction and Data Preparation </a:t>
            </a:r>
            <a:endParaRPr b="1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750" y="1946451"/>
            <a:ext cx="3929050" cy="35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151200" y="918000"/>
            <a:ext cx="8710500" cy="5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Top Category Classification: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Unimodal approach :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 engineering was performed using the RAKE algorithm from the Natural Language Toolkit.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RAKE algorithm identified important phrases from the product title and description based on word co-occurrence patterns.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Extracted keywords were combined with product tags to create a comprehensive representation of the product's features.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extensive research, LightGBM was chosen as the classification model for top category prediction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Multimodal approach :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Concatenated embeddings of text and image were used to improve the model's performance in the multimodal approach.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Challenges were faced due to the size and complexity of the dataset.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approaches required significant computing resources and were not easily scalable for large datasets.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models and resource limitations led to suboptimal F1 scores in the multimodal approach.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51200" y="318975"/>
            <a:ext cx="8841600" cy="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Technique and Experiments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16738" y="769575"/>
            <a:ext cx="8694600" cy="4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Bottom</a:t>
            </a:r>
            <a:r>
              <a:rPr b="1" lang="en" sz="1800"/>
              <a:t> Category Classification: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Predicting the bottom category for each product was challenging due to a large number of categories (over 2700) and a limited number of samples per class (11-20 samples)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simpler approach was chosen for the third experiment, utilizing the K-Nearest Neighbors (KNN) algorithm is applied after TF-IDF vectorization on the text data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KNN with N=5 achieved an F1 score of approximately 0.55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Hierarchical classification was explored as a potential solution by breaking down the problem into smaller subproblems.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exploratory data analysis (EDA) revealed a hierarchical structure in the bottom category, with multiple levels of depth.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Categories were organized into a hierarchy with up to 7 levels, with levels 3 and 4 having over 900 classes or subcategories, posing challenges in handling the higher number of classes.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Hierarchical classification showed promise but couldn't be fully explored due to time constraints in the project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151200" y="318975"/>
            <a:ext cx="8841600" cy="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Technique and Experiments </a:t>
            </a:r>
            <a:endParaRPr b="1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200" y="5253125"/>
            <a:ext cx="4909677" cy="143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151200" y="918000"/>
            <a:ext cx="8909700" cy="5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Color</a:t>
            </a:r>
            <a:r>
              <a:rPr b="1" lang="en" sz="1800"/>
              <a:t> Category Classification</a:t>
            </a:r>
            <a:br>
              <a:rPr b="1" lang="en" sz="1800"/>
            </a:b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</a:t>
            </a:r>
            <a:r>
              <a:rPr lang="en" sz="1600"/>
              <a:t>osed challenges due to a highly imbalanced dataset and a limited number of samples for certain colors, particularly gray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Approach 1 : </a:t>
            </a:r>
            <a:r>
              <a:rPr lang="en" sz="1600"/>
              <a:t> A model was built using raw images and a pre-trained ResNet50 model to extract features and predict the color. This approach achieved an accuracy of  around 52%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Approach 2: Feature engineering was performed by extracting color names from the product's title, description, and tags. All standard color names from these fields were combined with tags to train a LightGBM model, resulting in an accuracy of 55%, a further improvement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Individual models did not produce satisfactory results, leading to the decision to build an ensemble of weak and diverse learners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Approach 3: Ensemble approach consisted of two models: LightGBM and a Neural Network built on concatenated embeddings.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Predictions from LightGBM were used when the color was explicitly mentioned in the title, tags, or description of the product.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color was not mentioned in any of these fields, the model based on concatenated embeddings was used to predict the color category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151200" y="318975"/>
            <a:ext cx="8841600" cy="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Technique and Experiments 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en" sz="7200">
                <a:solidFill>
                  <a:srgbClr val="7ECEFD"/>
                </a:solidFill>
              </a:rPr>
              <a:t>4</a:t>
            </a:r>
            <a:r>
              <a:rPr b="0" i="0" lang="en" sz="7200" u="none" cap="none" strike="noStrik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en"/>
              <a:t>Results and Future Scope </a:t>
            </a:r>
            <a:endParaRPr/>
          </a:p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r>
              <a:rPr lang="en"/>
              <a:t>Lets analyse our approach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564950" y="119600"/>
            <a:ext cx="60141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and Future Scope</a:t>
            </a:r>
            <a:endParaRPr b="1"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02400" y="2754975"/>
            <a:ext cx="8539200" cy="3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an error analysis to identify classes where the classification models performed poorly.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Augment the dataset with examples where the model is making frequent mistakes or build ensembles with diverse classification strategies to correct mistakes made by a single classifier.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hierarchical classification by building multiple classifiers, one for each level in the bottom category, or train a neural network with multiple output layers for prediction.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clustering on embeddings using algorithms like k-means to group similar products together.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the assigned cluster as a feature in the classification model to leverage similarities between products and improve performance.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individual models on text embeddings,  embeddings, and text+image embeddings.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an ensemble by combining the outputs of these models to take advantage of their strengths and improve overall performance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750" y="912200"/>
            <a:ext cx="4330496" cy="16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4294967295" type="ctrTitle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</a:pPr>
            <a:r>
              <a:rPr b="0" i="0" lang="en" sz="6000" u="none" cap="none" strike="noStrik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Hello!</a:t>
            </a:r>
            <a:endParaRPr/>
          </a:p>
        </p:txBody>
      </p:sp>
      <p:sp>
        <p:nvSpPr>
          <p:cNvPr id="84" name="Google Shape;84;p13"/>
          <p:cNvSpPr txBox="1"/>
          <p:nvPr>
            <p:ph idx="4294967295" type="subTitle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b="1" i="0" lang="en" sz="4800" u="none" cap="none" strike="noStrike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I am </a:t>
            </a:r>
            <a:r>
              <a:rPr b="1" lang="en" sz="4800">
                <a:solidFill>
                  <a:srgbClr val="2185C5"/>
                </a:solidFill>
              </a:rPr>
              <a:t>Ishrat Syed</a:t>
            </a:r>
            <a:endParaRPr/>
          </a:p>
        </p:txBody>
      </p:sp>
      <p:sp>
        <p:nvSpPr>
          <p:cNvPr id="85" name="Google Shape;85;p13"/>
          <p:cNvSpPr txBox="1"/>
          <p:nvPr>
            <p:ph idx="4294967295" type="body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b="0" i="0" lang="en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 am</a:t>
            </a:r>
            <a:r>
              <a:rPr lang="en" sz="2400"/>
              <a:t> currently pursuing my MSc in AI from Dublin City University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b="0" i="0" lang="en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You can find me at: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en" sz="2400"/>
              <a:t>syedishrat110@gmail.com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40836" r="11148" t="0"/>
          <a:stretch/>
        </p:blipFill>
        <p:spPr>
          <a:xfrm>
            <a:off x="6612000" y="0"/>
            <a:ext cx="2532000" cy="67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4294967295" type="ctrTitle"/>
          </p:nvPr>
        </p:nvSpPr>
        <p:spPr>
          <a:xfrm>
            <a:off x="916025" y="918300"/>
            <a:ext cx="55611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</a:pPr>
            <a:r>
              <a:rPr b="0" i="0" lang="en" sz="6000" u="none" cap="none" strike="noStrike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Thank</a:t>
            </a:r>
            <a:r>
              <a:rPr lang="en" sz="6000">
                <a:solidFill>
                  <a:srgbClr val="CFE2F3"/>
                </a:solidFill>
              </a:rPr>
              <a:t> You</a:t>
            </a:r>
            <a:r>
              <a:rPr b="0" i="0" lang="en" sz="6000" u="none" cap="none" strike="noStrike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200" name="Google Shape;200;p31"/>
          <p:cNvSpPr txBox="1"/>
          <p:nvPr>
            <p:ph idx="4294967295" type="subTitle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</a:pPr>
            <a:r>
              <a:rPr lang="en">
                <a:solidFill>
                  <a:schemeClr val="lt1"/>
                </a:solidFill>
              </a:rPr>
              <a:t>Any questions?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en" sz="7200" u="none" cap="none" strike="noStrik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1.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en"/>
              <a:t>The Problem of Product Categorization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Let’s start </a:t>
            </a:r>
            <a:r>
              <a:rPr lang="en"/>
              <a:t>by </a:t>
            </a:r>
            <a:r>
              <a:rPr lang="en"/>
              <a:t>enhancing our understanding of the problem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54775" y="934325"/>
            <a:ext cx="8336700" cy="56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In the realm of e-commerce, it is crucial for brands to deliver a seamless user experience to thrive and accurate product classification and categorization are key components in achieving this goal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Products are associated with metadata, including its title, image, description, top and bottom categories, color, and other attributes provided by the seller.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Identifying the best category for the product based on these meta data remains a crucial problem in e-commerce  industry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0" y="99675"/>
            <a:ext cx="9144000" cy="6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7ABBC"/>
                </a:solidFill>
              </a:rPr>
              <a:t>Introduction</a:t>
            </a:r>
            <a:r>
              <a:rPr b="1" lang="en"/>
              <a:t> </a:t>
            </a:r>
            <a:endParaRPr b="1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25" y="1897225"/>
            <a:ext cx="4924201" cy="315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en" sz="7200">
                <a:solidFill>
                  <a:srgbClr val="7ECEFD"/>
                </a:solidFill>
              </a:rPr>
              <a:t>2</a:t>
            </a:r>
            <a:r>
              <a:rPr b="0" i="0" lang="en" sz="7200" u="none" cap="none" strike="noStrik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en"/>
              <a:t>Literature review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r>
              <a:rPr lang="en"/>
              <a:t>Learning from others expands our knowledge and accelerates our growth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544800" y="719775"/>
            <a:ext cx="8466300" cy="5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b="1" lang="en" sz="1600"/>
              <a:t>Lightweight methods for large-scale product categorization - Cortez et.al.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Examined text-based, image-based, and hybrid approaches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Text-based methods involve analyzing product titles, descriptions, and other textual attributes.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Keyword-based classifiers are a popular text-based method, relying on predefined lists of keywords and phrases associated with specific product categories.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Hybrid approaches combine text-based and image-based methods for product categorization.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approaches utilize both textual and visual features to determine the category of a product.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example of a hybrid approach is using a text-based classifier trained on textual attributes and an image-based classifier trained on product images.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Text-based methods are simple to implement but may have limitations in accuracy.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Image-based methods can be powerful but require significant computational resources.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Hybrid approaches provide a balance between accuracy and efficiency.</a:t>
            </a:r>
            <a:endParaRPr b="1" sz="1600" u="sng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39875"/>
            <a:ext cx="9144000" cy="6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7ABBC"/>
                </a:solidFill>
              </a:rPr>
              <a:t>Literature review 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544800" y="719775"/>
            <a:ext cx="8466300" cy="5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b="1" lang="en" sz="1600"/>
              <a:t>A multimodal</a:t>
            </a:r>
            <a:r>
              <a:rPr b="1" lang="en" sz="1600">
                <a:highlight>
                  <a:schemeClr val="lt1"/>
                </a:highlight>
              </a:rPr>
              <a:t> f</a:t>
            </a:r>
            <a:r>
              <a:rPr b="1" lang="en" sz="1600"/>
              <a:t>usion model for e-commerce product classification - Y Bi et.al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b="1" lang="en" sz="1600"/>
              <a:t>Large scale multimodal classification using an ensemble of transformer models and co-attention - Chordia et.al.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b="1" lang="en" sz="1600"/>
              <a:t>Synerise at sigir rakuten data challenge 2020: Efficient manifold density estimator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for multimodal classification - Basraj et.al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Dataset provided by Rakuten France for the SIGIR 2020 e-commerce workshop included multi-modal product data: product images, French titles, and detailed descriptions.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Task: Predict 27 category labels across four major genres - books, children, households, and entertainment.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participants utilized fine-tuning of pre-trained text and image models as feature extractors.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Bimodal fusion mechanisms were proposed to combine predictions from text and image modalities.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Commonly used pre-trained models: BERT for text feature extraction and ResNet for image feature extraction.</a:t>
            </a:r>
            <a:endParaRPr b="1" sz="1600" u="sng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0" y="39875"/>
            <a:ext cx="9144000" cy="6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7ABBC"/>
                </a:solidFill>
              </a:rPr>
              <a:t>Literature review 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544800" y="719775"/>
            <a:ext cx="8466300" cy="5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▷"/>
            </a:pPr>
            <a:r>
              <a:rPr b="1" lang="en" sz="1600"/>
              <a:t>Multimodal e- commerce product classification using hierarchical fusion </a:t>
            </a:r>
            <a:r>
              <a:rPr b="1" lang="en" sz="1600"/>
              <a:t>- Yashu et.al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focused on fine-tuning pre-trained French language models for product categorization.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French language models were fine-tuned separately for each textual modality.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SEResNeXt-50 model was employed to extract features from image products.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Extracted features from different modalities were hierarchically fused using various fusion strategies.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 u="sng"/>
              <a:t>Fusion strategies were used to combine the features and make the final prediction.</a:t>
            </a:r>
            <a:endParaRPr b="1" sz="1600" u="sng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pre-trained models utilized in this research field include FlauBERT and CamemBERT.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0" y="39875"/>
            <a:ext cx="9144000" cy="6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7ABBC"/>
                </a:solidFill>
              </a:rPr>
              <a:t>Literature review 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en" sz="7200">
                <a:solidFill>
                  <a:srgbClr val="7ECEFD"/>
                </a:solidFill>
              </a:rPr>
              <a:t>3</a:t>
            </a:r>
            <a:r>
              <a:rPr b="0" i="0" lang="en" sz="7200" u="none" cap="none" strike="noStrike">
                <a:solidFill>
                  <a:srgbClr val="7ECEF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en"/>
              <a:t>Approach and Methodology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r>
              <a:rPr lang="en"/>
              <a:t>Lets breakdown our </a:t>
            </a:r>
            <a:r>
              <a:rPr lang="en"/>
              <a:t>approach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