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4610100" cx="6146800"/>
  <p:notesSz cx="4610100" cy="4610100"/>
  <p:embeddedFontLst>
    <p:embeddedFont>
      <p:font typeface="Arial Narrow"/>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ial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ArialNarrow-boldItalic.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997075" cy="2317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611438" y="0"/>
            <a:ext cx="1997075" cy="2317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460375" y="2219325"/>
            <a:ext cx="3689350" cy="18145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378325"/>
            <a:ext cx="1997075" cy="231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611438" y="4378325"/>
            <a:ext cx="1997075" cy="2317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f9ef1ffc2_0_410:notes"/>
          <p:cNvSpPr/>
          <p:nvPr>
            <p:ph idx="2" type="sldImg"/>
          </p:nvPr>
        </p:nvSpPr>
        <p:spPr>
          <a:xfrm>
            <a:off x="768552" y="345758"/>
            <a:ext cx="3073500" cy="17289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f9ef1ffc2_0_410:notes"/>
          <p:cNvSpPr txBox="1"/>
          <p:nvPr>
            <p:ph idx="1" type="body"/>
          </p:nvPr>
        </p:nvSpPr>
        <p:spPr>
          <a:xfrm>
            <a:off x="461010" y="2189798"/>
            <a:ext cx="3688200" cy="207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f9c92cd37_0_282: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5f9c92cd37_0_282: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5f9c92cd37_0_282: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f9c92cd37_0_486: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25f9c92cd37_0_486: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5f9c92cd37_0_486: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9c92cd37_0_259: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5f9c92cd37_0_259: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5f9c92cd37_0_259: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f9c92cd37_0_512: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5f9c92cd37_0_512: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5f9c92cd37_0_512: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f9c92cd37_0_531: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5f9c92cd37_0_531: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5f9c92cd37_0_531: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f9c92cd37_0_289: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5f9c92cd37_0_289: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5f9c92cd37_0_289: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f9c92cd37_0_562: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5f9c92cd37_0_562: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5f9c92cd37_0_562: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f9c92cd37_0_298: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5f9c92cd37_0_298: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DecisionTreeClassifier, RandomForestClassifier, GradientBoostingClassifier, SVC, KNeighborsClassifier, LogisticRegression, GaussianNB</a:t>
            </a:r>
            <a:endParaRPr/>
          </a:p>
        </p:txBody>
      </p:sp>
      <p:sp>
        <p:nvSpPr>
          <p:cNvPr id="256" name="Google Shape;256;g25f9c92cd37_0_298: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c94dd48d_6_18: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60c94dd48d_6_18: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60c94dd48d_6_18: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1:notes"/>
          <p:cNvSpPr txBox="1"/>
          <p:nvPr>
            <p:ph idx="1" type="body"/>
          </p:nvPr>
        </p:nvSpPr>
        <p:spPr>
          <a:xfrm>
            <a:off x="460375" y="2219325"/>
            <a:ext cx="3689350" cy="1814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txBox="1"/>
          <p:nvPr>
            <p:ph idx="12" type="sldNum"/>
          </p:nvPr>
        </p:nvSpPr>
        <p:spPr>
          <a:xfrm>
            <a:off x="2611438" y="4378325"/>
            <a:ext cx="1997075" cy="2317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460375" y="2219325"/>
            <a:ext cx="3689350" cy="18145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2:notes"/>
          <p:cNvSpPr txBox="1"/>
          <p:nvPr>
            <p:ph idx="1" type="body"/>
          </p:nvPr>
        </p:nvSpPr>
        <p:spPr>
          <a:xfrm>
            <a:off x="460375" y="2219325"/>
            <a:ext cx="3689350" cy="1814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txBox="1"/>
          <p:nvPr>
            <p:ph idx="12" type="sldNum"/>
          </p:nvPr>
        </p:nvSpPr>
        <p:spPr>
          <a:xfrm>
            <a:off x="2611438" y="4378325"/>
            <a:ext cx="1997075" cy="2317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460375" y="2219325"/>
            <a:ext cx="3689400" cy="18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460375" y="2219325"/>
            <a:ext cx="3689400" cy="18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460375" y="2219325"/>
            <a:ext cx="3689350" cy="18145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460375" y="2219325"/>
            <a:ext cx="3689350" cy="18145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460375" y="2219325"/>
            <a:ext cx="3689350" cy="18145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1268413" y="576263"/>
            <a:ext cx="2073275" cy="1555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460375" y="2219325"/>
            <a:ext cx="3689350" cy="1814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2611438" y="4378325"/>
            <a:ext cx="1997075" cy="2317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9c92cd37_0_238: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5f9c92cd37_0_238: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5f9c92cd37_0_238: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9c92cd37_0_275: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5f9c92cd37_0_275: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5f9c92cd37_0_275: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9c92cd37_0_382:notes"/>
          <p:cNvSpPr/>
          <p:nvPr>
            <p:ph idx="2" type="sldImg"/>
          </p:nvPr>
        </p:nvSpPr>
        <p:spPr>
          <a:xfrm>
            <a:off x="1268413" y="576263"/>
            <a:ext cx="2073300" cy="155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5f9c92cd37_0_382:notes"/>
          <p:cNvSpPr txBox="1"/>
          <p:nvPr>
            <p:ph idx="1" type="body"/>
          </p:nvPr>
        </p:nvSpPr>
        <p:spPr>
          <a:xfrm>
            <a:off x="460375" y="2219325"/>
            <a:ext cx="3689400" cy="18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5f9c92cd37_0_382:notes"/>
          <p:cNvSpPr txBox="1"/>
          <p:nvPr>
            <p:ph idx="12" type="sldNum"/>
          </p:nvPr>
        </p:nvSpPr>
        <p:spPr>
          <a:xfrm>
            <a:off x="2611438" y="4378325"/>
            <a:ext cx="1997100" cy="231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867">
                <a:solidFill>
                  <a:schemeClr val="lt1"/>
                </a:solidFill>
                <a:latin typeface="Arial Narrow"/>
                <a:ea typeface="Arial Narrow"/>
                <a:cs typeface="Arial Narrow"/>
                <a:sym typeface="Arial Narr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2"/>
          <p:cNvSpPr txBox="1"/>
          <p:nvPr>
            <p:ph idx="1" type="body"/>
          </p:nvPr>
        </p:nvSpPr>
        <p:spPr>
          <a:xfrm>
            <a:off x="1159188" y="742099"/>
            <a:ext cx="3829500" cy="276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a:solidFill>
                  <a:schemeClr val="dk1"/>
                </a:solidFill>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 name="Google Shape;20;p2"/>
          <p:cNvSpPr txBox="1"/>
          <p:nvPr>
            <p:ph idx="11" type="ftr"/>
          </p:nvPr>
        </p:nvSpPr>
        <p:spPr>
          <a:xfrm>
            <a:off x="104022" y="3061271"/>
            <a:ext cx="2253000" cy="513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800">
                <a:solidFill>
                  <a:srgbClr val="101073"/>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0" type="dt"/>
          </p:nvPr>
        </p:nvSpPr>
        <p:spPr>
          <a:xfrm>
            <a:off x="307341" y="3218498"/>
            <a:ext cx="1413900" cy="276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12" type="sldNum"/>
          </p:nvPr>
        </p:nvSpPr>
        <p:spPr>
          <a:xfrm>
            <a:off x="5615758" y="177558"/>
            <a:ext cx="486300" cy="169200"/>
          </a:xfrm>
          <a:prstGeom prst="rect">
            <a:avLst/>
          </a:prstGeom>
          <a:noFill/>
          <a:ln>
            <a:noFill/>
          </a:ln>
        </p:spPr>
        <p:txBody>
          <a:bodyPr anchorCtr="0" anchor="t" bIns="0" lIns="0" spcFirstLastPara="1" rIns="0" wrap="square" tIns="0">
            <a:spAutoFit/>
          </a:bodyPr>
          <a:lstStyle>
            <a:lvl1pPr indent="0" lvl="0" marL="0" rtl="0" algn="r">
              <a:spcBef>
                <a:spcPts val="0"/>
              </a:spcBef>
              <a:buNone/>
              <a:defRPr sz="1100">
                <a:solidFill>
                  <a:srgbClr val="01265D"/>
                </a:solidFill>
                <a:latin typeface="Calibri"/>
                <a:ea typeface="Calibri"/>
                <a:cs typeface="Calibri"/>
                <a:sym typeface="Calibri"/>
              </a:defRPr>
            </a:lvl1pPr>
            <a:lvl2pPr indent="0" lvl="1" marL="0" rtl="0" algn="r">
              <a:spcBef>
                <a:spcPts val="0"/>
              </a:spcBef>
              <a:buNone/>
              <a:defRPr sz="1100">
                <a:solidFill>
                  <a:srgbClr val="01265D"/>
                </a:solidFill>
                <a:latin typeface="Calibri"/>
                <a:ea typeface="Calibri"/>
                <a:cs typeface="Calibri"/>
                <a:sym typeface="Calibri"/>
              </a:defRPr>
            </a:lvl2pPr>
            <a:lvl3pPr indent="0" lvl="2" marL="0" rtl="0" algn="r">
              <a:spcBef>
                <a:spcPts val="0"/>
              </a:spcBef>
              <a:buNone/>
              <a:defRPr sz="1100">
                <a:solidFill>
                  <a:srgbClr val="01265D"/>
                </a:solidFill>
                <a:latin typeface="Calibri"/>
                <a:ea typeface="Calibri"/>
                <a:cs typeface="Calibri"/>
                <a:sym typeface="Calibri"/>
              </a:defRPr>
            </a:lvl3pPr>
            <a:lvl4pPr indent="0" lvl="3" marL="0" rtl="0" algn="r">
              <a:spcBef>
                <a:spcPts val="0"/>
              </a:spcBef>
              <a:buNone/>
              <a:defRPr sz="1100">
                <a:solidFill>
                  <a:srgbClr val="01265D"/>
                </a:solidFill>
                <a:latin typeface="Calibri"/>
                <a:ea typeface="Calibri"/>
                <a:cs typeface="Calibri"/>
                <a:sym typeface="Calibri"/>
              </a:defRPr>
            </a:lvl4pPr>
            <a:lvl5pPr indent="0" lvl="4" marL="0" rtl="0" algn="r">
              <a:spcBef>
                <a:spcPts val="0"/>
              </a:spcBef>
              <a:buNone/>
              <a:defRPr sz="1100">
                <a:solidFill>
                  <a:srgbClr val="01265D"/>
                </a:solidFill>
                <a:latin typeface="Calibri"/>
                <a:ea typeface="Calibri"/>
                <a:cs typeface="Calibri"/>
                <a:sym typeface="Calibri"/>
              </a:defRPr>
            </a:lvl5pPr>
            <a:lvl6pPr indent="0" lvl="5" marL="0" rtl="0" algn="r">
              <a:spcBef>
                <a:spcPts val="0"/>
              </a:spcBef>
              <a:buNone/>
              <a:defRPr sz="1100">
                <a:solidFill>
                  <a:srgbClr val="01265D"/>
                </a:solidFill>
                <a:latin typeface="Calibri"/>
                <a:ea typeface="Calibri"/>
                <a:cs typeface="Calibri"/>
                <a:sym typeface="Calibri"/>
              </a:defRPr>
            </a:lvl6pPr>
            <a:lvl7pPr indent="0" lvl="6" marL="0" rtl="0" algn="r">
              <a:spcBef>
                <a:spcPts val="0"/>
              </a:spcBef>
              <a:buNone/>
              <a:defRPr sz="1100">
                <a:solidFill>
                  <a:srgbClr val="01265D"/>
                </a:solidFill>
                <a:latin typeface="Calibri"/>
                <a:ea typeface="Calibri"/>
                <a:cs typeface="Calibri"/>
                <a:sym typeface="Calibri"/>
              </a:defRPr>
            </a:lvl7pPr>
            <a:lvl8pPr indent="0" lvl="7" marL="0" rtl="0" algn="r">
              <a:spcBef>
                <a:spcPts val="0"/>
              </a:spcBef>
              <a:buNone/>
              <a:defRPr sz="1100">
                <a:solidFill>
                  <a:srgbClr val="01265D"/>
                </a:solidFill>
                <a:latin typeface="Calibri"/>
                <a:ea typeface="Calibri"/>
                <a:cs typeface="Calibri"/>
                <a:sym typeface="Calibri"/>
              </a:defRPr>
            </a:lvl8pPr>
            <a:lvl9pPr indent="0" lvl="8" marL="0" rtl="0" algn="r">
              <a:spcBef>
                <a:spcPts val="0"/>
              </a:spcBef>
              <a:buNone/>
              <a:defRPr sz="1100">
                <a:solidFill>
                  <a:srgbClr val="01265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/22</a:t>
            </a:r>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2"/>
          <p:cNvSpPr txBox="1"/>
          <p:nvPr>
            <p:ph type="title"/>
          </p:nvPr>
        </p:nvSpPr>
        <p:spPr>
          <a:xfrm>
            <a:off x="209532" y="398874"/>
            <a:ext cx="5727600" cy="513300"/>
          </a:xfrm>
          <a:prstGeom prst="rect">
            <a:avLst/>
          </a:prstGeom>
        </p:spPr>
        <p:txBody>
          <a:bodyPr anchorCtr="0" anchor="t" bIns="68275" lIns="68275" spcFirstLastPara="1" rIns="68275" wrap="square" tIns="68275">
            <a:normAutofit/>
          </a:bodyPr>
          <a:lstStyle>
            <a:lvl1pPr lvl="0" rtl="0">
              <a:spcBef>
                <a:spcPts val="0"/>
              </a:spcBef>
              <a:spcAft>
                <a:spcPts val="0"/>
              </a:spcAft>
              <a:buSzPts val="21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5" name="Google Shape;65;p12"/>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13"/>
          <p:cNvSpPr txBox="1"/>
          <p:nvPr>
            <p:ph type="title"/>
          </p:nvPr>
        </p:nvSpPr>
        <p:spPr>
          <a:xfrm>
            <a:off x="209532" y="497982"/>
            <a:ext cx="1887600" cy="677400"/>
          </a:xfrm>
          <a:prstGeom prst="rect">
            <a:avLst/>
          </a:prstGeom>
        </p:spPr>
        <p:txBody>
          <a:bodyPr anchorCtr="0" anchor="b" bIns="68275" lIns="68275" spcFirstLastPara="1" rIns="68275" wrap="square" tIns="6827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 type="body"/>
          </p:nvPr>
        </p:nvSpPr>
        <p:spPr>
          <a:xfrm>
            <a:off x="209532" y="1245493"/>
            <a:ext cx="1887600" cy="2849700"/>
          </a:xfrm>
          <a:prstGeom prst="rect">
            <a:avLst/>
          </a:prstGeom>
        </p:spPr>
        <p:txBody>
          <a:bodyPr anchorCtr="0" anchor="t" bIns="68275" lIns="68275" spcFirstLastPara="1" rIns="68275" wrap="square" tIns="68275">
            <a:norm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69" name="Google Shape;69;p13"/>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14"/>
          <p:cNvSpPr txBox="1"/>
          <p:nvPr>
            <p:ph type="title"/>
          </p:nvPr>
        </p:nvSpPr>
        <p:spPr>
          <a:xfrm>
            <a:off x="329557" y="403468"/>
            <a:ext cx="4280700" cy="3666600"/>
          </a:xfrm>
          <a:prstGeom prst="rect">
            <a:avLst/>
          </a:prstGeom>
        </p:spPr>
        <p:txBody>
          <a:bodyPr anchorCtr="0" anchor="ctr" bIns="68275" lIns="68275" spcFirstLastPara="1" rIns="68275" wrap="square" tIns="6827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2" name="Google Shape;72;p14"/>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15"/>
          <p:cNvSpPr/>
          <p:nvPr/>
        </p:nvSpPr>
        <p:spPr>
          <a:xfrm>
            <a:off x="3073400" y="-112"/>
            <a:ext cx="3073500" cy="4610100"/>
          </a:xfrm>
          <a:prstGeom prst="rect">
            <a:avLst/>
          </a:prstGeom>
          <a:solidFill>
            <a:schemeClr val="lt2"/>
          </a:solidFill>
          <a:ln>
            <a:noFill/>
          </a:ln>
        </p:spPr>
        <p:txBody>
          <a:bodyPr anchorCtr="0" anchor="ctr" bIns="68275" lIns="68275" spcFirstLastPara="1" rIns="68275" wrap="square" tIns="6827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178475" y="1105290"/>
            <a:ext cx="2719200" cy="1328700"/>
          </a:xfrm>
          <a:prstGeom prst="rect">
            <a:avLst/>
          </a:prstGeom>
        </p:spPr>
        <p:txBody>
          <a:bodyPr anchorCtr="0" anchor="b" bIns="68275" lIns="68275" spcFirstLastPara="1" rIns="68275" wrap="square" tIns="68275">
            <a:normAutofit/>
          </a:bodyPr>
          <a:lstStyle>
            <a:lvl1pPr lvl="0" rtl="0" algn="ctr">
              <a:spcBef>
                <a:spcPts val="0"/>
              </a:spcBef>
              <a:spcAft>
                <a:spcPts val="0"/>
              </a:spcAft>
              <a:buSzPts val="3100"/>
              <a:buNone/>
              <a:defRPr sz="3100"/>
            </a:lvl1pPr>
            <a:lvl2pPr lvl="1" rtl="0" algn="ctr">
              <a:spcBef>
                <a:spcPts val="0"/>
              </a:spcBef>
              <a:spcAft>
                <a:spcPts val="0"/>
              </a:spcAft>
              <a:buSzPts val="3100"/>
              <a:buNone/>
              <a:defRPr sz="3100"/>
            </a:lvl2pPr>
            <a:lvl3pPr lvl="2" rtl="0" algn="ctr">
              <a:spcBef>
                <a:spcPts val="0"/>
              </a:spcBef>
              <a:spcAft>
                <a:spcPts val="0"/>
              </a:spcAft>
              <a:buSzPts val="3100"/>
              <a:buNone/>
              <a:defRPr sz="3100"/>
            </a:lvl3pPr>
            <a:lvl4pPr lvl="3" rtl="0" algn="ctr">
              <a:spcBef>
                <a:spcPts val="0"/>
              </a:spcBef>
              <a:spcAft>
                <a:spcPts val="0"/>
              </a:spcAft>
              <a:buSzPts val="3100"/>
              <a:buNone/>
              <a:defRPr sz="3100"/>
            </a:lvl4pPr>
            <a:lvl5pPr lvl="4" rtl="0" algn="ctr">
              <a:spcBef>
                <a:spcPts val="0"/>
              </a:spcBef>
              <a:spcAft>
                <a:spcPts val="0"/>
              </a:spcAft>
              <a:buSzPts val="3100"/>
              <a:buNone/>
              <a:defRPr sz="3100"/>
            </a:lvl5pPr>
            <a:lvl6pPr lvl="5" rtl="0" algn="ctr">
              <a:spcBef>
                <a:spcPts val="0"/>
              </a:spcBef>
              <a:spcAft>
                <a:spcPts val="0"/>
              </a:spcAft>
              <a:buSzPts val="3100"/>
              <a:buNone/>
              <a:defRPr sz="3100"/>
            </a:lvl6pPr>
            <a:lvl7pPr lvl="6" rtl="0" algn="ctr">
              <a:spcBef>
                <a:spcPts val="0"/>
              </a:spcBef>
              <a:spcAft>
                <a:spcPts val="0"/>
              </a:spcAft>
              <a:buSzPts val="3100"/>
              <a:buNone/>
              <a:defRPr sz="3100"/>
            </a:lvl7pPr>
            <a:lvl8pPr lvl="7" rtl="0" algn="ctr">
              <a:spcBef>
                <a:spcPts val="0"/>
              </a:spcBef>
              <a:spcAft>
                <a:spcPts val="0"/>
              </a:spcAft>
              <a:buSzPts val="3100"/>
              <a:buNone/>
              <a:defRPr sz="3100"/>
            </a:lvl8pPr>
            <a:lvl9pPr lvl="8" rtl="0" algn="ctr">
              <a:spcBef>
                <a:spcPts val="0"/>
              </a:spcBef>
              <a:spcAft>
                <a:spcPts val="0"/>
              </a:spcAft>
              <a:buSzPts val="3100"/>
              <a:buNone/>
              <a:defRPr sz="3100"/>
            </a:lvl9pPr>
          </a:lstStyle>
          <a:p/>
        </p:txBody>
      </p:sp>
      <p:sp>
        <p:nvSpPr>
          <p:cNvPr id="76" name="Google Shape;76;p15"/>
          <p:cNvSpPr txBox="1"/>
          <p:nvPr>
            <p:ph idx="1" type="subTitle"/>
          </p:nvPr>
        </p:nvSpPr>
        <p:spPr>
          <a:xfrm>
            <a:off x="178475" y="2512386"/>
            <a:ext cx="2719200" cy="1107000"/>
          </a:xfrm>
          <a:prstGeom prst="rect">
            <a:avLst/>
          </a:prstGeom>
        </p:spPr>
        <p:txBody>
          <a:bodyPr anchorCtr="0" anchor="t" bIns="68275" lIns="68275" spcFirstLastPara="1" rIns="68275" wrap="square" tIns="68275">
            <a:norm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7" name="Google Shape;77;p15"/>
          <p:cNvSpPr txBox="1"/>
          <p:nvPr>
            <p:ph idx="2" type="body"/>
          </p:nvPr>
        </p:nvSpPr>
        <p:spPr>
          <a:xfrm>
            <a:off x="3320442" y="648986"/>
            <a:ext cx="2579400" cy="3312000"/>
          </a:xfrm>
          <a:prstGeom prst="rect">
            <a:avLst/>
          </a:prstGeom>
        </p:spPr>
        <p:txBody>
          <a:bodyPr anchorCtr="0" anchor="ctr" bIns="68275" lIns="68275" spcFirstLastPara="1" rIns="68275" wrap="square" tIns="68275">
            <a:normAutofit/>
          </a:bodyPr>
          <a:lstStyle>
            <a:lvl1pPr indent="-311150" lvl="0" marL="457200" rtl="0">
              <a:spcBef>
                <a:spcPts val="0"/>
              </a:spcBef>
              <a:spcAft>
                <a:spcPts val="0"/>
              </a:spcAft>
              <a:buSzPts val="13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78" name="Google Shape;78;p15"/>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6"/>
          <p:cNvSpPr txBox="1"/>
          <p:nvPr>
            <p:ph idx="1" type="body"/>
          </p:nvPr>
        </p:nvSpPr>
        <p:spPr>
          <a:xfrm>
            <a:off x="209532" y="3791849"/>
            <a:ext cx="4032600" cy="542400"/>
          </a:xfrm>
          <a:prstGeom prst="rect">
            <a:avLst/>
          </a:prstGeom>
        </p:spPr>
        <p:txBody>
          <a:bodyPr anchorCtr="0" anchor="ctr" bIns="68275" lIns="68275" spcFirstLastPara="1" rIns="68275" wrap="square" tIns="68275">
            <a:normAutofit/>
          </a:bodyPr>
          <a:lstStyle>
            <a:lvl1pPr indent="-228600" lvl="0" marL="457200" rtl="0">
              <a:lnSpc>
                <a:spcPct val="100000"/>
              </a:lnSpc>
              <a:spcBef>
                <a:spcPts val="0"/>
              </a:spcBef>
              <a:spcAft>
                <a:spcPts val="0"/>
              </a:spcAft>
              <a:buSzPts val="1300"/>
              <a:buNone/>
              <a:defRPr/>
            </a:lvl1pPr>
          </a:lstStyle>
          <a:p/>
        </p:txBody>
      </p:sp>
      <p:sp>
        <p:nvSpPr>
          <p:cNvPr id="81" name="Google Shape;81;p16"/>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7"/>
          <p:cNvSpPr txBox="1"/>
          <p:nvPr>
            <p:ph hasCustomPrompt="1" type="title"/>
          </p:nvPr>
        </p:nvSpPr>
        <p:spPr>
          <a:xfrm>
            <a:off x="209532" y="991416"/>
            <a:ext cx="5727600" cy="1759800"/>
          </a:xfrm>
          <a:prstGeom prst="rect">
            <a:avLst/>
          </a:prstGeom>
        </p:spPr>
        <p:txBody>
          <a:bodyPr anchorCtr="0" anchor="b" bIns="68275" lIns="68275" spcFirstLastPara="1" rIns="68275" wrap="square" tIns="68275">
            <a:norm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a:r>
              <a:t>xx%</a:t>
            </a:r>
          </a:p>
        </p:txBody>
      </p:sp>
      <p:sp>
        <p:nvSpPr>
          <p:cNvPr id="84" name="Google Shape;84;p17"/>
          <p:cNvSpPr txBox="1"/>
          <p:nvPr>
            <p:ph idx="1" type="body"/>
          </p:nvPr>
        </p:nvSpPr>
        <p:spPr>
          <a:xfrm>
            <a:off x="209532" y="2825328"/>
            <a:ext cx="5727600" cy="1165800"/>
          </a:xfrm>
          <a:prstGeom prst="rect">
            <a:avLst/>
          </a:prstGeom>
        </p:spPr>
        <p:txBody>
          <a:bodyPr anchorCtr="0" anchor="t" bIns="68275" lIns="68275" spcFirstLastPara="1" rIns="68275" wrap="square" tIns="68275">
            <a:normAutofit/>
          </a:bodyPr>
          <a:lstStyle>
            <a:lvl1pPr indent="-311150" lvl="0" marL="457200" rtl="0" algn="ctr">
              <a:spcBef>
                <a:spcPts val="0"/>
              </a:spcBef>
              <a:spcAft>
                <a:spcPts val="0"/>
              </a:spcAft>
              <a:buSzPts val="1300"/>
              <a:buChar char="●"/>
              <a:defRPr/>
            </a:lvl1pPr>
            <a:lvl2pPr indent="-292100" lvl="1" marL="914400" rtl="0" algn="ctr">
              <a:spcBef>
                <a:spcPts val="0"/>
              </a:spcBef>
              <a:spcAft>
                <a:spcPts val="0"/>
              </a:spcAft>
              <a:buSzPts val="1000"/>
              <a:buChar char="○"/>
              <a:defRPr/>
            </a:lvl2pPr>
            <a:lvl3pPr indent="-292100" lvl="2" marL="1371600" rtl="0" algn="ctr">
              <a:spcBef>
                <a:spcPts val="0"/>
              </a:spcBef>
              <a:spcAft>
                <a:spcPts val="0"/>
              </a:spcAft>
              <a:buSzPts val="1000"/>
              <a:buChar char="■"/>
              <a:defRPr/>
            </a:lvl3pPr>
            <a:lvl4pPr indent="-292100" lvl="3" marL="1828800" rtl="0" algn="ctr">
              <a:spcBef>
                <a:spcPts val="0"/>
              </a:spcBef>
              <a:spcAft>
                <a:spcPts val="0"/>
              </a:spcAft>
              <a:buSzPts val="1000"/>
              <a:buChar char="●"/>
              <a:defRPr/>
            </a:lvl4pPr>
            <a:lvl5pPr indent="-292100" lvl="4" marL="2286000" rtl="0" algn="ctr">
              <a:spcBef>
                <a:spcPts val="0"/>
              </a:spcBef>
              <a:spcAft>
                <a:spcPts val="0"/>
              </a:spcAft>
              <a:buSzPts val="1000"/>
              <a:buChar char="○"/>
              <a:defRPr/>
            </a:lvl5pPr>
            <a:lvl6pPr indent="-292100" lvl="5" marL="2743200" rtl="0" algn="ctr">
              <a:spcBef>
                <a:spcPts val="0"/>
              </a:spcBef>
              <a:spcAft>
                <a:spcPts val="0"/>
              </a:spcAft>
              <a:buSzPts val="1000"/>
              <a:buChar char="■"/>
              <a:defRPr/>
            </a:lvl6pPr>
            <a:lvl7pPr indent="-292100" lvl="6" marL="3200400" rtl="0" algn="ctr">
              <a:spcBef>
                <a:spcPts val="0"/>
              </a:spcBef>
              <a:spcAft>
                <a:spcPts val="0"/>
              </a:spcAft>
              <a:buSzPts val="1000"/>
              <a:buChar char="●"/>
              <a:defRPr/>
            </a:lvl7pPr>
            <a:lvl8pPr indent="-292100" lvl="7" marL="3657600" rtl="0" algn="ctr">
              <a:spcBef>
                <a:spcPts val="0"/>
              </a:spcBef>
              <a:spcAft>
                <a:spcPts val="0"/>
              </a:spcAft>
              <a:buSzPts val="1000"/>
              <a:buChar char="○"/>
              <a:defRPr/>
            </a:lvl8pPr>
            <a:lvl9pPr indent="-292100" lvl="8" marL="4114800" rtl="0" algn="ctr">
              <a:spcBef>
                <a:spcPts val="0"/>
              </a:spcBef>
              <a:spcAft>
                <a:spcPts val="0"/>
              </a:spcAft>
              <a:buSzPts val="1000"/>
              <a:buChar char="■"/>
              <a:defRPr/>
            </a:lvl9pPr>
          </a:lstStyle>
          <a:p/>
        </p:txBody>
      </p:sp>
      <p:sp>
        <p:nvSpPr>
          <p:cNvPr id="85" name="Google Shape;85;p17"/>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8"/>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3"/>
          <p:cNvSpPr txBox="1"/>
          <p:nvPr>
            <p:ph type="ctrTitle"/>
          </p:nvPr>
        </p:nvSpPr>
        <p:spPr>
          <a:xfrm>
            <a:off x="223064" y="85177"/>
            <a:ext cx="5700600" cy="215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3"/>
          <p:cNvSpPr txBox="1"/>
          <p:nvPr>
            <p:ph idx="1" type="subTitle"/>
          </p:nvPr>
        </p:nvSpPr>
        <p:spPr>
          <a:xfrm>
            <a:off x="922020" y="1938021"/>
            <a:ext cx="4302900" cy="276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1" type="ftr"/>
          </p:nvPr>
        </p:nvSpPr>
        <p:spPr>
          <a:xfrm>
            <a:off x="104022" y="3061271"/>
            <a:ext cx="2253000" cy="513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800">
                <a:solidFill>
                  <a:srgbClr val="101073"/>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307341" y="3218498"/>
            <a:ext cx="1413900" cy="276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5583994" y="191526"/>
            <a:ext cx="4905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1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4"/>
          <p:cNvSpPr txBox="1"/>
          <p:nvPr>
            <p:ph type="title"/>
          </p:nvPr>
        </p:nvSpPr>
        <p:spPr>
          <a:xfrm>
            <a:off x="223064" y="85177"/>
            <a:ext cx="5700600" cy="28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867">
                <a:solidFill>
                  <a:schemeClr val="lt1"/>
                </a:solidFill>
                <a:latin typeface="Arial Narrow"/>
                <a:ea typeface="Arial Narrow"/>
                <a:cs typeface="Arial Narrow"/>
                <a:sym typeface="Arial Narr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4"/>
          <p:cNvSpPr txBox="1"/>
          <p:nvPr>
            <p:ph idx="1" type="body"/>
          </p:nvPr>
        </p:nvSpPr>
        <p:spPr>
          <a:xfrm>
            <a:off x="307341" y="795973"/>
            <a:ext cx="2673900" cy="276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 name="Google Shape;32;p4"/>
          <p:cNvSpPr txBox="1"/>
          <p:nvPr>
            <p:ph idx="2" type="body"/>
          </p:nvPr>
        </p:nvSpPr>
        <p:spPr>
          <a:xfrm>
            <a:off x="3165602" y="795973"/>
            <a:ext cx="2673900" cy="276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 name="Google Shape;33;p4"/>
          <p:cNvSpPr txBox="1"/>
          <p:nvPr>
            <p:ph idx="11" type="ftr"/>
          </p:nvPr>
        </p:nvSpPr>
        <p:spPr>
          <a:xfrm>
            <a:off x="104022" y="3061271"/>
            <a:ext cx="2253000" cy="513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800">
                <a:solidFill>
                  <a:srgbClr val="101073"/>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0" type="dt"/>
          </p:nvPr>
        </p:nvSpPr>
        <p:spPr>
          <a:xfrm>
            <a:off x="307341" y="3218498"/>
            <a:ext cx="1413900" cy="276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2" type="sldNum"/>
          </p:nvPr>
        </p:nvSpPr>
        <p:spPr>
          <a:xfrm>
            <a:off x="5583994" y="191526"/>
            <a:ext cx="4905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1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5"/>
          <p:cNvSpPr txBox="1"/>
          <p:nvPr>
            <p:ph type="title"/>
          </p:nvPr>
        </p:nvSpPr>
        <p:spPr>
          <a:xfrm>
            <a:off x="223064" y="85177"/>
            <a:ext cx="5700600" cy="28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867">
                <a:solidFill>
                  <a:schemeClr val="lt1"/>
                </a:solidFill>
                <a:latin typeface="Arial Narrow"/>
                <a:ea typeface="Arial Narrow"/>
                <a:cs typeface="Arial Narrow"/>
                <a:sym typeface="Arial Narr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5"/>
          <p:cNvSpPr txBox="1"/>
          <p:nvPr>
            <p:ph idx="11" type="ftr"/>
          </p:nvPr>
        </p:nvSpPr>
        <p:spPr>
          <a:xfrm>
            <a:off x="104022" y="3061271"/>
            <a:ext cx="2253000" cy="513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800">
                <a:solidFill>
                  <a:srgbClr val="101073"/>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0" type="dt"/>
          </p:nvPr>
        </p:nvSpPr>
        <p:spPr>
          <a:xfrm>
            <a:off x="307341" y="3218498"/>
            <a:ext cx="1413900" cy="276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2" type="sldNum"/>
          </p:nvPr>
        </p:nvSpPr>
        <p:spPr>
          <a:xfrm>
            <a:off x="5583994" y="191526"/>
            <a:ext cx="4905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1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idx="12" type="sldNum"/>
          </p:nvPr>
        </p:nvSpPr>
        <p:spPr>
          <a:xfrm>
            <a:off x="5740400" y="171450"/>
            <a:ext cx="3276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sz="1400">
                <a:solidFill>
                  <a:srgbClr val="01265D"/>
                </a:solidFill>
                <a:latin typeface="Calibri"/>
                <a:ea typeface="Calibri"/>
                <a:cs typeface="Calibri"/>
                <a:sym typeface="Calibri"/>
              </a:defRPr>
            </a:lvl1pPr>
            <a:lvl2pPr indent="0" lvl="1" marL="0" rtl="0" algn="r">
              <a:spcBef>
                <a:spcPts val="0"/>
              </a:spcBef>
              <a:buNone/>
              <a:defRPr sz="1400">
                <a:solidFill>
                  <a:srgbClr val="01265D"/>
                </a:solidFill>
                <a:latin typeface="Calibri"/>
                <a:ea typeface="Calibri"/>
                <a:cs typeface="Calibri"/>
                <a:sym typeface="Calibri"/>
              </a:defRPr>
            </a:lvl2pPr>
            <a:lvl3pPr indent="0" lvl="2" marL="0" rtl="0" algn="r">
              <a:spcBef>
                <a:spcPts val="0"/>
              </a:spcBef>
              <a:buNone/>
              <a:defRPr sz="1400">
                <a:solidFill>
                  <a:srgbClr val="01265D"/>
                </a:solidFill>
                <a:latin typeface="Calibri"/>
                <a:ea typeface="Calibri"/>
                <a:cs typeface="Calibri"/>
                <a:sym typeface="Calibri"/>
              </a:defRPr>
            </a:lvl3pPr>
            <a:lvl4pPr indent="0" lvl="3" marL="0" rtl="0" algn="r">
              <a:spcBef>
                <a:spcPts val="0"/>
              </a:spcBef>
              <a:buNone/>
              <a:defRPr sz="1400">
                <a:solidFill>
                  <a:srgbClr val="01265D"/>
                </a:solidFill>
                <a:latin typeface="Calibri"/>
                <a:ea typeface="Calibri"/>
                <a:cs typeface="Calibri"/>
                <a:sym typeface="Calibri"/>
              </a:defRPr>
            </a:lvl4pPr>
            <a:lvl5pPr indent="0" lvl="4" marL="0" rtl="0" algn="r">
              <a:spcBef>
                <a:spcPts val="0"/>
              </a:spcBef>
              <a:buNone/>
              <a:defRPr sz="1400">
                <a:solidFill>
                  <a:srgbClr val="01265D"/>
                </a:solidFill>
                <a:latin typeface="Calibri"/>
                <a:ea typeface="Calibri"/>
                <a:cs typeface="Calibri"/>
                <a:sym typeface="Calibri"/>
              </a:defRPr>
            </a:lvl5pPr>
            <a:lvl6pPr indent="0" lvl="5" marL="0" rtl="0" algn="r">
              <a:spcBef>
                <a:spcPts val="0"/>
              </a:spcBef>
              <a:buNone/>
              <a:defRPr sz="1400">
                <a:solidFill>
                  <a:srgbClr val="01265D"/>
                </a:solidFill>
                <a:latin typeface="Calibri"/>
                <a:ea typeface="Calibri"/>
                <a:cs typeface="Calibri"/>
                <a:sym typeface="Calibri"/>
              </a:defRPr>
            </a:lvl6pPr>
            <a:lvl7pPr indent="0" lvl="6" marL="0" rtl="0" algn="r">
              <a:spcBef>
                <a:spcPts val="0"/>
              </a:spcBef>
              <a:buNone/>
              <a:defRPr sz="1400">
                <a:solidFill>
                  <a:srgbClr val="01265D"/>
                </a:solidFill>
                <a:latin typeface="Calibri"/>
                <a:ea typeface="Calibri"/>
                <a:cs typeface="Calibri"/>
                <a:sym typeface="Calibri"/>
              </a:defRPr>
            </a:lvl7pPr>
            <a:lvl8pPr indent="0" lvl="7" marL="0" rtl="0" algn="r">
              <a:spcBef>
                <a:spcPts val="0"/>
              </a:spcBef>
              <a:buNone/>
              <a:defRPr sz="1400">
                <a:solidFill>
                  <a:srgbClr val="01265D"/>
                </a:solidFill>
                <a:latin typeface="Calibri"/>
                <a:ea typeface="Calibri"/>
                <a:cs typeface="Calibri"/>
                <a:sym typeface="Calibri"/>
              </a:defRPr>
            </a:lvl8pPr>
            <a:lvl9pPr indent="0" lvl="8" marL="0" rtl="0" algn="r">
              <a:spcBef>
                <a:spcPts val="0"/>
              </a:spcBef>
              <a:buNone/>
              <a:defRPr sz="1400">
                <a:solidFill>
                  <a:srgbClr val="01265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8"/>
          <p:cNvSpPr txBox="1"/>
          <p:nvPr>
            <p:ph type="ctrTitle"/>
          </p:nvPr>
        </p:nvSpPr>
        <p:spPr>
          <a:xfrm>
            <a:off x="209537" y="667360"/>
            <a:ext cx="5727600" cy="1839600"/>
          </a:xfrm>
          <a:prstGeom prst="rect">
            <a:avLst/>
          </a:prstGeom>
        </p:spPr>
        <p:txBody>
          <a:bodyPr anchorCtr="0" anchor="b" bIns="68275" lIns="68275" spcFirstLastPara="1" rIns="68275" wrap="square" tIns="68275">
            <a:normAutofit/>
          </a:bodyPr>
          <a:lstStyle>
            <a:lvl1pPr lvl="0" rtl="0" algn="ctr">
              <a:spcBef>
                <a:spcPts val="0"/>
              </a:spcBef>
              <a:spcAft>
                <a:spcPts val="0"/>
              </a:spcAft>
              <a:buSzPts val="3900"/>
              <a:buNone/>
              <a:defRPr sz="39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49" name="Google Shape;49;p8"/>
          <p:cNvSpPr txBox="1"/>
          <p:nvPr>
            <p:ph idx="1" type="subTitle"/>
          </p:nvPr>
        </p:nvSpPr>
        <p:spPr>
          <a:xfrm>
            <a:off x="209532" y="2540216"/>
            <a:ext cx="5727600" cy="710400"/>
          </a:xfrm>
          <a:prstGeom prst="rect">
            <a:avLst/>
          </a:prstGeom>
        </p:spPr>
        <p:txBody>
          <a:bodyPr anchorCtr="0" anchor="t" bIns="68275" lIns="68275" spcFirstLastPara="1" rIns="68275" wrap="square" tIns="6827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8"/>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9"/>
          <p:cNvSpPr txBox="1"/>
          <p:nvPr>
            <p:ph type="title"/>
          </p:nvPr>
        </p:nvSpPr>
        <p:spPr>
          <a:xfrm>
            <a:off x="209532" y="1927799"/>
            <a:ext cx="5727600" cy="754500"/>
          </a:xfrm>
          <a:prstGeom prst="rect">
            <a:avLst/>
          </a:prstGeom>
        </p:spPr>
        <p:txBody>
          <a:bodyPr anchorCtr="0" anchor="ctr" bIns="68275" lIns="68275" spcFirstLastPara="1" rIns="68275" wrap="square" tIns="68275">
            <a:norm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53" name="Google Shape;53;p9"/>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0"/>
          <p:cNvSpPr txBox="1"/>
          <p:nvPr>
            <p:ph type="title"/>
          </p:nvPr>
        </p:nvSpPr>
        <p:spPr>
          <a:xfrm>
            <a:off x="209532" y="398874"/>
            <a:ext cx="5727600" cy="513300"/>
          </a:xfrm>
          <a:prstGeom prst="rect">
            <a:avLst/>
          </a:prstGeom>
        </p:spPr>
        <p:txBody>
          <a:bodyPr anchorCtr="0" anchor="t" bIns="68275" lIns="68275" spcFirstLastPara="1" rIns="68275" wrap="square" tIns="68275">
            <a:normAutofit/>
          </a:bodyPr>
          <a:lstStyle>
            <a:lvl1pPr lvl="0" rtl="0">
              <a:spcBef>
                <a:spcPts val="0"/>
              </a:spcBef>
              <a:spcAft>
                <a:spcPts val="0"/>
              </a:spcAft>
              <a:buSzPts val="21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6" name="Google Shape;56;p10"/>
          <p:cNvSpPr txBox="1"/>
          <p:nvPr>
            <p:ph idx="1" type="body"/>
          </p:nvPr>
        </p:nvSpPr>
        <p:spPr>
          <a:xfrm>
            <a:off x="209532" y="1032959"/>
            <a:ext cx="5727600" cy="3062100"/>
          </a:xfrm>
          <a:prstGeom prst="rect">
            <a:avLst/>
          </a:prstGeom>
        </p:spPr>
        <p:txBody>
          <a:bodyPr anchorCtr="0" anchor="t" bIns="68275" lIns="68275" spcFirstLastPara="1" rIns="68275" wrap="square" tIns="68275">
            <a:normAutofit/>
          </a:bodyPr>
          <a:lstStyle>
            <a:lvl1pPr indent="-311150" lvl="0" marL="457200" rtl="0">
              <a:spcBef>
                <a:spcPts val="0"/>
              </a:spcBef>
              <a:spcAft>
                <a:spcPts val="0"/>
              </a:spcAft>
              <a:buSzPts val="13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57" name="Google Shape;57;p10"/>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11"/>
          <p:cNvSpPr txBox="1"/>
          <p:nvPr>
            <p:ph type="title"/>
          </p:nvPr>
        </p:nvSpPr>
        <p:spPr>
          <a:xfrm>
            <a:off x="209532" y="398874"/>
            <a:ext cx="5727600" cy="513300"/>
          </a:xfrm>
          <a:prstGeom prst="rect">
            <a:avLst/>
          </a:prstGeom>
        </p:spPr>
        <p:txBody>
          <a:bodyPr anchorCtr="0" anchor="t" bIns="68275" lIns="68275" spcFirstLastPara="1" rIns="68275" wrap="square" tIns="68275">
            <a:normAutofit/>
          </a:bodyPr>
          <a:lstStyle>
            <a:lvl1pPr lvl="0" rtl="0">
              <a:spcBef>
                <a:spcPts val="0"/>
              </a:spcBef>
              <a:spcAft>
                <a:spcPts val="0"/>
              </a:spcAft>
              <a:buSzPts val="21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0" name="Google Shape;60;p11"/>
          <p:cNvSpPr txBox="1"/>
          <p:nvPr>
            <p:ph idx="1" type="body"/>
          </p:nvPr>
        </p:nvSpPr>
        <p:spPr>
          <a:xfrm>
            <a:off x="209532" y="1032959"/>
            <a:ext cx="2688900" cy="3062100"/>
          </a:xfrm>
          <a:prstGeom prst="rect">
            <a:avLst/>
          </a:prstGeom>
        </p:spPr>
        <p:txBody>
          <a:bodyPr anchorCtr="0" anchor="t" bIns="68275" lIns="68275" spcFirstLastPara="1" rIns="68275" wrap="square" tIns="68275">
            <a:normAutofit/>
          </a:bodyPr>
          <a:lstStyle>
            <a:lvl1pPr indent="-292100" lvl="0" marL="457200" rtl="0">
              <a:spcBef>
                <a:spcPts val="0"/>
              </a:spcBef>
              <a:spcAft>
                <a:spcPts val="0"/>
              </a:spcAft>
              <a:buSzPts val="1000"/>
              <a:buChar char="●"/>
              <a:defRPr sz="10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61" name="Google Shape;61;p11"/>
          <p:cNvSpPr txBox="1"/>
          <p:nvPr>
            <p:ph idx="2" type="body"/>
          </p:nvPr>
        </p:nvSpPr>
        <p:spPr>
          <a:xfrm>
            <a:off x="3248447" y="1032959"/>
            <a:ext cx="2688900" cy="3062100"/>
          </a:xfrm>
          <a:prstGeom prst="rect">
            <a:avLst/>
          </a:prstGeom>
        </p:spPr>
        <p:txBody>
          <a:bodyPr anchorCtr="0" anchor="t" bIns="68275" lIns="68275" spcFirstLastPara="1" rIns="68275" wrap="square" tIns="68275">
            <a:normAutofit/>
          </a:bodyPr>
          <a:lstStyle>
            <a:lvl1pPr indent="-292100" lvl="0" marL="457200" rtl="0">
              <a:spcBef>
                <a:spcPts val="0"/>
              </a:spcBef>
              <a:spcAft>
                <a:spcPts val="0"/>
              </a:spcAft>
              <a:buSzPts val="1000"/>
              <a:buChar char="●"/>
              <a:defRPr sz="10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62" name="Google Shape;62;p11"/>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1.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5799426" cy="907415"/>
          </a:xfrm>
          <a:custGeom>
            <a:rect b="b" l="l" r="r" t="t"/>
            <a:pathLst>
              <a:path extrusionOk="0" h="907415" w="4352290">
                <a:moveTo>
                  <a:pt x="4351806" y="0"/>
                </a:moveTo>
                <a:lnTo>
                  <a:pt x="0" y="0"/>
                </a:lnTo>
                <a:lnTo>
                  <a:pt x="0" y="907213"/>
                </a:lnTo>
                <a:lnTo>
                  <a:pt x="4097931" y="907213"/>
                </a:lnTo>
                <a:lnTo>
                  <a:pt x="4351806" y="0"/>
                </a:lnTo>
                <a:close/>
              </a:path>
            </a:pathLst>
          </a:custGeom>
          <a:solidFill>
            <a:srgbClr val="01265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 name="Google Shape;11;p1"/>
          <p:cNvSpPr/>
          <p:nvPr/>
        </p:nvSpPr>
        <p:spPr>
          <a:xfrm>
            <a:off x="2540" y="353690"/>
            <a:ext cx="6140420" cy="4253732"/>
          </a:xfrm>
          <a:custGeom>
            <a:rect b="b" l="l" r="r" t="t"/>
            <a:pathLst>
              <a:path extrusionOk="0" h="3049270" w="4608195">
                <a:moveTo>
                  <a:pt x="4608060" y="0"/>
                </a:moveTo>
                <a:lnTo>
                  <a:pt x="0" y="0"/>
                </a:lnTo>
                <a:lnTo>
                  <a:pt x="0" y="3049239"/>
                </a:lnTo>
                <a:lnTo>
                  <a:pt x="4608060" y="3049239"/>
                </a:lnTo>
                <a:lnTo>
                  <a:pt x="46080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 name="Google Shape;12;p1"/>
          <p:cNvSpPr txBox="1"/>
          <p:nvPr>
            <p:ph type="title"/>
          </p:nvPr>
        </p:nvSpPr>
        <p:spPr>
          <a:xfrm>
            <a:off x="219058" y="115460"/>
            <a:ext cx="5364900" cy="215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400" u="none" cap="none" strike="noStrike">
                <a:solidFill>
                  <a:schemeClr val="lt1"/>
                </a:solidFill>
                <a:latin typeface="Arial Narrow"/>
                <a:ea typeface="Arial Narrow"/>
                <a:cs typeface="Arial Narrow"/>
                <a:sym typeface="Arial Narrow"/>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 name="Google Shape;13;p1"/>
          <p:cNvSpPr txBox="1"/>
          <p:nvPr>
            <p:ph idx="1" type="body"/>
          </p:nvPr>
        </p:nvSpPr>
        <p:spPr>
          <a:xfrm>
            <a:off x="1159188" y="742099"/>
            <a:ext cx="3829500" cy="2769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2" type="sldNum"/>
          </p:nvPr>
        </p:nvSpPr>
        <p:spPr>
          <a:xfrm>
            <a:off x="5583994" y="191526"/>
            <a:ext cx="490500" cy="377100"/>
          </a:xfrm>
          <a:prstGeom prst="rect">
            <a:avLst/>
          </a:prstGeom>
          <a:noFill/>
          <a:ln>
            <a:noFill/>
          </a:ln>
        </p:spPr>
        <p:txBody>
          <a:bodyPr anchorCtr="0" anchor="t" bIns="0" lIns="0" spcFirstLastPara="1" rIns="0" wrap="square" tIns="0">
            <a:spAutoFit/>
          </a:bodyPr>
          <a:lstStyle>
            <a:lvl1pPr indent="0" lvl="0" marL="0" marR="0" rtl="0" algn="ctr">
              <a:spcBef>
                <a:spcPts val="0"/>
              </a:spcBef>
              <a:buNone/>
              <a:defRPr/>
            </a:lvl1pPr>
            <a:lvl2pPr indent="0" lvl="1" marL="0" marR="0" rtl="0" algn="ctr">
              <a:spcBef>
                <a:spcPts val="0"/>
              </a:spcBef>
              <a:buNone/>
              <a:defRPr/>
            </a:lvl2pPr>
            <a:lvl3pPr indent="0" lvl="2" marL="0" marR="0" rtl="0" algn="ctr">
              <a:spcBef>
                <a:spcPts val="0"/>
              </a:spcBef>
              <a:buNone/>
              <a:defRPr/>
            </a:lvl3pPr>
            <a:lvl4pPr indent="0" lvl="3" marL="0" marR="0" rtl="0" algn="ctr">
              <a:spcBef>
                <a:spcPts val="0"/>
              </a:spcBef>
              <a:buNone/>
              <a:defRPr/>
            </a:lvl4pPr>
            <a:lvl5pPr indent="0" lvl="4" marL="0" marR="0" rtl="0" algn="ctr">
              <a:spcBef>
                <a:spcPts val="0"/>
              </a:spcBef>
              <a:buNone/>
              <a:defRPr/>
            </a:lvl5pPr>
            <a:lvl6pPr indent="0" lvl="5" marL="0" marR="0" rtl="0" algn="ctr">
              <a:spcBef>
                <a:spcPts val="0"/>
              </a:spcBef>
              <a:buNone/>
              <a:defRPr/>
            </a:lvl6pPr>
            <a:lvl7pPr indent="0" lvl="6" marL="0" marR="0" rtl="0" algn="ctr">
              <a:spcBef>
                <a:spcPts val="0"/>
              </a:spcBef>
              <a:buNone/>
              <a:defRPr/>
            </a:lvl7pPr>
            <a:lvl8pPr indent="0" lvl="7" marL="0" marR="0" rtl="0" algn="ctr">
              <a:spcBef>
                <a:spcPts val="0"/>
              </a:spcBef>
              <a:buNone/>
              <a:defRPr/>
            </a:lvl8pPr>
            <a:lvl9pPr indent="0" lvl="8" marL="0" marR="0" rtl="0" algn="ctr">
              <a:spcBef>
                <a:spcPts val="0"/>
              </a:spcBef>
              <a:buNone/>
              <a:defRPr/>
            </a:lvl9pPr>
          </a:lstStyle>
          <a:p>
            <a:pPr indent="0" lvl="0" marL="0" rtl="0" algn="ctr">
              <a:spcBef>
                <a:spcPts val="0"/>
              </a:spcBef>
              <a:spcAft>
                <a:spcPts val="0"/>
              </a:spcAft>
              <a:buNone/>
            </a:pPr>
            <a:r>
              <a:t/>
            </a:r>
            <a:endParaRPr/>
          </a:p>
          <a:p>
            <a:pPr indent="0" lvl="0" marL="0" rtl="0" algn="r">
              <a:spcBef>
                <a:spcPts val="0"/>
              </a:spcBef>
              <a:spcAft>
                <a:spcPts val="0"/>
              </a:spcAft>
              <a:buNone/>
            </a:pPr>
            <a:r>
              <a:t/>
            </a:r>
            <a:endParaRPr b="0" sz="1050" u="none">
              <a:solidFill>
                <a:srgbClr val="01265D"/>
              </a:solidFill>
              <a:latin typeface="Calibri"/>
              <a:ea typeface="Calibri"/>
              <a:cs typeface="Calibri"/>
              <a:sym typeface="Calibri"/>
            </a:endParaRPr>
          </a:p>
        </p:txBody>
      </p:sp>
      <p:pic>
        <p:nvPicPr>
          <p:cNvPr id="15" name="Google Shape;15;p1"/>
          <p:cNvPicPr preferRelativeResize="0"/>
          <p:nvPr/>
        </p:nvPicPr>
        <p:blipFill rotWithShape="1">
          <a:blip r:embed="rId1">
            <a:alphaModFix/>
          </a:blip>
          <a:srcRect b="34094" l="0" r="0" t="8108"/>
          <a:stretch/>
        </p:blipFill>
        <p:spPr>
          <a:xfrm>
            <a:off x="5062931" y="4084278"/>
            <a:ext cx="710869" cy="427375"/>
          </a:xfrm>
          <a:prstGeom prst="rect">
            <a:avLst/>
          </a:prstGeom>
          <a:noFill/>
          <a:ln>
            <a:noFill/>
          </a:ln>
        </p:spPr>
      </p:pic>
      <p:pic>
        <p:nvPicPr>
          <p:cNvPr id="16" name="Google Shape;16;p1"/>
          <p:cNvPicPr preferRelativeResize="0"/>
          <p:nvPr/>
        </p:nvPicPr>
        <p:blipFill rotWithShape="1">
          <a:blip r:embed="rId1">
            <a:alphaModFix/>
          </a:blip>
          <a:srcRect b="0" l="0" r="0" t="65850"/>
          <a:stretch/>
        </p:blipFill>
        <p:spPr>
          <a:xfrm>
            <a:off x="5555145" y="4297967"/>
            <a:ext cx="710869" cy="2893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 name="Shape 43"/>
        <p:cNvGrpSpPr/>
        <p:nvPr/>
      </p:nvGrpSpPr>
      <p:grpSpPr>
        <a:xfrm>
          <a:off x="0" y="0"/>
          <a:ext cx="0" cy="0"/>
          <a:chOff x="0" y="0"/>
          <a:chExt cx="0" cy="0"/>
        </a:xfrm>
      </p:grpSpPr>
      <p:sp>
        <p:nvSpPr>
          <p:cNvPr id="44" name="Google Shape;44;p7"/>
          <p:cNvSpPr txBox="1"/>
          <p:nvPr>
            <p:ph type="title"/>
          </p:nvPr>
        </p:nvSpPr>
        <p:spPr>
          <a:xfrm>
            <a:off x="209532" y="398874"/>
            <a:ext cx="5727600" cy="513300"/>
          </a:xfrm>
          <a:prstGeom prst="rect">
            <a:avLst/>
          </a:prstGeom>
          <a:noFill/>
          <a:ln>
            <a:noFill/>
          </a:ln>
        </p:spPr>
        <p:txBody>
          <a:bodyPr anchorCtr="0" anchor="t" bIns="68275" lIns="68275" spcFirstLastPara="1" rIns="68275" wrap="square" tIns="68275">
            <a:normAutofit/>
          </a:bodyPr>
          <a:lstStyle>
            <a:lvl1pPr lvl="0" rtl="0">
              <a:spcBef>
                <a:spcPts val="0"/>
              </a:spcBef>
              <a:spcAft>
                <a:spcPts val="0"/>
              </a:spcAft>
              <a:buClr>
                <a:schemeClr val="dk1"/>
              </a:buClr>
              <a:buSzPts val="2100"/>
              <a:buNone/>
              <a:defRPr sz="2100">
                <a:solidFill>
                  <a:schemeClr val="dk1"/>
                </a:solidFill>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p:txBody>
      </p:sp>
      <p:sp>
        <p:nvSpPr>
          <p:cNvPr id="45" name="Google Shape;45;p7"/>
          <p:cNvSpPr txBox="1"/>
          <p:nvPr>
            <p:ph idx="1" type="body"/>
          </p:nvPr>
        </p:nvSpPr>
        <p:spPr>
          <a:xfrm>
            <a:off x="209532" y="1032959"/>
            <a:ext cx="5727600" cy="3062100"/>
          </a:xfrm>
          <a:prstGeom prst="rect">
            <a:avLst/>
          </a:prstGeom>
          <a:noFill/>
          <a:ln>
            <a:noFill/>
          </a:ln>
        </p:spPr>
        <p:txBody>
          <a:bodyPr anchorCtr="0" anchor="t" bIns="68275" lIns="68275" spcFirstLastPara="1" rIns="68275" wrap="square" tIns="68275">
            <a:normAutofit/>
          </a:bodyPr>
          <a:lstStyle>
            <a:lvl1pPr indent="-311150" lvl="0" marL="457200" rtl="0">
              <a:lnSpc>
                <a:spcPct val="115000"/>
              </a:lnSpc>
              <a:spcBef>
                <a:spcPts val="0"/>
              </a:spcBef>
              <a:spcAft>
                <a:spcPts val="0"/>
              </a:spcAft>
              <a:buClr>
                <a:schemeClr val="dk2"/>
              </a:buClr>
              <a:buSzPts val="1300"/>
              <a:buChar char="●"/>
              <a:defRPr sz="1300">
                <a:solidFill>
                  <a:schemeClr val="dk2"/>
                </a:solidFill>
              </a:defRPr>
            </a:lvl1pPr>
            <a:lvl2pPr indent="-292100" lvl="1" marL="914400" rtl="0">
              <a:lnSpc>
                <a:spcPct val="115000"/>
              </a:lnSpc>
              <a:spcBef>
                <a:spcPts val="0"/>
              </a:spcBef>
              <a:spcAft>
                <a:spcPts val="0"/>
              </a:spcAft>
              <a:buClr>
                <a:schemeClr val="dk2"/>
              </a:buClr>
              <a:buSzPts val="1000"/>
              <a:buChar char="○"/>
              <a:defRPr sz="1000">
                <a:solidFill>
                  <a:schemeClr val="dk2"/>
                </a:solidFill>
              </a:defRPr>
            </a:lvl2pPr>
            <a:lvl3pPr indent="-292100" lvl="2" marL="1371600" rtl="0">
              <a:lnSpc>
                <a:spcPct val="115000"/>
              </a:lnSpc>
              <a:spcBef>
                <a:spcPts val="0"/>
              </a:spcBef>
              <a:spcAft>
                <a:spcPts val="0"/>
              </a:spcAft>
              <a:buClr>
                <a:schemeClr val="dk2"/>
              </a:buClr>
              <a:buSzPts val="1000"/>
              <a:buChar char="■"/>
              <a:defRPr sz="1000">
                <a:solidFill>
                  <a:schemeClr val="dk2"/>
                </a:solidFill>
              </a:defRPr>
            </a:lvl3pPr>
            <a:lvl4pPr indent="-292100" lvl="3" marL="1828800" rtl="0">
              <a:lnSpc>
                <a:spcPct val="115000"/>
              </a:lnSpc>
              <a:spcBef>
                <a:spcPts val="0"/>
              </a:spcBef>
              <a:spcAft>
                <a:spcPts val="0"/>
              </a:spcAft>
              <a:buClr>
                <a:schemeClr val="dk2"/>
              </a:buClr>
              <a:buSzPts val="1000"/>
              <a:buChar char="●"/>
              <a:defRPr sz="1000">
                <a:solidFill>
                  <a:schemeClr val="dk2"/>
                </a:solidFill>
              </a:defRPr>
            </a:lvl4pPr>
            <a:lvl5pPr indent="-292100" lvl="4" marL="2286000" rtl="0">
              <a:lnSpc>
                <a:spcPct val="115000"/>
              </a:lnSpc>
              <a:spcBef>
                <a:spcPts val="0"/>
              </a:spcBef>
              <a:spcAft>
                <a:spcPts val="0"/>
              </a:spcAft>
              <a:buClr>
                <a:schemeClr val="dk2"/>
              </a:buClr>
              <a:buSzPts val="1000"/>
              <a:buChar char="○"/>
              <a:defRPr sz="1000">
                <a:solidFill>
                  <a:schemeClr val="dk2"/>
                </a:solidFill>
              </a:defRPr>
            </a:lvl5pPr>
            <a:lvl6pPr indent="-292100" lvl="5" marL="2743200" rtl="0">
              <a:lnSpc>
                <a:spcPct val="115000"/>
              </a:lnSpc>
              <a:spcBef>
                <a:spcPts val="0"/>
              </a:spcBef>
              <a:spcAft>
                <a:spcPts val="0"/>
              </a:spcAft>
              <a:buClr>
                <a:schemeClr val="dk2"/>
              </a:buClr>
              <a:buSzPts val="1000"/>
              <a:buChar char="■"/>
              <a:defRPr sz="1000">
                <a:solidFill>
                  <a:schemeClr val="dk2"/>
                </a:solidFill>
              </a:defRPr>
            </a:lvl6pPr>
            <a:lvl7pPr indent="-292100" lvl="6" marL="3200400" rtl="0">
              <a:lnSpc>
                <a:spcPct val="115000"/>
              </a:lnSpc>
              <a:spcBef>
                <a:spcPts val="0"/>
              </a:spcBef>
              <a:spcAft>
                <a:spcPts val="0"/>
              </a:spcAft>
              <a:buClr>
                <a:schemeClr val="dk2"/>
              </a:buClr>
              <a:buSzPts val="1000"/>
              <a:buChar char="●"/>
              <a:defRPr sz="1000">
                <a:solidFill>
                  <a:schemeClr val="dk2"/>
                </a:solidFill>
              </a:defRPr>
            </a:lvl7pPr>
            <a:lvl8pPr indent="-292100" lvl="7" marL="3657600" rtl="0">
              <a:lnSpc>
                <a:spcPct val="115000"/>
              </a:lnSpc>
              <a:spcBef>
                <a:spcPts val="0"/>
              </a:spcBef>
              <a:spcAft>
                <a:spcPts val="0"/>
              </a:spcAft>
              <a:buClr>
                <a:schemeClr val="dk2"/>
              </a:buClr>
              <a:buSzPts val="1000"/>
              <a:buChar char="○"/>
              <a:defRPr sz="1000">
                <a:solidFill>
                  <a:schemeClr val="dk2"/>
                </a:solidFill>
              </a:defRPr>
            </a:lvl8pPr>
            <a:lvl9pPr indent="-292100" lvl="8" marL="4114800" rtl="0">
              <a:lnSpc>
                <a:spcPct val="115000"/>
              </a:lnSpc>
              <a:spcBef>
                <a:spcPts val="0"/>
              </a:spcBef>
              <a:spcAft>
                <a:spcPts val="0"/>
              </a:spcAft>
              <a:buClr>
                <a:schemeClr val="dk2"/>
              </a:buClr>
              <a:buSzPts val="1000"/>
              <a:buChar char="■"/>
              <a:defRPr sz="1000">
                <a:solidFill>
                  <a:schemeClr val="dk2"/>
                </a:solidFill>
              </a:defRPr>
            </a:lvl9pPr>
          </a:lstStyle>
          <a:p/>
        </p:txBody>
      </p:sp>
      <p:sp>
        <p:nvSpPr>
          <p:cNvPr id="46" name="Google Shape;46;p7"/>
          <p:cNvSpPr txBox="1"/>
          <p:nvPr>
            <p:ph idx="12" type="sldNum"/>
          </p:nvPr>
        </p:nvSpPr>
        <p:spPr>
          <a:xfrm>
            <a:off x="5695374" y="4179624"/>
            <a:ext cx="368700" cy="352800"/>
          </a:xfrm>
          <a:prstGeom prst="rect">
            <a:avLst/>
          </a:prstGeom>
          <a:noFill/>
          <a:ln>
            <a:noFill/>
          </a:ln>
        </p:spPr>
        <p:txBody>
          <a:bodyPr anchorCtr="0" anchor="ctr" bIns="68275" lIns="68275" spcFirstLastPara="1" rIns="68275" wrap="square" tIns="68275">
            <a:normAutofit/>
          </a:bodyPr>
          <a:lstStyle>
            <a:lvl1pPr lvl="0" rtl="0" algn="r">
              <a:buNone/>
              <a:defRPr sz="700">
                <a:solidFill>
                  <a:schemeClr val="dk2"/>
                </a:solidFill>
              </a:defRPr>
            </a:lvl1pPr>
            <a:lvl2pPr lvl="1" rtl="0" algn="r">
              <a:buNone/>
              <a:defRPr sz="700">
                <a:solidFill>
                  <a:schemeClr val="dk2"/>
                </a:solidFill>
              </a:defRPr>
            </a:lvl2pPr>
            <a:lvl3pPr lvl="2" rtl="0" algn="r">
              <a:buNone/>
              <a:defRPr sz="700">
                <a:solidFill>
                  <a:schemeClr val="dk2"/>
                </a:solidFill>
              </a:defRPr>
            </a:lvl3pPr>
            <a:lvl4pPr lvl="3" rtl="0" algn="r">
              <a:buNone/>
              <a:defRPr sz="700">
                <a:solidFill>
                  <a:schemeClr val="dk2"/>
                </a:solidFill>
              </a:defRPr>
            </a:lvl4pPr>
            <a:lvl5pPr lvl="4" rtl="0" algn="r">
              <a:buNone/>
              <a:defRPr sz="700">
                <a:solidFill>
                  <a:schemeClr val="dk2"/>
                </a:solidFill>
              </a:defRPr>
            </a:lvl5pPr>
            <a:lvl6pPr lvl="5" rtl="0" algn="r">
              <a:buNone/>
              <a:defRPr sz="700">
                <a:solidFill>
                  <a:schemeClr val="dk2"/>
                </a:solidFill>
              </a:defRPr>
            </a:lvl6pPr>
            <a:lvl7pPr lvl="6" rtl="0" algn="r">
              <a:buNone/>
              <a:defRPr sz="700">
                <a:solidFill>
                  <a:schemeClr val="dk2"/>
                </a:solidFill>
              </a:defRPr>
            </a:lvl7pPr>
            <a:lvl8pPr lvl="7" rtl="0" algn="r">
              <a:buNone/>
              <a:defRPr sz="700">
                <a:solidFill>
                  <a:schemeClr val="dk2"/>
                </a:solidFill>
              </a:defRPr>
            </a:lvl8pPr>
            <a:lvl9pPr lvl="8" rtl="0" algn="r">
              <a:buNone/>
              <a:defRPr sz="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hyperlink" Target="mailto:ishrat.syed2@mail.dcu.ie" TargetMode="External"/><Relationship Id="rId5" Type="http://schemas.openxmlformats.org/officeDocument/2006/relationships/hyperlink" Target="mailto:pooja.balloli2@mail.dcu.ie"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towardsdatascience.com/building-autoencoders-on-sparse-one-hot-encoded-data-53eefdfdbcc7" TargetMode="External"/><Relationship Id="rId4" Type="http://schemas.openxmlformats.org/officeDocument/2006/relationships/hyperlink" Target="https://machinelearningmastery.com/using-normalization-layers-to-improve-deep-learning-models/#:~:text=Normalization%20can%20help%20training%20of%20our%20neural%20networks%20as%20the%20different%20features%20are%20on%20a%20similar%20scale%2C%20which%20helps%20to%20stabilize%20the%20gradient%20descent%20step%2C%20allowing%20us%20to%20use%20larger%20learning%20rates%20or%20help%20models%20converge%20faster%20for%20a%20given%20learning%20rat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l.acm.org/doi/10.1145/2750858.2807544" TargetMode="External"/><Relationship Id="rId4" Type="http://schemas.openxmlformats.org/officeDocument/2006/relationships/hyperlink" Target="https://dl.acm.org/doi/abs/10.1145/3267305.3274107" TargetMode="External"/><Relationship Id="rId5" Type="http://schemas.openxmlformats.org/officeDocument/2006/relationships/hyperlink" Target="https://www.mdpi.com/2076-3417/12/16/8310" TargetMode="External"/><Relationship Id="rId6" Type="http://schemas.openxmlformats.org/officeDocument/2006/relationships/hyperlink" Target="https://pubmed.ncbi.nlm.nih.gov/33015372/" TargetMode="External"/><Relationship Id="rId7" Type="http://schemas.openxmlformats.org/officeDocument/2006/relationships/hyperlink" Target="https://medinform.jmir.org/2021/6/e26598/" TargetMode="External"/><Relationship Id="rId8" Type="http://schemas.openxmlformats.org/officeDocument/2006/relationships/hyperlink" Target="https://www.sciencedirect.com/science/article/pii/S003132032300503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towardsdatascience.com/building-autoencoders-on-sparse-one-hot-encoded-data-53eefdfdbcc7#:~:text=But%20while%20their%20effectiveness%20has%20been%20proven%20in%20many%20aspects%2C%20they%20often%20fall%20short%20in%20being%20able%20to%20reproduce%20sparse%20data%2C%20especially%20when%20the%20columns%20are%20correlated%20like%20One%20Hot%20Encodings." TargetMode="External"/><Relationship Id="rId4" Type="http://schemas.openxmlformats.org/officeDocument/2006/relationships/hyperlink" Target="https://machinelearningmastery.com/using-normalization-layers-to-improve-deep-learning-models/#:~:text=Normalization%20can%20help%20training%20of%20our%20neural%20networks%20as%20the%20different%20features%20are%20on%20a%20similar%20scale%2C%20which%20helps%20to%20stabilize%20the%20gradient%20descent%20step%2C%20allowing%20us%20to%20use%20larger%20learning%20rates%20or%20help%20models%20converge%20faster%20for%20a%20given%20learning%20ra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 group of people sitting at a table using a computer&#10;&#10;Description automatically generated" id="92" name="Google Shape;92;p19"/>
          <p:cNvPicPr preferRelativeResize="0"/>
          <p:nvPr/>
        </p:nvPicPr>
        <p:blipFill rotWithShape="1">
          <a:blip r:embed="rId3">
            <a:alphaModFix/>
          </a:blip>
          <a:srcRect b="0" l="18936" r="0" t="0"/>
          <a:stretch/>
        </p:blipFill>
        <p:spPr>
          <a:xfrm flipH="1">
            <a:off x="3073400" y="959997"/>
            <a:ext cx="3070859" cy="2679836"/>
          </a:xfrm>
          <a:prstGeom prst="rect">
            <a:avLst/>
          </a:prstGeom>
          <a:noFill/>
          <a:ln>
            <a:noFill/>
          </a:ln>
        </p:spPr>
      </p:pic>
      <p:grpSp>
        <p:nvGrpSpPr>
          <p:cNvPr id="93" name="Google Shape;93;p19"/>
          <p:cNvGrpSpPr/>
          <p:nvPr/>
        </p:nvGrpSpPr>
        <p:grpSpPr>
          <a:xfrm>
            <a:off x="2409" y="16151"/>
            <a:ext cx="4899974" cy="4610018"/>
            <a:chOff x="1798" y="0"/>
            <a:chExt cx="3656424" cy="3456304"/>
          </a:xfrm>
        </p:grpSpPr>
        <p:sp>
          <p:nvSpPr>
            <p:cNvPr id="94" name="Google Shape;94;p19"/>
            <p:cNvSpPr/>
            <p:nvPr/>
          </p:nvSpPr>
          <p:spPr>
            <a:xfrm>
              <a:off x="1798" y="707624"/>
              <a:ext cx="3456304" cy="2009139"/>
            </a:xfrm>
            <a:custGeom>
              <a:rect b="b" l="l" r="r" t="t"/>
              <a:pathLst>
                <a:path extrusionOk="0" h="2009139" w="3456304">
                  <a:moveTo>
                    <a:pt x="3456046" y="0"/>
                  </a:moveTo>
                  <a:lnTo>
                    <a:pt x="0" y="0"/>
                  </a:lnTo>
                  <a:lnTo>
                    <a:pt x="0" y="2008826"/>
                  </a:lnTo>
                  <a:lnTo>
                    <a:pt x="2872835" y="2008826"/>
                  </a:lnTo>
                  <a:lnTo>
                    <a:pt x="3456046" y="0"/>
                  </a:lnTo>
                  <a:close/>
                </a:path>
              </a:pathLst>
            </a:custGeom>
            <a:solidFill>
              <a:srgbClr val="01265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 name="Google Shape;95;p19"/>
            <p:cNvSpPr/>
            <p:nvPr/>
          </p:nvSpPr>
          <p:spPr>
            <a:xfrm>
              <a:off x="2656827" y="0"/>
              <a:ext cx="1001395" cy="3456304"/>
            </a:xfrm>
            <a:custGeom>
              <a:rect b="b" l="l" r="r" t="t"/>
              <a:pathLst>
                <a:path extrusionOk="0" h="3456304" w="1001395">
                  <a:moveTo>
                    <a:pt x="1000810" y="0"/>
                  </a:moveTo>
                  <a:lnTo>
                    <a:pt x="997216" y="0"/>
                  </a:lnTo>
                  <a:lnTo>
                    <a:pt x="791540" y="712800"/>
                  </a:lnTo>
                  <a:lnTo>
                    <a:pt x="211899" y="2721635"/>
                  </a:lnTo>
                  <a:lnTo>
                    <a:pt x="0" y="3456038"/>
                  </a:lnTo>
                  <a:lnTo>
                    <a:pt x="7200" y="3456038"/>
                  </a:lnTo>
                  <a:lnTo>
                    <a:pt x="218338" y="2721635"/>
                  </a:lnTo>
                  <a:lnTo>
                    <a:pt x="795870" y="712800"/>
                  </a:lnTo>
                  <a:lnTo>
                    <a:pt x="1000810" y="0"/>
                  </a:lnTo>
                  <a:close/>
                </a:path>
              </a:pathLst>
            </a:custGeom>
            <a:solidFill>
              <a:srgbClr val="F6B0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96" name="Google Shape;96;p19"/>
          <p:cNvSpPr txBox="1"/>
          <p:nvPr/>
        </p:nvSpPr>
        <p:spPr>
          <a:xfrm>
            <a:off x="459875" y="960000"/>
            <a:ext cx="3764100" cy="2090400"/>
          </a:xfrm>
          <a:prstGeom prst="rect">
            <a:avLst/>
          </a:prstGeom>
          <a:noFill/>
          <a:ln>
            <a:noFill/>
          </a:ln>
        </p:spPr>
        <p:txBody>
          <a:bodyPr anchorCtr="0" anchor="t" bIns="0" lIns="0" spcFirstLastPara="1" rIns="0" wrap="square" tIns="77875">
            <a:spAutoFit/>
          </a:bodyPr>
          <a:lstStyle/>
          <a:p>
            <a:pPr indent="0" lvl="0" marL="0" rtl="0" algn="l">
              <a:spcBef>
                <a:spcPts val="0"/>
              </a:spcBef>
              <a:spcAft>
                <a:spcPts val="0"/>
              </a:spcAft>
              <a:buClr>
                <a:schemeClr val="dk1"/>
              </a:buClr>
              <a:buSzPts val="1100"/>
              <a:buFont typeface="Arial"/>
              <a:buNone/>
            </a:pPr>
            <a:r>
              <a:rPr b="1" lang="en-US" sz="1867">
                <a:solidFill>
                  <a:srgbClr val="FFFFFF"/>
                </a:solidFill>
                <a:latin typeface="Helvetica Neue"/>
                <a:ea typeface="Helvetica Neue"/>
                <a:cs typeface="Helvetica Neue"/>
                <a:sym typeface="Helvetica Neue"/>
              </a:rPr>
              <a:t>Personalised Notification Scheduling in ePRO</a:t>
            </a:r>
            <a:endParaRPr b="1" sz="1867">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US" sz="1867">
                <a:solidFill>
                  <a:srgbClr val="FFFFFF"/>
                </a:solidFill>
                <a:latin typeface="Helvetica Neue"/>
                <a:ea typeface="Helvetica Neue"/>
                <a:cs typeface="Helvetica Neue"/>
                <a:sym typeface="Helvetica Neue"/>
              </a:rPr>
              <a:t>System: A Privacy-Preserving ML Framework</a:t>
            </a:r>
            <a:endParaRPr b="1" sz="1867">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867">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867">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1867">
              <a:solidFill>
                <a:srgbClr val="FFFFFF"/>
              </a:solidFill>
              <a:latin typeface="Helvetica Neue"/>
              <a:ea typeface="Helvetica Neue"/>
              <a:cs typeface="Helvetica Neue"/>
              <a:sym typeface="Helvetica Neue"/>
            </a:endParaRPr>
          </a:p>
        </p:txBody>
      </p:sp>
      <p:sp>
        <p:nvSpPr>
          <p:cNvPr id="97" name="Google Shape;97;p19"/>
          <p:cNvSpPr txBox="1"/>
          <p:nvPr/>
        </p:nvSpPr>
        <p:spPr>
          <a:xfrm>
            <a:off x="459875" y="2238875"/>
            <a:ext cx="2436000" cy="1737900"/>
          </a:xfrm>
          <a:prstGeom prst="rect">
            <a:avLst/>
          </a:prstGeom>
          <a:noFill/>
          <a:ln>
            <a:noFill/>
          </a:ln>
        </p:spPr>
        <p:txBody>
          <a:bodyPr anchorCtr="0" anchor="t" bIns="0" lIns="0" spcFirstLastPara="1" rIns="0" wrap="square" tIns="16075">
            <a:spAutoFit/>
          </a:bodyPr>
          <a:lstStyle/>
          <a:p>
            <a:pPr indent="0" lvl="0" marL="16932" marR="0" rtl="0" algn="l">
              <a:lnSpc>
                <a:spcPct val="120000"/>
              </a:lnSpc>
              <a:spcBef>
                <a:spcPts val="0"/>
              </a:spcBef>
              <a:spcAft>
                <a:spcPts val="0"/>
              </a:spcAft>
              <a:buNone/>
            </a:pPr>
            <a:r>
              <a:rPr lang="en-US" sz="1100">
                <a:solidFill>
                  <a:srgbClr val="FFFFFF"/>
                </a:solidFill>
                <a:latin typeface="Calibri"/>
                <a:ea typeface="Calibri"/>
                <a:cs typeface="Calibri"/>
                <a:sym typeface="Calibri"/>
              </a:rPr>
              <a:t>Ishrat Fatima Syed</a:t>
            </a:r>
            <a:endParaRPr sz="1100">
              <a:solidFill>
                <a:srgbClr val="FFFFFF"/>
              </a:solidFill>
              <a:latin typeface="Calibri"/>
              <a:ea typeface="Calibri"/>
              <a:cs typeface="Calibri"/>
              <a:sym typeface="Calibri"/>
            </a:endParaRPr>
          </a:p>
          <a:p>
            <a:pPr indent="0" lvl="0" marL="16932" marR="0" rtl="0" algn="l">
              <a:lnSpc>
                <a:spcPct val="120000"/>
              </a:lnSpc>
              <a:spcBef>
                <a:spcPts val="127"/>
              </a:spcBef>
              <a:spcAft>
                <a:spcPts val="0"/>
              </a:spcAft>
              <a:buNone/>
            </a:pPr>
            <a:r>
              <a:rPr lang="en-US" sz="1100" u="sng">
                <a:solidFill>
                  <a:srgbClr val="498DF1"/>
                </a:solidFill>
                <a:latin typeface="Calibri"/>
                <a:ea typeface="Calibri"/>
                <a:cs typeface="Calibri"/>
                <a:sym typeface="Calibri"/>
                <a:hlinkClick r:id="rId4">
                  <a:extLst>
                    <a:ext uri="{A12FA001-AC4F-418D-AE19-62706E023703}">
                      <ahyp:hlinkClr val="tx"/>
                    </a:ext>
                  </a:extLst>
                </a:hlinkClick>
              </a:rPr>
              <a:t>ishrat.syed2@mail.dcu.ie</a:t>
            </a:r>
            <a:endParaRPr sz="1100">
              <a:solidFill>
                <a:srgbClr val="498DF1"/>
              </a:solidFill>
              <a:latin typeface="Calibri"/>
              <a:ea typeface="Calibri"/>
              <a:cs typeface="Calibri"/>
              <a:sym typeface="Calibri"/>
            </a:endParaRPr>
          </a:p>
          <a:p>
            <a:pPr indent="0" lvl="0" marL="16932" marR="0" rtl="0" algn="l">
              <a:lnSpc>
                <a:spcPct val="120000"/>
              </a:lnSpc>
              <a:spcBef>
                <a:spcPts val="0"/>
              </a:spcBef>
              <a:spcAft>
                <a:spcPts val="0"/>
              </a:spcAft>
              <a:buNone/>
            </a:pPr>
            <a:r>
              <a:rPr lang="en-US" sz="1100">
                <a:solidFill>
                  <a:srgbClr val="FFFFFF"/>
                </a:solidFill>
                <a:latin typeface="Calibri"/>
                <a:ea typeface="Calibri"/>
                <a:cs typeface="Calibri"/>
                <a:sym typeface="Calibri"/>
              </a:rPr>
              <a:t>Pooja Balloli</a:t>
            </a:r>
            <a:endParaRPr/>
          </a:p>
          <a:p>
            <a:pPr indent="0" lvl="0" marL="16932" marR="0" rtl="0" algn="l">
              <a:lnSpc>
                <a:spcPct val="120000"/>
              </a:lnSpc>
              <a:spcBef>
                <a:spcPts val="0"/>
              </a:spcBef>
              <a:spcAft>
                <a:spcPts val="0"/>
              </a:spcAft>
              <a:buNone/>
            </a:pPr>
            <a:r>
              <a:rPr lang="en-US" sz="1100" u="sng">
                <a:solidFill>
                  <a:srgbClr val="498DF1"/>
                </a:solidFill>
                <a:latin typeface="Calibri"/>
                <a:ea typeface="Calibri"/>
                <a:cs typeface="Calibri"/>
                <a:sym typeface="Calibri"/>
                <a:hlinkClick r:id="rId5">
                  <a:extLst>
                    <a:ext uri="{A12FA001-AC4F-418D-AE19-62706E023703}">
                      <ahyp:hlinkClr val="tx"/>
                    </a:ext>
                  </a:extLst>
                </a:hlinkClick>
              </a:rPr>
              <a:t>pooja.balloli2@mail.dcu.ie</a:t>
            </a:r>
            <a:endParaRPr sz="1100">
              <a:solidFill>
                <a:srgbClr val="498DF1"/>
              </a:solidFill>
              <a:latin typeface="Calibri"/>
              <a:ea typeface="Calibri"/>
              <a:cs typeface="Calibri"/>
              <a:sym typeface="Calibri"/>
            </a:endParaRPr>
          </a:p>
          <a:p>
            <a:pPr indent="0" lvl="0" marL="16932" marR="0" rtl="0" algn="l">
              <a:spcBef>
                <a:spcPts val="420"/>
              </a:spcBef>
              <a:spcAft>
                <a:spcPts val="0"/>
              </a:spcAft>
              <a:buNone/>
            </a:pPr>
            <a:r>
              <a:t/>
            </a:r>
            <a:endParaRPr sz="1100">
              <a:solidFill>
                <a:srgbClr val="000000"/>
              </a:solidFill>
              <a:latin typeface="Calibri"/>
              <a:ea typeface="Calibri"/>
              <a:cs typeface="Calibri"/>
              <a:sym typeface="Calibri"/>
            </a:endParaRPr>
          </a:p>
          <a:p>
            <a:pPr indent="0" lvl="0" marL="16932" marR="0" rtl="0" algn="l">
              <a:spcBef>
                <a:spcPts val="420"/>
              </a:spcBef>
              <a:spcAft>
                <a:spcPts val="0"/>
              </a:spcAft>
              <a:buNone/>
            </a:pPr>
            <a:r>
              <a:rPr lang="en-US" sz="1100">
                <a:solidFill>
                  <a:srgbClr val="FFFFFF"/>
                </a:solidFill>
                <a:latin typeface="Calibri"/>
                <a:ea typeface="Calibri"/>
                <a:cs typeface="Calibri"/>
                <a:sym typeface="Calibri"/>
              </a:rPr>
              <a:t>Supervisor: </a:t>
            </a:r>
            <a:r>
              <a:rPr lang="en-US" sz="1100">
                <a:solidFill>
                  <a:srgbClr val="FFFFFF"/>
                </a:solidFill>
                <a:latin typeface="Calibri"/>
                <a:ea typeface="Calibri"/>
                <a:cs typeface="Calibri"/>
                <a:sym typeface="Calibri"/>
              </a:rPr>
              <a:t> Prof. Tomás Ward</a:t>
            </a:r>
            <a:endParaRPr sz="1100">
              <a:solidFill>
                <a:srgbClr val="FFFFFF"/>
              </a:solidFill>
              <a:latin typeface="Calibri"/>
              <a:ea typeface="Calibri"/>
              <a:cs typeface="Calibri"/>
              <a:sym typeface="Calibri"/>
            </a:endParaRPr>
          </a:p>
          <a:p>
            <a:pPr indent="0" lvl="0" marL="16932" marR="0" rtl="0" algn="l">
              <a:spcBef>
                <a:spcPts val="420"/>
              </a:spcBef>
              <a:spcAft>
                <a:spcPts val="0"/>
              </a:spcAft>
              <a:buClr>
                <a:schemeClr val="dk1"/>
              </a:buClr>
              <a:buSzPts val="1100"/>
              <a:buFont typeface="Arial"/>
              <a:buNone/>
            </a:pPr>
            <a:r>
              <a:t/>
            </a:r>
            <a:endParaRPr sz="1100">
              <a:solidFill>
                <a:srgbClr val="FFFFFF"/>
              </a:solidFill>
              <a:latin typeface="Calibri"/>
              <a:ea typeface="Calibri"/>
              <a:cs typeface="Calibri"/>
              <a:sym typeface="Calibri"/>
            </a:endParaRPr>
          </a:p>
          <a:p>
            <a:pPr indent="0" lvl="0" marL="16932" marR="0" rtl="0" algn="l">
              <a:spcBef>
                <a:spcPts val="420"/>
              </a:spcBef>
              <a:spcAft>
                <a:spcPts val="0"/>
              </a:spcAft>
              <a:buNone/>
            </a:pPr>
            <a:r>
              <a:t/>
            </a:r>
            <a:endParaRPr sz="1100">
              <a:solidFill>
                <a:srgbClr val="FFFFFF"/>
              </a:solidFill>
              <a:latin typeface="Calibri"/>
              <a:ea typeface="Calibri"/>
              <a:cs typeface="Calibri"/>
              <a:sym typeface="Calibri"/>
            </a:endParaRPr>
          </a:p>
        </p:txBody>
      </p:sp>
      <p:pic>
        <p:nvPicPr>
          <p:cNvPr id="98" name="Google Shape;98;p19"/>
          <p:cNvPicPr preferRelativeResize="0"/>
          <p:nvPr/>
        </p:nvPicPr>
        <p:blipFill rotWithShape="1">
          <a:blip r:embed="rId6">
            <a:alphaModFix/>
          </a:blip>
          <a:srcRect b="34094" l="0" r="0" t="8108"/>
          <a:stretch/>
        </p:blipFill>
        <p:spPr>
          <a:xfrm>
            <a:off x="2692400" y="3738977"/>
            <a:ext cx="1168400" cy="658838"/>
          </a:xfrm>
          <a:prstGeom prst="rect">
            <a:avLst/>
          </a:prstGeom>
          <a:noFill/>
          <a:ln>
            <a:noFill/>
          </a:ln>
        </p:spPr>
      </p:pic>
      <p:pic>
        <p:nvPicPr>
          <p:cNvPr id="99" name="Google Shape;99;p19"/>
          <p:cNvPicPr preferRelativeResize="0"/>
          <p:nvPr/>
        </p:nvPicPr>
        <p:blipFill rotWithShape="1">
          <a:blip r:embed="rId6">
            <a:alphaModFix/>
          </a:blip>
          <a:srcRect b="0" l="0" r="0" t="65850"/>
          <a:stretch/>
        </p:blipFill>
        <p:spPr>
          <a:xfrm>
            <a:off x="3560035" y="4076766"/>
            <a:ext cx="1168400" cy="399150"/>
          </a:xfrm>
          <a:prstGeom prst="rect">
            <a:avLst/>
          </a:prstGeom>
          <a:noFill/>
          <a:ln>
            <a:noFill/>
          </a:ln>
        </p:spPr>
      </p:pic>
      <p:sp>
        <p:nvSpPr>
          <p:cNvPr id="100" name="Google Shape;100;p19"/>
          <p:cNvSpPr txBox="1"/>
          <p:nvPr>
            <p:ph idx="12" type="sldNum"/>
          </p:nvPr>
        </p:nvSpPr>
        <p:spPr>
          <a:xfrm>
            <a:off x="5695374" y="4179624"/>
            <a:ext cx="368700" cy="352800"/>
          </a:xfrm>
          <a:prstGeom prst="rect">
            <a:avLst/>
          </a:prstGeom>
        </p:spPr>
        <p:txBody>
          <a:bodyPr anchorCtr="0" anchor="ctr" bIns="68275" lIns="68275" spcFirstLastPara="1" rIns="68275" wrap="square" tIns="6827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Feature Engineering</a:t>
            </a:r>
            <a:endParaRPr/>
          </a:p>
        </p:txBody>
      </p:sp>
      <p:sp>
        <p:nvSpPr>
          <p:cNvPr id="188" name="Google Shape;188;p28"/>
          <p:cNvSpPr txBox="1"/>
          <p:nvPr/>
        </p:nvSpPr>
        <p:spPr>
          <a:xfrm>
            <a:off x="288196" y="618787"/>
            <a:ext cx="5570400" cy="31092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Limited participant-related attributes, e.g., app version, device type.</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Abundant notification-related features, like </a:t>
            </a:r>
            <a:r>
              <a:rPr lang="en-US">
                <a:solidFill>
                  <a:schemeClr val="dk1"/>
                </a:solidFill>
                <a:latin typeface="Calibri"/>
                <a:ea typeface="Calibri"/>
                <a:cs typeface="Calibri"/>
                <a:sym typeface="Calibri"/>
              </a:rPr>
              <a:t>probe timestamp</a:t>
            </a:r>
            <a:r>
              <a:rPr lang="en-US">
                <a:solidFill>
                  <a:schemeClr val="dk1"/>
                </a:solidFill>
                <a:latin typeface="Calibri"/>
                <a:ea typeface="Calibri"/>
                <a:cs typeface="Calibri"/>
                <a:sym typeface="Calibri"/>
              </a:rPr>
              <a:t>, engagetimestamp, submittimestamp, and timebased notificationId,.</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Enhancing Dataset Context:</a:t>
            </a:r>
            <a:r>
              <a:rPr lang="en-US">
                <a:solidFill>
                  <a:schemeClr val="dk1"/>
                </a:solidFill>
                <a:latin typeface="Calibri"/>
                <a:ea typeface="Calibri"/>
                <a:cs typeface="Calibri"/>
                <a:sym typeface="Calibri"/>
              </a:rPr>
              <a:t> Calculated supplementary fields: Notification numbers, day notification numbers, and cycles.</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Time-Based Features from Probe-Timestamp</a:t>
            </a:r>
            <a:r>
              <a:rPr lang="en-US">
                <a:solidFill>
                  <a:schemeClr val="dk1"/>
                </a:solidFill>
                <a:latin typeface="Calibri"/>
                <a:ea typeface="Calibri"/>
                <a:cs typeface="Calibri"/>
                <a:sym typeface="Calibri"/>
              </a:rPr>
              <a:t>: Derived probehour, day, month, year, and weekend features to capture temporal aspects of notifications.</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Addressing Participant-Related Feature Scarcity:</a:t>
            </a:r>
            <a:r>
              <a:rPr lang="en-US">
                <a:solidFill>
                  <a:schemeClr val="dk1"/>
                </a:solidFill>
                <a:latin typeface="Calibri"/>
                <a:ea typeface="Calibri"/>
                <a:cs typeface="Calibri"/>
                <a:sym typeface="Calibri"/>
              </a:rPr>
              <a:t> Utilized K-means clustering due to lack of participant-related data.</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Determined the total number of responses each participant made in each hour of the day</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Clustered participants based on their responses to notifications across different hours of the day</a:t>
            </a:r>
            <a:endParaRPr>
              <a:solidFill>
                <a:schemeClr val="dk1"/>
              </a:solidFill>
              <a:latin typeface="Calibri"/>
              <a:ea typeface="Calibri"/>
              <a:cs typeface="Calibri"/>
              <a:sym typeface="Calibri"/>
            </a:endParaRPr>
          </a:p>
        </p:txBody>
      </p:sp>
      <p:sp>
        <p:nvSpPr>
          <p:cNvPr id="189" name="Google Shape;189;p28"/>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Clustering Results</a:t>
            </a:r>
            <a:endParaRPr/>
          </a:p>
        </p:txBody>
      </p:sp>
      <p:sp>
        <p:nvSpPr>
          <p:cNvPr id="196" name="Google Shape;196;p29"/>
          <p:cNvSpPr txBox="1"/>
          <p:nvPr/>
        </p:nvSpPr>
        <p:spPr>
          <a:xfrm>
            <a:off x="288196" y="618787"/>
            <a:ext cx="5570400" cy="307800"/>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t/>
            </a:r>
            <a:endParaRPr>
              <a:solidFill>
                <a:schemeClr val="dk1"/>
              </a:solidFill>
              <a:latin typeface="Calibri"/>
              <a:ea typeface="Calibri"/>
              <a:cs typeface="Calibri"/>
              <a:sym typeface="Calibri"/>
            </a:endParaRPr>
          </a:p>
        </p:txBody>
      </p:sp>
      <p:pic>
        <p:nvPicPr>
          <p:cNvPr id="197" name="Google Shape;197;p29"/>
          <p:cNvPicPr preferRelativeResize="0"/>
          <p:nvPr/>
        </p:nvPicPr>
        <p:blipFill>
          <a:blip r:embed="rId3">
            <a:alphaModFix/>
          </a:blip>
          <a:stretch>
            <a:fillRect/>
          </a:stretch>
        </p:blipFill>
        <p:spPr>
          <a:xfrm>
            <a:off x="126750" y="768088"/>
            <a:ext cx="5461350" cy="3378724"/>
          </a:xfrm>
          <a:prstGeom prst="rect">
            <a:avLst/>
          </a:prstGeom>
          <a:noFill/>
          <a:ln>
            <a:noFill/>
          </a:ln>
        </p:spPr>
      </p:pic>
      <p:sp>
        <p:nvSpPr>
          <p:cNvPr id="198" name="Google Shape;198;p29"/>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Data Encoding and Privacy preservation</a:t>
            </a:r>
            <a:endParaRPr/>
          </a:p>
        </p:txBody>
      </p:sp>
      <p:pic>
        <p:nvPicPr>
          <p:cNvPr id="205" name="Google Shape;205;p30"/>
          <p:cNvPicPr preferRelativeResize="0"/>
          <p:nvPr/>
        </p:nvPicPr>
        <p:blipFill>
          <a:blip r:embed="rId3">
            <a:alphaModFix/>
          </a:blip>
          <a:stretch>
            <a:fillRect/>
          </a:stretch>
        </p:blipFill>
        <p:spPr>
          <a:xfrm>
            <a:off x="4223800" y="1235358"/>
            <a:ext cx="1883200" cy="2139418"/>
          </a:xfrm>
          <a:prstGeom prst="rect">
            <a:avLst/>
          </a:prstGeom>
          <a:noFill/>
          <a:ln>
            <a:noFill/>
          </a:ln>
        </p:spPr>
      </p:pic>
      <p:sp>
        <p:nvSpPr>
          <p:cNvPr id="206" name="Google Shape;206;p30"/>
          <p:cNvSpPr txBox="1"/>
          <p:nvPr/>
        </p:nvSpPr>
        <p:spPr>
          <a:xfrm>
            <a:off x="164450" y="499775"/>
            <a:ext cx="4125600" cy="3971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Participant data retained on devices for privacy.</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Framework employs autoencoders for encoding.</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The latent representation captures personalized interaction patterns with notifications.</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Complex encoding thwarts human interpretation, only enables notification sending.</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Encoded features serve three main purposes:</a:t>
            </a:r>
            <a:endParaRPr>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Privacy Preservation</a:t>
            </a:r>
            <a:endParaRPr>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Automatic Feature Extraction</a:t>
            </a:r>
            <a:endParaRPr>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Dimensionality Reduction</a:t>
            </a:r>
            <a:endParaRPr>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Approach safeguards privacy, keeps info non-human readable.</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sp>
        <p:nvSpPr>
          <p:cNvPr id="207" name="Google Shape;207;p30"/>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Predictive Modelling</a:t>
            </a:r>
            <a:endParaRPr/>
          </a:p>
        </p:txBody>
      </p:sp>
      <p:sp>
        <p:nvSpPr>
          <p:cNvPr id="214" name="Google Shape;214;p31"/>
          <p:cNvSpPr txBox="1"/>
          <p:nvPr>
            <p:ph idx="1" type="body"/>
          </p:nvPr>
        </p:nvSpPr>
        <p:spPr>
          <a:xfrm>
            <a:off x="410425" y="1856150"/>
            <a:ext cx="5079000" cy="1077600"/>
          </a:xfrm>
          <a:prstGeom prst="rect">
            <a:avLst/>
          </a:prstGeom>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400">
                <a:solidFill>
                  <a:schemeClr val="dk1"/>
                </a:solidFill>
              </a:rPr>
              <a:t>Predict participant response to notifications (binary classification)</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solidFill>
                  <a:schemeClr val="dk1"/>
                </a:solidFill>
              </a:rPr>
              <a:t>Addressed class imbalance using class weights parameter</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solidFill>
                  <a:schemeClr val="dk1"/>
                </a:solidFill>
              </a:rPr>
              <a:t>Evaluated using 5-fold cross-validation for robustness</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solidFill>
                  <a:schemeClr val="dk1"/>
                </a:solidFill>
              </a:rPr>
              <a:t>Evaluation Metrics: macro F1, AUC-ROC, AUC-PR</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solidFill>
                  <a:schemeClr val="dk1"/>
                </a:solidFill>
              </a:rPr>
              <a:t>AUC-PR chosen as best evaluation criterion</a:t>
            </a:r>
            <a:endParaRPr/>
          </a:p>
        </p:txBody>
      </p:sp>
      <p:sp>
        <p:nvSpPr>
          <p:cNvPr id="215" name="Google Shape;215;p31"/>
          <p:cNvSpPr txBox="1"/>
          <p:nvPr/>
        </p:nvSpPr>
        <p:spPr>
          <a:xfrm>
            <a:off x="127875" y="469350"/>
            <a:ext cx="5920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a:latin typeface="Calibri"/>
                <a:ea typeface="Calibri"/>
                <a:cs typeface="Calibri"/>
                <a:sym typeface="Calibri"/>
              </a:rPr>
              <a:t>Research question 1: </a:t>
            </a:r>
            <a:endParaRPr i="1">
              <a:latin typeface="Calibri"/>
              <a:ea typeface="Calibri"/>
              <a:cs typeface="Calibri"/>
              <a:sym typeface="Calibri"/>
            </a:endParaRPr>
          </a:p>
          <a:p>
            <a:pPr indent="0" lvl="0" marL="0" rtl="0" algn="l">
              <a:spcBef>
                <a:spcPts val="0"/>
              </a:spcBef>
              <a:spcAft>
                <a:spcPts val="0"/>
              </a:spcAft>
              <a:buNone/>
            </a:pPr>
            <a:r>
              <a:rPr b="1" i="1" lang="en-US">
                <a:latin typeface="Calibri"/>
                <a:ea typeface="Calibri"/>
                <a:cs typeface="Calibri"/>
                <a:sym typeface="Calibri"/>
              </a:rPr>
              <a:t>Can we predict a participant’s response to a notification based on the set of features provided?</a:t>
            </a:r>
            <a:endParaRPr b="1" i="1">
              <a:latin typeface="Calibri"/>
              <a:ea typeface="Calibri"/>
              <a:cs typeface="Calibri"/>
              <a:sym typeface="Calibri"/>
            </a:endParaRPr>
          </a:p>
        </p:txBody>
      </p:sp>
      <p:grpSp>
        <p:nvGrpSpPr>
          <p:cNvPr id="216" name="Google Shape;216;p31"/>
          <p:cNvGrpSpPr/>
          <p:nvPr/>
        </p:nvGrpSpPr>
        <p:grpSpPr>
          <a:xfrm>
            <a:off x="199358" y="1413784"/>
            <a:ext cx="5633637" cy="267000"/>
            <a:chOff x="0" y="0"/>
            <a:chExt cx="5505900" cy="267000"/>
          </a:xfrm>
        </p:grpSpPr>
        <p:sp>
          <p:nvSpPr>
            <p:cNvPr id="217" name="Google Shape;217;p31"/>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13035"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Baseline Model 1: Logistic Regression (Raw Features)</a:t>
              </a:r>
              <a:endParaRPr sz="1600">
                <a:solidFill>
                  <a:schemeClr val="lt1"/>
                </a:solidFill>
                <a:latin typeface="Calibri"/>
                <a:ea typeface="Calibri"/>
                <a:cs typeface="Calibri"/>
                <a:sym typeface="Calibri"/>
              </a:endParaRPr>
            </a:p>
          </p:txBody>
        </p:sp>
      </p:grpSp>
      <p:pic>
        <p:nvPicPr>
          <p:cNvPr id="219" name="Google Shape;219;p31"/>
          <p:cNvPicPr preferRelativeResize="0"/>
          <p:nvPr/>
        </p:nvPicPr>
        <p:blipFill>
          <a:blip r:embed="rId3">
            <a:alphaModFix/>
          </a:blip>
          <a:stretch>
            <a:fillRect/>
          </a:stretch>
        </p:blipFill>
        <p:spPr>
          <a:xfrm>
            <a:off x="829062" y="3109125"/>
            <a:ext cx="4176288" cy="1077600"/>
          </a:xfrm>
          <a:prstGeom prst="rect">
            <a:avLst/>
          </a:prstGeom>
          <a:noFill/>
          <a:ln>
            <a:noFill/>
          </a:ln>
        </p:spPr>
      </p:pic>
      <p:sp>
        <p:nvSpPr>
          <p:cNvPr id="220" name="Google Shape;220;p31"/>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Predictive Modelling </a:t>
            </a:r>
            <a:r>
              <a:rPr lang="en-US">
                <a:latin typeface="Calibri"/>
                <a:ea typeface="Calibri"/>
                <a:cs typeface="Calibri"/>
                <a:sym typeface="Calibri"/>
              </a:rPr>
              <a:t>(Contd.)</a:t>
            </a:r>
            <a:endParaRPr/>
          </a:p>
        </p:txBody>
      </p:sp>
      <p:sp>
        <p:nvSpPr>
          <p:cNvPr id="227" name="Google Shape;227;p32"/>
          <p:cNvSpPr txBox="1"/>
          <p:nvPr>
            <p:ph idx="1" type="body"/>
          </p:nvPr>
        </p:nvSpPr>
        <p:spPr>
          <a:xfrm>
            <a:off x="410425" y="1856150"/>
            <a:ext cx="5079000" cy="1293000"/>
          </a:xfrm>
          <a:prstGeom prst="rect">
            <a:avLst/>
          </a:prstGeom>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400"/>
              <a:t>Predict participant response to notifications (binary classification)</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Replaced raw features with encoded features (10 features)</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Used same logistic regression model with class weights</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Maintained consistent model parameters (as in Baseline Model 1)</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Evaluated using 5-fold cross-validation, same test set</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Encoded features maintain model performance</a:t>
            </a:r>
            <a:endParaRPr/>
          </a:p>
        </p:txBody>
      </p:sp>
      <p:sp>
        <p:nvSpPr>
          <p:cNvPr id="228" name="Google Shape;228;p32"/>
          <p:cNvSpPr txBox="1"/>
          <p:nvPr/>
        </p:nvSpPr>
        <p:spPr>
          <a:xfrm>
            <a:off x="113000" y="387625"/>
            <a:ext cx="5920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latin typeface="Calibri"/>
                <a:ea typeface="Calibri"/>
                <a:cs typeface="Calibri"/>
                <a:sym typeface="Calibri"/>
              </a:rPr>
              <a:t>Research question 2: </a:t>
            </a:r>
            <a:endParaRPr i="1">
              <a:latin typeface="Calibri"/>
              <a:ea typeface="Calibri"/>
              <a:cs typeface="Calibri"/>
              <a:sym typeface="Calibri"/>
            </a:endParaRPr>
          </a:p>
          <a:p>
            <a:pPr indent="0" lvl="0" marL="0" rtl="0" algn="l">
              <a:spcBef>
                <a:spcPts val="0"/>
              </a:spcBef>
              <a:spcAft>
                <a:spcPts val="0"/>
              </a:spcAft>
              <a:buNone/>
            </a:pPr>
            <a:r>
              <a:rPr b="1" i="1" lang="en-US">
                <a:latin typeface="Calibri"/>
                <a:ea typeface="Calibri"/>
                <a:cs typeface="Calibri"/>
                <a:sym typeface="Calibri"/>
              </a:rPr>
              <a:t>Can the model’s performance using encoded features match or surpass that achieved without encoded features?</a:t>
            </a:r>
            <a:endParaRPr b="1" i="1">
              <a:latin typeface="Calibri"/>
              <a:ea typeface="Calibri"/>
              <a:cs typeface="Calibri"/>
              <a:sym typeface="Calibri"/>
            </a:endParaRPr>
          </a:p>
        </p:txBody>
      </p:sp>
      <p:grpSp>
        <p:nvGrpSpPr>
          <p:cNvPr id="229" name="Google Shape;229;p32"/>
          <p:cNvGrpSpPr/>
          <p:nvPr/>
        </p:nvGrpSpPr>
        <p:grpSpPr>
          <a:xfrm>
            <a:off x="199358" y="1413784"/>
            <a:ext cx="5633637" cy="267000"/>
            <a:chOff x="0" y="0"/>
            <a:chExt cx="5505900" cy="267000"/>
          </a:xfrm>
        </p:grpSpPr>
        <p:sp>
          <p:nvSpPr>
            <p:cNvPr id="230" name="Google Shape;230;p32"/>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txBox="1"/>
            <p:nvPr/>
          </p:nvSpPr>
          <p:spPr>
            <a:xfrm>
              <a:off x="13035"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Privacy Preserving Baseline</a:t>
              </a:r>
              <a:r>
                <a:rPr lang="en-US" sz="1600">
                  <a:solidFill>
                    <a:schemeClr val="lt1"/>
                  </a:solidFill>
                  <a:latin typeface="Calibri"/>
                  <a:ea typeface="Calibri"/>
                  <a:cs typeface="Calibri"/>
                  <a:sym typeface="Calibri"/>
                </a:rPr>
                <a:t>: Logistic Regression (Encoded features) </a:t>
              </a:r>
              <a:endParaRPr sz="1600">
                <a:solidFill>
                  <a:schemeClr val="lt1"/>
                </a:solidFill>
                <a:latin typeface="Calibri"/>
                <a:ea typeface="Calibri"/>
                <a:cs typeface="Calibri"/>
                <a:sym typeface="Calibri"/>
              </a:endParaRPr>
            </a:p>
          </p:txBody>
        </p:sp>
      </p:grpSp>
      <p:pic>
        <p:nvPicPr>
          <p:cNvPr id="232" name="Google Shape;232;p32"/>
          <p:cNvPicPr preferRelativeResize="0"/>
          <p:nvPr/>
        </p:nvPicPr>
        <p:blipFill>
          <a:blip r:embed="rId3">
            <a:alphaModFix/>
          </a:blip>
          <a:stretch>
            <a:fillRect/>
          </a:stretch>
        </p:blipFill>
        <p:spPr>
          <a:xfrm>
            <a:off x="783050" y="3193875"/>
            <a:ext cx="4301301" cy="1084700"/>
          </a:xfrm>
          <a:prstGeom prst="rect">
            <a:avLst/>
          </a:prstGeom>
          <a:noFill/>
          <a:ln>
            <a:noFill/>
          </a:ln>
        </p:spPr>
      </p:pic>
      <p:sp>
        <p:nvSpPr>
          <p:cNvPr id="233" name="Google Shape;233;p32"/>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Predictive Modelling (Contd.)</a:t>
            </a:r>
            <a:endParaRPr/>
          </a:p>
        </p:txBody>
      </p:sp>
      <p:sp>
        <p:nvSpPr>
          <p:cNvPr id="240" name="Google Shape;240;p33"/>
          <p:cNvSpPr txBox="1"/>
          <p:nvPr>
            <p:ph idx="1" type="body"/>
          </p:nvPr>
        </p:nvSpPr>
        <p:spPr>
          <a:xfrm>
            <a:off x="455877" y="742106"/>
            <a:ext cx="4532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p33"/>
          <p:cNvSpPr txBox="1"/>
          <p:nvPr/>
        </p:nvSpPr>
        <p:spPr>
          <a:xfrm>
            <a:off x="0" y="306025"/>
            <a:ext cx="622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dk1"/>
                </a:solidFill>
                <a:latin typeface="Calibri"/>
                <a:ea typeface="Calibri"/>
                <a:cs typeface="Calibri"/>
                <a:sym typeface="Calibri"/>
              </a:rPr>
              <a:t>Research question 3: </a:t>
            </a:r>
            <a:endParaRPr i="1">
              <a:solidFill>
                <a:schemeClr val="dk1"/>
              </a:solidFill>
              <a:latin typeface="Calibri"/>
              <a:ea typeface="Calibri"/>
              <a:cs typeface="Calibri"/>
              <a:sym typeface="Calibri"/>
            </a:endParaRPr>
          </a:p>
          <a:p>
            <a:pPr indent="0" lvl="0" marL="0" rtl="0" algn="l">
              <a:spcBef>
                <a:spcPts val="0"/>
              </a:spcBef>
              <a:spcAft>
                <a:spcPts val="0"/>
              </a:spcAft>
              <a:buNone/>
            </a:pPr>
            <a:r>
              <a:rPr b="1" i="1" lang="en-US" sz="1300">
                <a:solidFill>
                  <a:schemeClr val="dk1"/>
                </a:solidFill>
                <a:latin typeface="Calibri"/>
                <a:ea typeface="Calibri"/>
                <a:cs typeface="Calibri"/>
                <a:sym typeface="Calibri"/>
              </a:rPr>
              <a:t>Will this approach preserve privacy and enable dataset augmentation with sensitive participant information, such as age, medical condition, and gender?</a:t>
            </a:r>
            <a:endParaRPr b="1" i="1" sz="1300">
              <a:solidFill>
                <a:schemeClr val="dk1"/>
              </a:solidFill>
              <a:latin typeface="Calibri"/>
              <a:ea typeface="Calibri"/>
              <a:cs typeface="Calibri"/>
              <a:sym typeface="Calibri"/>
            </a:endParaRPr>
          </a:p>
        </p:txBody>
      </p:sp>
      <p:sp>
        <p:nvSpPr>
          <p:cNvPr id="242" name="Google Shape;242;p33"/>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pic>
        <p:nvPicPr>
          <p:cNvPr id="243" name="Google Shape;243;p33"/>
          <p:cNvPicPr preferRelativeResize="0"/>
          <p:nvPr/>
        </p:nvPicPr>
        <p:blipFill>
          <a:blip r:embed="rId3">
            <a:alphaModFix/>
          </a:blip>
          <a:stretch>
            <a:fillRect/>
          </a:stretch>
        </p:blipFill>
        <p:spPr>
          <a:xfrm>
            <a:off x="1326275" y="1062100"/>
            <a:ext cx="2639876" cy="342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Challenges Faced </a:t>
            </a:r>
            <a:endParaRPr/>
          </a:p>
        </p:txBody>
      </p:sp>
      <p:sp>
        <p:nvSpPr>
          <p:cNvPr id="250" name="Google Shape;250;p34"/>
          <p:cNvSpPr txBox="1"/>
          <p:nvPr>
            <p:ph idx="1" type="body"/>
          </p:nvPr>
        </p:nvSpPr>
        <p:spPr>
          <a:xfrm>
            <a:off x="455877" y="742106"/>
            <a:ext cx="4532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p34"/>
          <p:cNvSpPr txBox="1"/>
          <p:nvPr>
            <p:ph idx="1" type="body"/>
          </p:nvPr>
        </p:nvSpPr>
        <p:spPr>
          <a:xfrm>
            <a:off x="192650" y="597375"/>
            <a:ext cx="5761500" cy="1939500"/>
          </a:xfrm>
          <a:prstGeom prst="rect">
            <a:avLst/>
          </a:prstGeom>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400"/>
              <a:t>Lack of participant specific features.</a:t>
            </a:r>
            <a:endParaRPr sz="1400"/>
          </a:p>
          <a:p>
            <a:pPr indent="0" lvl="0" marL="457200" marR="0" rtl="0" algn="l">
              <a:lnSpc>
                <a:spcPct val="100000"/>
              </a:lnSpc>
              <a:spcBef>
                <a:spcPts val="0"/>
              </a:spcBef>
              <a:spcAft>
                <a:spcPts val="0"/>
              </a:spcAft>
              <a:buNone/>
            </a:pPr>
            <a:r>
              <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Inadequate</a:t>
            </a:r>
            <a:r>
              <a:rPr lang="en-US" sz="1400"/>
              <a:t> training data per participant.</a:t>
            </a:r>
            <a:endParaRPr sz="1400"/>
          </a:p>
          <a:p>
            <a:pPr indent="0" lvl="0" marL="457200" marR="0" rtl="0" algn="l">
              <a:lnSpc>
                <a:spcPct val="100000"/>
              </a:lnSpc>
              <a:spcBef>
                <a:spcPts val="0"/>
              </a:spcBef>
              <a:spcAft>
                <a:spcPts val="0"/>
              </a:spcAft>
              <a:buNone/>
            </a:pPr>
            <a:r>
              <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Imbalanced dataset.</a:t>
            </a:r>
            <a:endParaRPr sz="1400"/>
          </a:p>
          <a:p>
            <a:pPr indent="0" lvl="0" marL="457200" marR="0" rtl="0" algn="l">
              <a:lnSpc>
                <a:spcPct val="100000"/>
              </a:lnSpc>
              <a:spcBef>
                <a:spcPts val="0"/>
              </a:spcBef>
              <a:spcAft>
                <a:spcPts val="0"/>
              </a:spcAft>
              <a:buNone/>
            </a:pPr>
            <a:r>
              <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Autoencoders struggled to learn and reconstruct rare features of the minority class in imbalanced datasets, resulting in subpar performance for these instances</a:t>
            </a:r>
            <a:endParaRPr sz="1400"/>
          </a:p>
        </p:txBody>
      </p:sp>
      <p:sp>
        <p:nvSpPr>
          <p:cNvPr id="252" name="Google Shape;252;p34"/>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Result</a:t>
            </a:r>
            <a:endParaRPr/>
          </a:p>
        </p:txBody>
      </p:sp>
      <p:sp>
        <p:nvSpPr>
          <p:cNvPr id="259" name="Google Shape;259;p35"/>
          <p:cNvSpPr txBox="1"/>
          <p:nvPr>
            <p:ph idx="1" type="body"/>
          </p:nvPr>
        </p:nvSpPr>
        <p:spPr>
          <a:xfrm>
            <a:off x="455877" y="742106"/>
            <a:ext cx="4532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0" name="Google Shape;260;p35"/>
          <p:cNvSpPr txBox="1"/>
          <p:nvPr>
            <p:ph idx="1" type="body"/>
          </p:nvPr>
        </p:nvSpPr>
        <p:spPr>
          <a:xfrm>
            <a:off x="246300" y="572850"/>
            <a:ext cx="5720700" cy="3016800"/>
          </a:xfrm>
          <a:prstGeom prst="rect">
            <a:avLst/>
          </a:prstGeom>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400"/>
              <a:t>Three models explored: logistic regression, XGBoost, and an ensemble model comprising seven classifiers</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Stratified 5-fold cross-validation adopted, considering dataset skewness and the objective of correctly identifying responders (positive class)</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Area Under the Precision-Recall Curve (AUC-PR) chosen as evaluation metric due to dataset imbalance</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XGBoost identified as top-performing model after thorough experimentation and hyperparameter tuning</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Model robustness evaluated through "cold start" scenarios, testing performance on new participants </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Model exhibited favorable performance on new participants, achieving AUC-PR of 0.728.</a:t>
            </a:r>
            <a:endParaRPr sz="1400"/>
          </a:p>
          <a:p>
            <a:pPr indent="-285750" lvl="0" marL="285750" marR="0" rtl="0" algn="l">
              <a:lnSpc>
                <a:spcPct val="100000"/>
              </a:lnSpc>
              <a:spcBef>
                <a:spcPts val="0"/>
              </a:spcBef>
              <a:spcAft>
                <a:spcPts val="0"/>
              </a:spcAft>
              <a:buClr>
                <a:schemeClr val="dk1"/>
              </a:buClr>
              <a:buSzPts val="1400"/>
              <a:buFont typeface="Noto Sans Symbols"/>
              <a:buChar char="▪"/>
            </a:pPr>
            <a:r>
              <a:rPr lang="en-US" sz="1400"/>
              <a:t>Notable decrease in precision for the negative class observed, indicating challenges in distinguishing non-responders among new participants.</a:t>
            </a:r>
            <a:endParaRPr sz="1400"/>
          </a:p>
        </p:txBody>
      </p:sp>
      <p:pic>
        <p:nvPicPr>
          <p:cNvPr id="261" name="Google Shape;261;p35"/>
          <p:cNvPicPr preferRelativeResize="0"/>
          <p:nvPr/>
        </p:nvPicPr>
        <p:blipFill>
          <a:blip r:embed="rId3">
            <a:alphaModFix/>
          </a:blip>
          <a:stretch>
            <a:fillRect/>
          </a:stretch>
        </p:blipFill>
        <p:spPr>
          <a:xfrm>
            <a:off x="1947700" y="3589650"/>
            <a:ext cx="2317924" cy="922250"/>
          </a:xfrm>
          <a:prstGeom prst="rect">
            <a:avLst/>
          </a:prstGeom>
          <a:noFill/>
          <a:ln>
            <a:noFill/>
          </a:ln>
        </p:spPr>
      </p:pic>
      <p:sp>
        <p:nvSpPr>
          <p:cNvPr id="262" name="Google Shape;262;p35"/>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Result</a:t>
            </a:r>
            <a:endParaRPr/>
          </a:p>
        </p:txBody>
      </p:sp>
      <p:sp>
        <p:nvSpPr>
          <p:cNvPr id="269" name="Google Shape;269;p36"/>
          <p:cNvSpPr txBox="1"/>
          <p:nvPr>
            <p:ph idx="1" type="body"/>
          </p:nvPr>
        </p:nvSpPr>
        <p:spPr>
          <a:xfrm>
            <a:off x="455877" y="742106"/>
            <a:ext cx="4532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0" name="Google Shape;270;p36"/>
          <p:cNvPicPr preferRelativeResize="0"/>
          <p:nvPr/>
        </p:nvPicPr>
        <p:blipFill rotWithShape="1">
          <a:blip r:embed="rId3">
            <a:alphaModFix/>
          </a:blip>
          <a:srcRect b="3446" l="0" r="0" t="4148"/>
          <a:stretch/>
        </p:blipFill>
        <p:spPr>
          <a:xfrm>
            <a:off x="295100" y="847550"/>
            <a:ext cx="5341800" cy="1441451"/>
          </a:xfrm>
          <a:prstGeom prst="rect">
            <a:avLst/>
          </a:prstGeom>
          <a:noFill/>
          <a:ln>
            <a:noFill/>
          </a:ln>
        </p:spPr>
      </p:pic>
      <p:grpSp>
        <p:nvGrpSpPr>
          <p:cNvPr id="271" name="Google Shape;271;p36"/>
          <p:cNvGrpSpPr/>
          <p:nvPr/>
        </p:nvGrpSpPr>
        <p:grpSpPr>
          <a:xfrm>
            <a:off x="246295" y="486347"/>
            <a:ext cx="5633637" cy="267000"/>
            <a:chOff x="0" y="0"/>
            <a:chExt cx="5505900" cy="267000"/>
          </a:xfrm>
        </p:grpSpPr>
        <p:sp>
          <p:nvSpPr>
            <p:cNvPr id="272" name="Google Shape;272;p36"/>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nvSpPr>
          <p:spPr>
            <a:xfrm>
              <a:off x="13035"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500">
                  <a:solidFill>
                    <a:schemeClr val="lt1"/>
                  </a:solidFill>
                  <a:latin typeface="Calibri"/>
                  <a:ea typeface="Calibri"/>
                  <a:cs typeface="Calibri"/>
                  <a:sym typeface="Calibri"/>
                </a:rPr>
                <a:t>Comparison of models : XGBoost Outperforms all models</a:t>
              </a:r>
              <a:endParaRPr sz="1500">
                <a:solidFill>
                  <a:schemeClr val="lt1"/>
                </a:solidFill>
                <a:latin typeface="Calibri"/>
                <a:ea typeface="Calibri"/>
                <a:cs typeface="Calibri"/>
                <a:sym typeface="Calibri"/>
              </a:endParaRPr>
            </a:p>
          </p:txBody>
        </p:sp>
      </p:grpSp>
      <p:grpSp>
        <p:nvGrpSpPr>
          <p:cNvPr id="274" name="Google Shape;274;p36"/>
          <p:cNvGrpSpPr/>
          <p:nvPr/>
        </p:nvGrpSpPr>
        <p:grpSpPr>
          <a:xfrm>
            <a:off x="246295" y="2289009"/>
            <a:ext cx="5633637" cy="267000"/>
            <a:chOff x="0" y="551450"/>
            <a:chExt cx="5505900" cy="267000"/>
          </a:xfrm>
        </p:grpSpPr>
        <p:sp>
          <p:nvSpPr>
            <p:cNvPr id="275" name="Google Shape;275;p36"/>
            <p:cNvSpPr/>
            <p:nvPr/>
          </p:nvSpPr>
          <p:spPr>
            <a:xfrm>
              <a:off x="0" y="55145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nvSpPr>
          <p:spPr>
            <a:xfrm>
              <a:off x="13047" y="56448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500">
                  <a:solidFill>
                    <a:schemeClr val="lt1"/>
                  </a:solidFill>
                  <a:latin typeface="Calibri"/>
                  <a:ea typeface="Calibri"/>
                  <a:cs typeface="Calibri"/>
                  <a:sym typeface="Calibri"/>
                </a:rPr>
                <a:t>Kruskal-Wallis Test</a:t>
              </a:r>
              <a:r>
                <a:rPr lang="en-US" sz="1500">
                  <a:solidFill>
                    <a:schemeClr val="lt1"/>
                  </a:solidFill>
                  <a:latin typeface="Calibri"/>
                  <a:ea typeface="Calibri"/>
                  <a:cs typeface="Calibri"/>
                  <a:sym typeface="Calibri"/>
                </a:rPr>
                <a:t>: Is the Result Real or Just a Coincidence?</a:t>
              </a:r>
              <a:endParaRPr sz="1500">
                <a:solidFill>
                  <a:schemeClr val="lt1"/>
                </a:solidFill>
                <a:latin typeface="Calibri"/>
                <a:ea typeface="Calibri"/>
                <a:cs typeface="Calibri"/>
                <a:sym typeface="Calibri"/>
              </a:endParaRPr>
            </a:p>
          </p:txBody>
        </p:sp>
      </p:grpSp>
      <p:sp>
        <p:nvSpPr>
          <p:cNvPr id="277" name="Google Shape;277;p36"/>
          <p:cNvSpPr txBox="1"/>
          <p:nvPr/>
        </p:nvSpPr>
        <p:spPr>
          <a:xfrm>
            <a:off x="295025" y="2503100"/>
            <a:ext cx="5633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Null hypothesis (</a:t>
            </a:r>
            <a:r>
              <a:rPr b="1" i="1" lang="en-US" sz="1050">
                <a:solidFill>
                  <a:srgbClr val="202122"/>
                </a:solidFill>
                <a:highlight>
                  <a:srgbClr val="FFFFFF"/>
                </a:highlight>
              </a:rPr>
              <a:t>H</a:t>
            </a:r>
            <a:r>
              <a:rPr b="1" baseline="-25000" lang="en-US">
                <a:solidFill>
                  <a:srgbClr val="202122"/>
                </a:solidFill>
                <a:highlight>
                  <a:srgbClr val="FFFFFF"/>
                </a:highlight>
              </a:rPr>
              <a:t>0</a:t>
            </a:r>
            <a:r>
              <a:rPr b="1" lang="en-US" sz="1200">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There is no significant difference between the performance (AUC-PR) of the compared models.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Kruskal-Wallis Test Outcome:</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Observed p-value: 0.003</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Conclusion: There is a statistically significant difference among model performances.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8" name="Google Shape;278;p36"/>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246305" y="59512"/>
            <a:ext cx="5341696" cy="28732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Conclusion</a:t>
            </a:r>
            <a:endParaRPr/>
          </a:p>
        </p:txBody>
      </p:sp>
      <p:sp>
        <p:nvSpPr>
          <p:cNvPr id="285" name="Google Shape;285;p37"/>
          <p:cNvSpPr txBox="1"/>
          <p:nvPr>
            <p:ph idx="1" type="body"/>
          </p:nvPr>
        </p:nvSpPr>
        <p:spPr>
          <a:xfrm>
            <a:off x="138950" y="473075"/>
            <a:ext cx="5820000" cy="3530400"/>
          </a:xfrm>
          <a:prstGeom prst="rect">
            <a:avLst/>
          </a:prstGeom>
          <a:noFill/>
          <a:ln>
            <a:noFill/>
          </a:ln>
        </p:spPr>
        <p:txBody>
          <a:bodyPr anchorCtr="0" anchor="t" bIns="0" lIns="0" spcFirstLastPara="1" rIns="0" wrap="square" tIns="0">
            <a:normAutofit lnSpcReduction="20000"/>
          </a:bodyPr>
          <a:lstStyle/>
          <a:p>
            <a:pPr indent="0" lvl="0" marL="0" rtl="0" algn="l">
              <a:spcBef>
                <a:spcPts val="0"/>
              </a:spcBef>
              <a:spcAft>
                <a:spcPts val="0"/>
              </a:spcAft>
              <a:buNone/>
            </a:pPr>
            <a:r>
              <a:rPr lang="en-US" sz="1300"/>
              <a:t>In conclusion, we demonstrated :</a:t>
            </a:r>
            <a:br>
              <a:rPr lang="en-US" sz="1300"/>
            </a:br>
            <a:endParaRPr sz="1300"/>
          </a:p>
          <a:p>
            <a:pPr indent="-279400" lvl="0" marL="285750" rtl="0" algn="l">
              <a:spcBef>
                <a:spcPts val="0"/>
              </a:spcBef>
              <a:spcAft>
                <a:spcPts val="0"/>
              </a:spcAft>
              <a:buClr>
                <a:schemeClr val="dk1"/>
              </a:buClr>
              <a:buSzPts val="1300"/>
              <a:buFont typeface="Noto Sans Symbols"/>
              <a:buChar char="▪"/>
            </a:pPr>
            <a:r>
              <a:rPr lang="en-US" sz="1300"/>
              <a:t>Machine learning models can be used to find the optimal times to send notifications to users, which can improve user engagement with notifications.</a:t>
            </a:r>
            <a:endParaRPr sz="1300"/>
          </a:p>
          <a:p>
            <a:pPr indent="0" lvl="0" marL="0" rtl="0" algn="l">
              <a:spcBef>
                <a:spcPts val="0"/>
              </a:spcBef>
              <a:spcAft>
                <a:spcPts val="0"/>
              </a:spcAft>
              <a:buNone/>
            </a:pPr>
            <a:r>
              <a:t/>
            </a:r>
            <a:endParaRPr sz="1300"/>
          </a:p>
          <a:p>
            <a:pPr indent="-279400" lvl="0" marL="285750" rtl="0" algn="l">
              <a:spcBef>
                <a:spcPts val="0"/>
              </a:spcBef>
              <a:spcAft>
                <a:spcPts val="0"/>
              </a:spcAft>
              <a:buClr>
                <a:schemeClr val="dk1"/>
              </a:buClr>
              <a:buSzPts val="1300"/>
              <a:buFont typeface="Noto Sans Symbols"/>
              <a:buChar char="▪"/>
            </a:pPr>
            <a:r>
              <a:rPr lang="en-US" sz="1300"/>
              <a:t>A </a:t>
            </a:r>
            <a:r>
              <a:rPr lang="en-US" sz="1300"/>
              <a:t>novel use of autoencoders to protect ePRO system</a:t>
            </a:r>
            <a:r>
              <a:rPr lang="en-US" sz="1300"/>
              <a:t> privacy </a:t>
            </a:r>
            <a:r>
              <a:rPr lang="en-US" sz="1300"/>
              <a:t>by one-way encoding sensitive participant data.</a:t>
            </a:r>
            <a:endParaRPr sz="1300"/>
          </a:p>
          <a:p>
            <a:pPr indent="0" lvl="0" marL="0" rtl="0" algn="l">
              <a:spcBef>
                <a:spcPts val="0"/>
              </a:spcBef>
              <a:spcAft>
                <a:spcPts val="0"/>
              </a:spcAft>
              <a:buNone/>
            </a:pPr>
            <a:r>
              <a:t/>
            </a:r>
            <a:endParaRPr sz="1300"/>
          </a:p>
          <a:p>
            <a:pPr indent="-279400" lvl="0" marL="285750" rtl="0" algn="l">
              <a:spcBef>
                <a:spcPts val="0"/>
              </a:spcBef>
              <a:spcAft>
                <a:spcPts val="0"/>
              </a:spcAft>
              <a:buClr>
                <a:schemeClr val="dk1"/>
              </a:buClr>
              <a:buSzPts val="1300"/>
              <a:buFont typeface="Noto Sans Symbols"/>
              <a:buChar char="▪"/>
            </a:pPr>
            <a:r>
              <a:rPr lang="en-US" sz="1300"/>
              <a:t>Machine learning models effectively learn patterns from both encoded and unencoded features, maintaining comparable performance levels.</a:t>
            </a:r>
            <a:endParaRPr sz="1300"/>
          </a:p>
          <a:p>
            <a:pPr indent="0" lvl="0" marL="0" rtl="0" algn="l">
              <a:spcBef>
                <a:spcPts val="0"/>
              </a:spcBef>
              <a:spcAft>
                <a:spcPts val="0"/>
              </a:spcAft>
              <a:buNone/>
            </a:pPr>
            <a:r>
              <a:t/>
            </a:r>
            <a:endParaRPr sz="1300"/>
          </a:p>
          <a:p>
            <a:pPr indent="-279400" lvl="0" marL="285750" rtl="0" algn="l">
              <a:spcBef>
                <a:spcPts val="0"/>
              </a:spcBef>
              <a:spcAft>
                <a:spcPts val="0"/>
              </a:spcAft>
              <a:buClr>
                <a:schemeClr val="dk1"/>
              </a:buClr>
              <a:buSzPts val="1300"/>
              <a:buFont typeface="Noto Sans Symbols"/>
              <a:buChar char="▪"/>
            </a:pPr>
            <a:r>
              <a:rPr lang="en-US" sz="1300"/>
              <a:t>that t</a:t>
            </a:r>
            <a:r>
              <a:rPr lang="en-US" sz="1300"/>
              <a:t>he privacy of participant data can be protected while still building a personalized ML model to find optimal notification times. This principle applies to any classification model.</a:t>
            </a:r>
            <a:endParaRPr sz="1300"/>
          </a:p>
          <a:p>
            <a:pPr indent="0" lvl="0" marL="0" rtl="0" algn="l">
              <a:spcBef>
                <a:spcPts val="0"/>
              </a:spcBef>
              <a:spcAft>
                <a:spcPts val="0"/>
              </a:spcAft>
              <a:buNone/>
            </a:pPr>
            <a:r>
              <a:t/>
            </a:r>
            <a:endParaRPr sz="1300"/>
          </a:p>
          <a:p>
            <a:pPr indent="-279400" lvl="0" marL="285750" rtl="0" algn="l">
              <a:spcBef>
                <a:spcPts val="0"/>
              </a:spcBef>
              <a:spcAft>
                <a:spcPts val="0"/>
              </a:spcAft>
              <a:buClr>
                <a:schemeClr val="dk1"/>
              </a:buClr>
              <a:buSzPts val="1300"/>
              <a:buFont typeface="Noto Sans Symbols"/>
              <a:buChar char="▪"/>
            </a:pPr>
            <a:r>
              <a:rPr lang="en-US" sz="1300"/>
              <a:t>alternative to "Federated Learning" for on-device model training, ensuring participant/user data remains decentralized on edge devices.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86" name="Google Shape;286;p37"/>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83328" y="56758"/>
            <a:ext cx="12501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Introduction</a:t>
            </a:r>
            <a:endParaRPr/>
          </a:p>
        </p:txBody>
      </p:sp>
      <p:grpSp>
        <p:nvGrpSpPr>
          <p:cNvPr id="106" name="Google Shape;106;p20"/>
          <p:cNvGrpSpPr/>
          <p:nvPr/>
        </p:nvGrpSpPr>
        <p:grpSpPr>
          <a:xfrm>
            <a:off x="256670" y="580009"/>
            <a:ext cx="5633460" cy="267028"/>
            <a:chOff x="0" y="0"/>
            <a:chExt cx="5505818" cy="267028"/>
          </a:xfrm>
        </p:grpSpPr>
        <p:sp>
          <p:nvSpPr>
            <p:cNvPr id="107" name="Google Shape;107;p20"/>
            <p:cNvSpPr/>
            <p:nvPr/>
          </p:nvSpPr>
          <p:spPr>
            <a:xfrm>
              <a:off x="0" y="0"/>
              <a:ext cx="5505818" cy="267028"/>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nvSpPr>
          <p:spPr>
            <a:xfrm>
              <a:off x="13035" y="13035"/>
              <a:ext cx="5479748" cy="24095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Background</a:t>
              </a:r>
              <a:endParaRPr sz="1600">
                <a:solidFill>
                  <a:schemeClr val="lt1"/>
                </a:solidFill>
                <a:latin typeface="Calibri"/>
                <a:ea typeface="Calibri"/>
                <a:cs typeface="Calibri"/>
                <a:sym typeface="Calibri"/>
              </a:endParaRPr>
            </a:p>
          </p:txBody>
        </p:sp>
      </p:grpSp>
      <p:sp>
        <p:nvSpPr>
          <p:cNvPr id="109" name="Google Shape;109;p20"/>
          <p:cNvSpPr/>
          <p:nvPr/>
        </p:nvSpPr>
        <p:spPr>
          <a:xfrm>
            <a:off x="280650" y="875375"/>
            <a:ext cx="5633700" cy="3051000"/>
          </a:xfrm>
          <a:prstGeom prst="rect">
            <a:avLst/>
          </a:prstGeom>
          <a:noFill/>
          <a:ln>
            <a:noFill/>
          </a:ln>
        </p:spPr>
        <p:txBody>
          <a:bodyPr anchorCtr="0" anchor="t" bIns="45700" lIns="91425" spcFirstLastPara="1" rIns="91425" wrap="square" tIns="45700">
            <a:noAutofit/>
          </a:bodyPr>
          <a:lstStyle/>
          <a:p>
            <a:pPr indent="-254000" lvl="0" marL="342900" marR="0" rtl="0" algn="just">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ePRO systems are digital platforms for patients to report symptoms, side effects, and quality of life measures using electronic devices.</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They replace traditional paper-based PROs, providing real-time data access for healthcare professionals during clinical trials.</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ePRO systems enhance patient engagement, compliance, and data quality through convenient digital data collection.</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Vital role in advancing clinical research by providing valuable insights and facilitating remote data collection for more efficient and effective healthcare outcomes.</a:t>
            </a:r>
            <a:endParaRPr>
              <a:solidFill>
                <a:schemeClr val="dk1"/>
              </a:solidFill>
              <a:latin typeface="Calibri"/>
              <a:ea typeface="Calibri"/>
              <a:cs typeface="Calibri"/>
              <a:sym typeface="Calibri"/>
            </a:endParaRPr>
          </a:p>
        </p:txBody>
      </p:sp>
      <p:sp>
        <p:nvSpPr>
          <p:cNvPr id="110" name="Google Shape;110;p20"/>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246305" y="59512"/>
            <a:ext cx="5341696" cy="28732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Future Work</a:t>
            </a:r>
            <a:endParaRPr/>
          </a:p>
        </p:txBody>
      </p:sp>
      <p:sp>
        <p:nvSpPr>
          <p:cNvPr id="293" name="Google Shape;293;p38"/>
          <p:cNvSpPr txBox="1"/>
          <p:nvPr/>
        </p:nvSpPr>
        <p:spPr>
          <a:xfrm>
            <a:off x="173950" y="503325"/>
            <a:ext cx="5833500" cy="2370300"/>
          </a:xfrm>
          <a:prstGeom prst="rect">
            <a:avLst/>
          </a:prstGeom>
          <a:noFill/>
          <a:ln>
            <a:noFill/>
          </a:ln>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Test Robustness to 'Model Poisoning'[9]</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Explore Advanced Models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RFM Analysis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Longitudinal Study Expansion</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Separate Autoencoders for Majority and Minority Classes</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Targeted Enhancement through Error Analysis</a:t>
            </a:r>
            <a:endParaRPr>
              <a:solidFill>
                <a:schemeClr val="dk1"/>
              </a:solidFill>
              <a:latin typeface="Calibri"/>
              <a:ea typeface="Calibri"/>
              <a:cs typeface="Calibri"/>
              <a:sym typeface="Calibri"/>
            </a:endParaRPr>
          </a:p>
        </p:txBody>
      </p:sp>
      <p:sp>
        <p:nvSpPr>
          <p:cNvPr id="294" name="Google Shape;294;p38"/>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References</a:t>
            </a:r>
            <a:endParaRPr/>
          </a:p>
        </p:txBody>
      </p:sp>
      <p:sp>
        <p:nvSpPr>
          <p:cNvPr id="300" name="Google Shape;300;p39"/>
          <p:cNvSpPr txBox="1"/>
          <p:nvPr/>
        </p:nvSpPr>
        <p:spPr>
          <a:xfrm>
            <a:off x="246305" y="546727"/>
            <a:ext cx="5418000" cy="3632700"/>
          </a:xfrm>
          <a:prstGeom prst="rect">
            <a:avLst/>
          </a:prstGeom>
          <a:noFill/>
          <a:ln>
            <a:noFill/>
          </a:ln>
        </p:spPr>
        <p:txBody>
          <a:bodyPr anchorCtr="0" anchor="t" bIns="45700" lIns="91425" spcFirstLastPara="1" rIns="91425" wrap="square" tIns="45700">
            <a:spAutoFit/>
          </a:bodyPr>
          <a:lstStyle/>
          <a:p>
            <a:pPr indent="-165100" lvl="0" marL="22860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 A. Mehrotra, M. Musolesi, R. Hendley, and V. Pejovic, “Designing content-driven intelligent notification mechanisms for mobile applications,” in Proceedings of the 2015 ACM International Joint Conference on Pervasive and Ubiquitous Computing, pp. 813–824, 2015.</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B.-J. Ho, B. Balaji, M. Koseoglu, and M. Srivastava, “Nurture: notifying users at the right time using reinforcement learning,” in Proceedings of the 2018 ACM International Joint Conference and 2018 International Symposium on Pervasive and Ubiquitous Computing and Wearable Computers, pp. 1194–1201, 2018</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 C. Araujo, C. Soares, I. Pereira, D. Coelho, M. ´ A. Rebelo, and ˆ A. Madureira, “A novel approach for send time prediction on email marketing,” Applied Sciences, vol. 12, no. 16, p. 8310, 2022</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N. Rieke, J. Hancox, W. Li, F. Milletari, H. R. Roth, S. Albarqouni, S. Bakas, M. N. Galtier, B. A. Landman, K. Maier-Hein, et al., “The future of digital health with federated learning,” NPJ digital medicine, vol. 3, no. 1, p. 119, 2020</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D. Cha, M. Sung, Y.-R. Park, et al., “Implementing vertical federated learning using autoencoders: Practical application, generalizability, and utility study,” JMIR medical informatics, vol. 9, no. 6, p. e26598, 2021.</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D. Novoa-Paradela, O. Fontenla-Romero, and B. Guijarro-Berdinas, ˜ “Fast deep autoencoder for federated learning,” Pattern Recognition, p. 109805, 2023. </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u="sng">
                <a:solidFill>
                  <a:schemeClr val="hlink"/>
                </a:solidFill>
                <a:latin typeface="Calibri"/>
                <a:ea typeface="Calibri"/>
                <a:cs typeface="Calibri"/>
                <a:sym typeface="Calibri"/>
                <a:hlinkClick r:id="rId3"/>
              </a:rPr>
              <a:t>Building Autoencoders on Sparse, One Hot Encoded Data</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u="sng">
                <a:solidFill>
                  <a:schemeClr val="hlink"/>
                </a:solidFill>
                <a:latin typeface="Calibri"/>
                <a:ea typeface="Calibri"/>
                <a:cs typeface="Calibri"/>
                <a:sym typeface="Calibri"/>
                <a:hlinkClick r:id="rId4"/>
              </a:rPr>
              <a:t>Using Normalization Layers to Improve Deep Learning Models</a:t>
            </a:r>
            <a:endParaRPr sz="10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E. Bagdasaryan, A. Veit, Y. Hua, D. Estrin, and V. Shmatikov, “How to backdoor federated learning,” CoRR, vol. abs/1807.00459, 2018.</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01" name="Google Shape;301;p39"/>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Questions</a:t>
            </a:r>
            <a:endParaRPr/>
          </a:p>
        </p:txBody>
      </p:sp>
      <p:sp>
        <p:nvSpPr>
          <p:cNvPr id="307" name="Google Shape;307;p40"/>
          <p:cNvSpPr txBox="1"/>
          <p:nvPr/>
        </p:nvSpPr>
        <p:spPr>
          <a:xfrm>
            <a:off x="2235200" y="1847850"/>
            <a:ext cx="123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Questions?</a:t>
            </a:r>
            <a:endParaRPr/>
          </a:p>
        </p:txBody>
      </p:sp>
      <p:sp>
        <p:nvSpPr>
          <p:cNvPr id="308" name="Google Shape;308;p40"/>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83328" y="56758"/>
            <a:ext cx="2332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Introduction (Contd.)</a:t>
            </a:r>
            <a:endParaRPr/>
          </a:p>
        </p:txBody>
      </p:sp>
      <p:grpSp>
        <p:nvGrpSpPr>
          <p:cNvPr id="116" name="Google Shape;116;p21"/>
          <p:cNvGrpSpPr/>
          <p:nvPr/>
        </p:nvGrpSpPr>
        <p:grpSpPr>
          <a:xfrm>
            <a:off x="256670" y="580009"/>
            <a:ext cx="5633460" cy="267028"/>
            <a:chOff x="0" y="0"/>
            <a:chExt cx="5505818" cy="267028"/>
          </a:xfrm>
        </p:grpSpPr>
        <p:sp>
          <p:nvSpPr>
            <p:cNvPr id="117" name="Google Shape;117;p21"/>
            <p:cNvSpPr/>
            <p:nvPr/>
          </p:nvSpPr>
          <p:spPr>
            <a:xfrm>
              <a:off x="0" y="0"/>
              <a:ext cx="5505818" cy="267028"/>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13035" y="13035"/>
              <a:ext cx="5479748" cy="24095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Motivation</a:t>
              </a:r>
              <a:endParaRPr sz="1400">
                <a:solidFill>
                  <a:schemeClr val="lt1"/>
                </a:solidFill>
                <a:latin typeface="Calibri"/>
                <a:ea typeface="Calibri"/>
                <a:cs typeface="Calibri"/>
                <a:sym typeface="Calibri"/>
              </a:endParaRPr>
            </a:p>
          </p:txBody>
        </p:sp>
      </p:grpSp>
      <p:sp>
        <p:nvSpPr>
          <p:cNvPr id="119" name="Google Shape;119;p21"/>
          <p:cNvSpPr txBox="1"/>
          <p:nvPr/>
        </p:nvSpPr>
        <p:spPr>
          <a:xfrm>
            <a:off x="319596" y="1038687"/>
            <a:ext cx="5570400" cy="2247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A high response rate is critical in ePRO systems for research validity, as incomplete diaries or self-reported data can compromise the accuracy and reliability of study findings.</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ePRO systems raise patient trust concerns due to the growing interest of insurance companies in personal data and the persistent threat of data breaches.</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Achieving a balance between optimizing response rates and preserving privacy is essential for successful ePRO systems.</a:t>
            </a:r>
            <a:endParaRPr>
              <a:solidFill>
                <a:schemeClr val="dk1"/>
              </a:solidFill>
              <a:latin typeface="Calibri"/>
              <a:ea typeface="Calibri"/>
              <a:cs typeface="Calibri"/>
              <a:sym typeface="Calibri"/>
            </a:endParaRPr>
          </a:p>
        </p:txBody>
      </p:sp>
      <p:sp>
        <p:nvSpPr>
          <p:cNvPr id="120" name="Google Shape;120;p21"/>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83328" y="56758"/>
            <a:ext cx="2332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Introduction (Contd.)</a:t>
            </a:r>
            <a:endParaRPr/>
          </a:p>
        </p:txBody>
      </p:sp>
      <p:grpSp>
        <p:nvGrpSpPr>
          <p:cNvPr id="126" name="Google Shape;126;p22"/>
          <p:cNvGrpSpPr/>
          <p:nvPr/>
        </p:nvGrpSpPr>
        <p:grpSpPr>
          <a:xfrm>
            <a:off x="256670" y="580009"/>
            <a:ext cx="5633460" cy="267028"/>
            <a:chOff x="0" y="0"/>
            <a:chExt cx="5505818" cy="267028"/>
          </a:xfrm>
        </p:grpSpPr>
        <p:sp>
          <p:nvSpPr>
            <p:cNvPr id="127" name="Google Shape;127;p22"/>
            <p:cNvSpPr/>
            <p:nvPr/>
          </p:nvSpPr>
          <p:spPr>
            <a:xfrm>
              <a:off x="0" y="0"/>
              <a:ext cx="5505818" cy="267028"/>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13035" y="13035"/>
              <a:ext cx="5479748" cy="24095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Objective</a:t>
              </a:r>
              <a:endParaRPr sz="1400">
                <a:solidFill>
                  <a:schemeClr val="lt1"/>
                </a:solidFill>
                <a:latin typeface="Calibri"/>
                <a:ea typeface="Calibri"/>
                <a:cs typeface="Calibri"/>
                <a:sym typeface="Calibri"/>
              </a:endParaRPr>
            </a:p>
          </p:txBody>
        </p:sp>
      </p:grpSp>
      <p:sp>
        <p:nvSpPr>
          <p:cNvPr id="129" name="Google Shape;129;p22"/>
          <p:cNvSpPr/>
          <p:nvPr/>
        </p:nvSpPr>
        <p:spPr>
          <a:xfrm>
            <a:off x="280657" y="875377"/>
            <a:ext cx="5596135" cy="3539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solidFill>
                  <a:schemeClr val="dk1"/>
                </a:solidFill>
                <a:latin typeface="Calibri"/>
                <a:ea typeface="Calibri"/>
                <a:cs typeface="Calibri"/>
                <a:sym typeface="Calibri"/>
              </a:rPr>
              <a:t>In this study, we:</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Aim to build an ML model to enhance user response in ePRO systems.</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Investigate the feasibility of incorporating a privacy-preserving approach within the ePRO system.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b="1" i="1" lang="en-US" u="sng">
                <a:solidFill>
                  <a:schemeClr val="dk1"/>
                </a:solidFill>
                <a:latin typeface="Calibri"/>
                <a:ea typeface="Calibri"/>
                <a:cs typeface="Calibri"/>
                <a:sym typeface="Calibri"/>
              </a:rPr>
              <a:t>Research Questions</a:t>
            </a:r>
            <a:endParaRPr u="sng">
              <a:solidFill>
                <a:schemeClr val="dk1"/>
              </a:solidFill>
              <a:highlight>
                <a:srgbClr val="FFFF00"/>
              </a:highlight>
              <a:latin typeface="Calibri"/>
              <a:ea typeface="Calibri"/>
              <a:cs typeface="Calibri"/>
              <a:sym typeface="Calibri"/>
            </a:endParaRPr>
          </a:p>
          <a:p>
            <a:pPr indent="-317500" lvl="0" marL="457200" rtl="0" algn="l">
              <a:lnSpc>
                <a:spcPct val="100000"/>
              </a:lnSpc>
              <a:spcBef>
                <a:spcPts val="1000"/>
              </a:spcBef>
              <a:spcAft>
                <a:spcPts val="0"/>
              </a:spcAft>
              <a:buClr>
                <a:schemeClr val="dk1"/>
              </a:buClr>
              <a:buSzPts val="1400"/>
              <a:buFont typeface="Calibri"/>
              <a:buAutoNum type="arabicPeriod"/>
            </a:pPr>
            <a:r>
              <a:rPr i="1" lang="en-US">
                <a:solidFill>
                  <a:schemeClr val="dk1"/>
                </a:solidFill>
                <a:latin typeface="Calibri"/>
                <a:ea typeface="Calibri"/>
                <a:cs typeface="Calibri"/>
                <a:sym typeface="Calibri"/>
              </a:rPr>
              <a:t>Can we predict a participant’s response to a notification based on the set of features provided?</a:t>
            </a:r>
            <a:endParaRPr i="1">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eriod"/>
            </a:pPr>
            <a:r>
              <a:rPr i="1" lang="en-US">
                <a:solidFill>
                  <a:schemeClr val="dk1"/>
                </a:solidFill>
                <a:latin typeface="Calibri"/>
                <a:ea typeface="Calibri"/>
                <a:cs typeface="Calibri"/>
                <a:sym typeface="Calibri"/>
              </a:rPr>
              <a:t>Can the model’s performance using encoded features match or surpass that achieved without encoded features?</a:t>
            </a:r>
            <a:endParaRPr i="1">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eriod"/>
            </a:pPr>
            <a:r>
              <a:rPr i="1" lang="en-US">
                <a:solidFill>
                  <a:schemeClr val="dk1"/>
                </a:solidFill>
                <a:latin typeface="Calibri"/>
                <a:ea typeface="Calibri"/>
                <a:cs typeface="Calibri"/>
                <a:sym typeface="Calibri"/>
              </a:rPr>
              <a:t>Will this approach preserve privacy and enable dataset augmentation with sensitive participant information, such as age, medical condition, and gender?</a:t>
            </a:r>
            <a:endParaRPr i="1">
              <a:solidFill>
                <a:schemeClr val="dk1"/>
              </a:solidFill>
              <a:highlight>
                <a:srgbClr val="FFFF00"/>
              </a:highlight>
              <a:latin typeface="Calibri"/>
              <a:ea typeface="Calibri"/>
              <a:cs typeface="Calibri"/>
              <a:sym typeface="Calibri"/>
            </a:endParaRPr>
          </a:p>
          <a:p>
            <a:pPr indent="0" lvl="0" marL="0" marR="0" rtl="0" algn="l">
              <a:lnSpc>
                <a:spcPct val="100000"/>
              </a:lnSpc>
              <a:spcBef>
                <a:spcPts val="1000"/>
              </a:spcBef>
              <a:spcAft>
                <a:spcPts val="0"/>
              </a:spcAft>
              <a:buNone/>
            </a:pPr>
            <a:r>
              <a:t/>
            </a:r>
            <a:endParaRPr>
              <a:solidFill>
                <a:schemeClr val="dk1"/>
              </a:solidFill>
              <a:latin typeface="Calibri"/>
              <a:ea typeface="Calibri"/>
              <a:cs typeface="Calibri"/>
              <a:sym typeface="Calibri"/>
            </a:endParaRPr>
          </a:p>
        </p:txBody>
      </p:sp>
      <p:sp>
        <p:nvSpPr>
          <p:cNvPr id="130" name="Google Shape;130;p22"/>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83328" y="56758"/>
            <a:ext cx="2332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Introduction (Contd.)</a:t>
            </a:r>
            <a:endParaRPr/>
          </a:p>
        </p:txBody>
      </p:sp>
      <p:grpSp>
        <p:nvGrpSpPr>
          <p:cNvPr id="136" name="Google Shape;136;p23"/>
          <p:cNvGrpSpPr/>
          <p:nvPr/>
        </p:nvGrpSpPr>
        <p:grpSpPr>
          <a:xfrm>
            <a:off x="256670" y="586732"/>
            <a:ext cx="5633460" cy="267028"/>
            <a:chOff x="0" y="0"/>
            <a:chExt cx="5505818" cy="267028"/>
          </a:xfrm>
        </p:grpSpPr>
        <p:sp>
          <p:nvSpPr>
            <p:cNvPr id="137" name="Google Shape;137;p23"/>
            <p:cNvSpPr/>
            <p:nvPr/>
          </p:nvSpPr>
          <p:spPr>
            <a:xfrm>
              <a:off x="0" y="0"/>
              <a:ext cx="5505818" cy="267028"/>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13035" y="13035"/>
              <a:ext cx="5479748" cy="24095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Dataset</a:t>
              </a:r>
              <a:endParaRPr sz="1400">
                <a:solidFill>
                  <a:schemeClr val="lt1"/>
                </a:solidFill>
                <a:latin typeface="Calibri"/>
                <a:ea typeface="Calibri"/>
                <a:cs typeface="Calibri"/>
                <a:sym typeface="Calibri"/>
              </a:endParaRPr>
            </a:p>
          </p:txBody>
        </p:sp>
      </p:grpSp>
      <p:sp>
        <p:nvSpPr>
          <p:cNvPr id="139" name="Google Shape;139;p23"/>
          <p:cNvSpPr/>
          <p:nvPr/>
        </p:nvSpPr>
        <p:spPr>
          <a:xfrm>
            <a:off x="275332" y="994543"/>
            <a:ext cx="5596200" cy="2847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We utilised four diverse datasets, including Installation Data, Research Participant Data, Response Data, and Notification Data, to build a comprehensive foundation for our research</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Source: ‘In the Wild Research’</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Participants: 350+ individuals</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Notifications: 5 times/day</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Duration: 24 days</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Study Period: 12 weeks</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Data Collection: Three cycles of 8 days each</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Cycle Gaps: 5 weeks apart</a:t>
            </a:r>
            <a:endParaRPr>
              <a:solidFill>
                <a:schemeClr val="dk1"/>
              </a:solidFill>
              <a:latin typeface="Calibri"/>
              <a:ea typeface="Calibri"/>
              <a:cs typeface="Calibri"/>
              <a:sym typeface="Calibri"/>
            </a:endParaRPr>
          </a:p>
          <a:p>
            <a:pPr indent="-317500" lvl="1" marL="91440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Total Data Points: 832,064</a:t>
            </a:r>
            <a:endParaRPr>
              <a:solidFill>
                <a:schemeClr val="dk1"/>
              </a:solidFill>
              <a:latin typeface="Calibri"/>
              <a:ea typeface="Calibri"/>
              <a:cs typeface="Calibri"/>
              <a:sym typeface="Calibri"/>
            </a:endParaRPr>
          </a:p>
          <a:p>
            <a:pPr indent="0" lvl="0" marL="9144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These datasets comprised various features such </a:t>
            </a:r>
            <a:r>
              <a:rPr lang="en-US">
                <a:solidFill>
                  <a:schemeClr val="dk1"/>
                </a:solidFill>
                <a:latin typeface="Calibri"/>
                <a:ea typeface="Calibri"/>
                <a:cs typeface="Calibri"/>
                <a:sym typeface="Calibri"/>
              </a:rPr>
              <a:t>as app version, device type, participant details, notification responses, and questionnaire configurations. </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100">
              <a:solidFill>
                <a:schemeClr val="dk1"/>
              </a:solidFill>
              <a:latin typeface="Calibri"/>
              <a:ea typeface="Calibri"/>
              <a:cs typeface="Calibri"/>
              <a:sym typeface="Calibri"/>
            </a:endParaRPr>
          </a:p>
        </p:txBody>
      </p:sp>
      <p:sp>
        <p:nvSpPr>
          <p:cNvPr id="140" name="Google Shape;140;p23"/>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90052" y="66368"/>
            <a:ext cx="22500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Literature Review</a:t>
            </a:r>
            <a:endParaRPr/>
          </a:p>
        </p:txBody>
      </p:sp>
      <p:sp>
        <p:nvSpPr>
          <p:cNvPr id="147" name="Google Shape;147;p24"/>
          <p:cNvSpPr txBox="1"/>
          <p:nvPr/>
        </p:nvSpPr>
        <p:spPr>
          <a:xfrm>
            <a:off x="88250" y="758000"/>
            <a:ext cx="5970300" cy="32976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Designing content-driven intelligent notification mechanisms for mobile applications[</a:t>
            </a:r>
            <a:r>
              <a:rPr lang="en-US" u="sng">
                <a:solidFill>
                  <a:schemeClr val="hlink"/>
                </a:solidFill>
                <a:latin typeface="Calibri"/>
                <a:ea typeface="Calibri"/>
                <a:cs typeface="Calibri"/>
                <a:sym typeface="Calibri"/>
                <a:hlinkClick r:id="rId3"/>
              </a:rPr>
              <a:t>1</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Noto Sans Symbols"/>
              <a:buChar char="▪"/>
            </a:pPr>
            <a:r>
              <a:rPr lang="en-US">
                <a:solidFill>
                  <a:schemeClr val="dk1"/>
                </a:solidFill>
                <a:latin typeface="Calibri"/>
                <a:ea typeface="Calibri"/>
                <a:cs typeface="Calibri"/>
                <a:sym typeface="Calibri"/>
              </a:rPr>
              <a:t>Nurture: notifying users at the right time using reinforcement learning[</a:t>
            </a:r>
            <a:r>
              <a:rPr lang="en-US" u="sng">
                <a:solidFill>
                  <a:schemeClr val="hlink"/>
                </a:solidFill>
                <a:latin typeface="Calibri"/>
                <a:ea typeface="Calibri"/>
                <a:cs typeface="Calibri"/>
                <a:sym typeface="Calibri"/>
                <a:hlinkClick r:id="rId4"/>
              </a:rPr>
              <a:t>2</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 novel approach for send time prediction on email marketing[</a:t>
            </a:r>
            <a:r>
              <a:rPr lang="en-US" u="sng">
                <a:solidFill>
                  <a:schemeClr val="hlink"/>
                </a:solidFill>
                <a:latin typeface="Calibri"/>
                <a:ea typeface="Calibri"/>
                <a:cs typeface="Calibri"/>
                <a:sym typeface="Calibri"/>
                <a:hlinkClick r:id="rId5"/>
              </a:rPr>
              <a:t>3</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future of digital health with federated learning[</a:t>
            </a:r>
            <a:r>
              <a:rPr lang="en-US" u="sng">
                <a:solidFill>
                  <a:schemeClr val="hlink"/>
                </a:solidFill>
                <a:latin typeface="Calibri"/>
                <a:ea typeface="Calibri"/>
                <a:cs typeface="Calibri"/>
                <a:sym typeface="Calibri"/>
                <a:hlinkClick r:id="rId6"/>
              </a:rPr>
              <a:t>4</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Implementing vertical federated learning using autoencoders: Practical application, generalizability, and utility study[</a:t>
            </a:r>
            <a:r>
              <a:rPr lang="en-US" u="sng">
                <a:solidFill>
                  <a:schemeClr val="hlink"/>
                </a:solidFill>
                <a:latin typeface="Calibri"/>
                <a:ea typeface="Calibri"/>
                <a:cs typeface="Calibri"/>
                <a:sym typeface="Calibri"/>
                <a:hlinkClick r:id="rId7"/>
              </a:rPr>
              <a:t>5</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Fast deep autoencoder for federated learning[</a:t>
            </a:r>
            <a:r>
              <a:rPr lang="en-US" u="sng">
                <a:solidFill>
                  <a:schemeClr val="hlink"/>
                </a:solidFill>
                <a:latin typeface="Calibri"/>
                <a:ea typeface="Calibri"/>
                <a:cs typeface="Calibri"/>
                <a:sym typeface="Calibri"/>
                <a:hlinkClick r:id="rId8"/>
              </a:rPr>
              <a:t>6</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sp>
        <p:nvSpPr>
          <p:cNvPr id="148" name="Google Shape;148;p24"/>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Methodology</a:t>
            </a:r>
            <a:endParaRPr/>
          </a:p>
        </p:txBody>
      </p:sp>
      <p:sp>
        <p:nvSpPr>
          <p:cNvPr id="155" name="Google Shape;155;p25"/>
          <p:cNvSpPr txBox="1"/>
          <p:nvPr>
            <p:ph idx="1" type="body"/>
          </p:nvPr>
        </p:nvSpPr>
        <p:spPr>
          <a:xfrm>
            <a:off x="143000" y="974350"/>
            <a:ext cx="5860800" cy="3078600"/>
          </a:xfrm>
          <a:prstGeom prst="rect">
            <a:avLst/>
          </a:prstGeom>
        </p:spPr>
        <p:txBody>
          <a:bodyPr anchorCtr="0" anchor="t" bIns="0" lIns="0" spcFirstLastPara="1" rIns="0" wrap="square" tIns="0">
            <a:spAutoFit/>
          </a:bodyPr>
          <a:lstStyle/>
          <a:p>
            <a:pPr indent="-317500" lvl="0" marL="457200" rtl="0" algn="l">
              <a:lnSpc>
                <a:spcPct val="100000"/>
              </a:lnSpc>
              <a:spcBef>
                <a:spcPts val="0"/>
              </a:spcBef>
              <a:spcAft>
                <a:spcPts val="0"/>
              </a:spcAft>
              <a:buSzPts val="1400"/>
              <a:buAutoNum type="arabicPeriod"/>
            </a:pPr>
            <a:r>
              <a:rPr b="1" lang="en-US" sz="1400"/>
              <a:t>Data Collection and Preparation:</a:t>
            </a:r>
            <a:r>
              <a:rPr lang="en-US" sz="1400"/>
              <a:t> Gather patient data from ePRO systems, ensuring its quality and relevance.</a:t>
            </a:r>
            <a:endParaRPr sz="1400"/>
          </a:p>
          <a:p>
            <a:pPr indent="-317500" lvl="0" marL="457200" rtl="0" algn="l">
              <a:lnSpc>
                <a:spcPct val="100000"/>
              </a:lnSpc>
              <a:spcBef>
                <a:spcPts val="0"/>
              </a:spcBef>
              <a:spcAft>
                <a:spcPts val="0"/>
              </a:spcAft>
              <a:buSzPts val="1400"/>
              <a:buAutoNum type="arabicPeriod"/>
            </a:pPr>
            <a:r>
              <a:rPr b="1" lang="en-US" sz="1400"/>
              <a:t>Autoencoder-based Feature Extraction:</a:t>
            </a:r>
            <a:r>
              <a:rPr lang="en-US" sz="1400"/>
              <a:t> Employ autoencoders to encode and extract essential information from participant data.</a:t>
            </a:r>
            <a:endParaRPr sz="1400"/>
          </a:p>
          <a:p>
            <a:pPr indent="-317500" lvl="0" marL="457200" rtl="0" algn="l">
              <a:lnSpc>
                <a:spcPct val="100000"/>
              </a:lnSpc>
              <a:spcBef>
                <a:spcPts val="0"/>
              </a:spcBef>
              <a:spcAft>
                <a:spcPts val="0"/>
              </a:spcAft>
              <a:buSzPts val="1400"/>
              <a:buAutoNum type="arabicPeriod"/>
            </a:pPr>
            <a:r>
              <a:rPr b="1" lang="en-US" sz="1400"/>
              <a:t>Participant-Specific Encoding:</a:t>
            </a:r>
            <a:r>
              <a:rPr lang="en-US" sz="1400"/>
              <a:t> Create personalized encodings for each </a:t>
            </a:r>
            <a:r>
              <a:rPr lang="en-US" sz="1400"/>
              <a:t>participant</a:t>
            </a:r>
            <a:r>
              <a:rPr lang="en-US" sz="1400"/>
              <a:t> to capture their unique attributes.</a:t>
            </a:r>
            <a:endParaRPr sz="1400"/>
          </a:p>
          <a:p>
            <a:pPr indent="-317500" lvl="0" marL="457200" rtl="0" algn="l">
              <a:lnSpc>
                <a:spcPct val="100000"/>
              </a:lnSpc>
              <a:spcBef>
                <a:spcPts val="0"/>
              </a:spcBef>
              <a:spcAft>
                <a:spcPts val="0"/>
              </a:spcAft>
              <a:buSzPts val="1400"/>
              <a:buAutoNum type="arabicPeriod"/>
            </a:pPr>
            <a:r>
              <a:rPr b="1" lang="en-US" sz="1400"/>
              <a:t>Privacy-Preserving Transformation:</a:t>
            </a:r>
            <a:r>
              <a:rPr lang="en-US" sz="1400"/>
              <a:t> Transformed </a:t>
            </a:r>
            <a:r>
              <a:rPr lang="en-US" sz="1400"/>
              <a:t>participant</a:t>
            </a:r>
            <a:r>
              <a:rPr lang="en-US" sz="1400"/>
              <a:t> data is now encoded representations, protecting privacy.</a:t>
            </a:r>
            <a:endParaRPr/>
          </a:p>
          <a:p>
            <a:pPr indent="-317500" lvl="0" marL="457200" rtl="0" algn="l">
              <a:lnSpc>
                <a:spcPct val="100000"/>
              </a:lnSpc>
              <a:spcBef>
                <a:spcPts val="0"/>
              </a:spcBef>
              <a:spcAft>
                <a:spcPts val="0"/>
              </a:spcAft>
              <a:buSzPts val="1400"/>
              <a:buAutoNum type="arabicPeriod"/>
            </a:pPr>
            <a:r>
              <a:rPr b="1" lang="en-US" sz="1400"/>
              <a:t>Model Building:</a:t>
            </a:r>
            <a:r>
              <a:rPr lang="en-US" sz="1400"/>
              <a:t> Utilize encoded features to build models for predicting optimal notification times </a:t>
            </a:r>
            <a:r>
              <a:rPr i="1" lang="en-US" sz="1400"/>
              <a:t>(framed as classification problem)</a:t>
            </a:r>
            <a:r>
              <a:rPr lang="en-US" sz="1400"/>
              <a:t> .</a:t>
            </a:r>
            <a:endParaRPr sz="1400"/>
          </a:p>
          <a:p>
            <a:pPr indent="-317500" lvl="0" marL="457200" rtl="0" algn="l">
              <a:lnSpc>
                <a:spcPct val="100000"/>
              </a:lnSpc>
              <a:spcBef>
                <a:spcPts val="0"/>
              </a:spcBef>
              <a:spcAft>
                <a:spcPts val="0"/>
              </a:spcAft>
              <a:buSzPts val="1400"/>
              <a:buAutoNum type="arabicPeriod"/>
            </a:pPr>
            <a:r>
              <a:rPr b="1" lang="en-US" sz="1400"/>
              <a:t>Efficiency and Privacy Evaluation: </a:t>
            </a:r>
            <a:r>
              <a:rPr lang="en-US" sz="1400"/>
              <a:t>Assess both timely </a:t>
            </a:r>
            <a:r>
              <a:rPr lang="en-US" sz="1400"/>
              <a:t>notification</a:t>
            </a:r>
            <a:r>
              <a:rPr lang="en-US" sz="1400"/>
              <a:t> effectiveness and data privacy preservation.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a:p>
        </p:txBody>
      </p:sp>
      <p:grpSp>
        <p:nvGrpSpPr>
          <p:cNvPr id="156" name="Google Shape;156;p25"/>
          <p:cNvGrpSpPr/>
          <p:nvPr/>
        </p:nvGrpSpPr>
        <p:grpSpPr>
          <a:xfrm>
            <a:off x="202933" y="527134"/>
            <a:ext cx="5735156" cy="267000"/>
            <a:chOff x="0" y="0"/>
            <a:chExt cx="5605118" cy="267000"/>
          </a:xfrm>
        </p:grpSpPr>
        <p:sp>
          <p:nvSpPr>
            <p:cNvPr id="157" name="Google Shape;157;p25"/>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nvSpPr>
          <p:spPr>
            <a:xfrm>
              <a:off x="125318"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Overview of our Approach</a:t>
              </a:r>
              <a:endParaRPr sz="1600">
                <a:solidFill>
                  <a:schemeClr val="lt1"/>
                </a:solidFill>
                <a:latin typeface="Calibri"/>
                <a:ea typeface="Calibri"/>
                <a:cs typeface="Calibri"/>
                <a:sym typeface="Calibri"/>
              </a:endParaRPr>
            </a:p>
          </p:txBody>
        </p:sp>
      </p:grpSp>
      <p:sp>
        <p:nvSpPr>
          <p:cNvPr id="159" name="Google Shape;159;p25"/>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Data Cleaning and Preprocessing</a:t>
            </a:r>
            <a:endParaRPr/>
          </a:p>
        </p:txBody>
      </p:sp>
      <p:sp>
        <p:nvSpPr>
          <p:cNvPr id="166" name="Google Shape;166;p26"/>
          <p:cNvSpPr txBox="1"/>
          <p:nvPr>
            <p:ph idx="1" type="body"/>
          </p:nvPr>
        </p:nvSpPr>
        <p:spPr>
          <a:xfrm>
            <a:off x="281000" y="1151500"/>
            <a:ext cx="5633700" cy="3016800"/>
          </a:xfrm>
          <a:prstGeom prst="rect">
            <a:avLst/>
          </a:prstGeom>
        </p:spPr>
        <p:txBody>
          <a:bodyPr anchorCtr="0" anchor="t" bIns="0" lIns="0" spcFirstLastPara="1" rIns="0" wrap="square" tIns="0">
            <a:spAutoFit/>
          </a:bodyPr>
          <a:lstStyle/>
          <a:p>
            <a:pPr indent="-342900" lvl="0" marL="342900" rtl="0" algn="just">
              <a:lnSpc>
                <a:spcPct val="100000"/>
              </a:lnSpc>
              <a:spcBef>
                <a:spcPts val="0"/>
              </a:spcBef>
              <a:spcAft>
                <a:spcPts val="0"/>
              </a:spcAft>
              <a:buClr>
                <a:schemeClr val="dk1"/>
              </a:buClr>
              <a:buSzPts val="1400"/>
              <a:buFont typeface="Noto Sans Symbols"/>
              <a:buChar char="▪"/>
            </a:pPr>
            <a:r>
              <a:rPr lang="en-US" sz="1400"/>
              <a:t>Conducted a thorough data cleaning process to preprocess and merge four datasets into a unified dataset, ready for analysis.</a:t>
            </a:r>
            <a:endParaRPr sz="1400"/>
          </a:p>
          <a:p>
            <a:pPr indent="0" lvl="0" marL="457200" rtl="0" algn="just">
              <a:lnSpc>
                <a:spcPct val="100000"/>
              </a:lnSpc>
              <a:spcBef>
                <a:spcPts val="0"/>
              </a:spcBef>
              <a:spcAft>
                <a:spcPts val="0"/>
              </a:spcAft>
              <a:buNone/>
            </a:pPr>
            <a:r>
              <a:t/>
            </a:r>
            <a:endParaRPr sz="1400"/>
          </a:p>
          <a:p>
            <a:pPr indent="-342900" lvl="0" marL="342900" rtl="0" algn="just">
              <a:lnSpc>
                <a:spcPct val="100000"/>
              </a:lnSpc>
              <a:spcBef>
                <a:spcPts val="0"/>
              </a:spcBef>
              <a:spcAft>
                <a:spcPts val="0"/>
              </a:spcAft>
              <a:buClr>
                <a:schemeClr val="dk1"/>
              </a:buClr>
              <a:buSzPts val="1400"/>
              <a:buFont typeface="Noto Sans Symbols"/>
              <a:buChar char="▪"/>
            </a:pPr>
            <a:r>
              <a:rPr lang="en-US" sz="1400"/>
              <a:t>Managed duplicate records arising from application glitches.</a:t>
            </a:r>
            <a:endParaRPr sz="1400"/>
          </a:p>
          <a:p>
            <a:pPr indent="0" lvl="0" marL="457200" rtl="0" algn="just">
              <a:lnSpc>
                <a:spcPct val="100000"/>
              </a:lnSpc>
              <a:spcBef>
                <a:spcPts val="0"/>
              </a:spcBef>
              <a:spcAft>
                <a:spcPts val="0"/>
              </a:spcAft>
              <a:buNone/>
            </a:pPr>
            <a:r>
              <a:t/>
            </a:r>
            <a:endParaRPr sz="1400"/>
          </a:p>
          <a:p>
            <a:pPr indent="-342900" lvl="0" marL="342900" rtl="0" algn="just">
              <a:lnSpc>
                <a:spcPct val="100000"/>
              </a:lnSpc>
              <a:spcBef>
                <a:spcPts val="0"/>
              </a:spcBef>
              <a:spcAft>
                <a:spcPts val="0"/>
              </a:spcAft>
              <a:buClr>
                <a:schemeClr val="dk1"/>
              </a:buClr>
              <a:buSzPts val="1400"/>
              <a:buFont typeface="Noto Sans Symbols"/>
              <a:buChar char="▪"/>
            </a:pPr>
            <a:r>
              <a:rPr lang="en-US" sz="1400"/>
              <a:t>Deleted </a:t>
            </a:r>
            <a:r>
              <a:rPr lang="en-US" sz="1400"/>
              <a:t>anomalous</a:t>
            </a:r>
            <a:r>
              <a:rPr lang="en-US" sz="1400"/>
              <a:t> records for a specific probe day</a:t>
            </a:r>
            <a:endParaRPr sz="1400"/>
          </a:p>
          <a:p>
            <a:pPr indent="0" lvl="0" marL="457200" rtl="0" algn="just">
              <a:lnSpc>
                <a:spcPct val="100000"/>
              </a:lnSpc>
              <a:spcBef>
                <a:spcPts val="0"/>
              </a:spcBef>
              <a:spcAft>
                <a:spcPts val="0"/>
              </a:spcAft>
              <a:buNone/>
            </a:pPr>
            <a:r>
              <a:t/>
            </a:r>
            <a:endParaRPr sz="1400"/>
          </a:p>
          <a:p>
            <a:pPr indent="-342900" lvl="0" marL="342900" rtl="0" algn="just">
              <a:lnSpc>
                <a:spcPct val="100000"/>
              </a:lnSpc>
              <a:spcBef>
                <a:spcPts val="0"/>
              </a:spcBef>
              <a:spcAft>
                <a:spcPts val="0"/>
              </a:spcAft>
              <a:buClr>
                <a:schemeClr val="dk1"/>
              </a:buClr>
              <a:buSzPts val="1400"/>
              <a:buFont typeface="Noto Sans Symbols"/>
              <a:buChar char="▪"/>
            </a:pPr>
            <a:r>
              <a:rPr lang="en-US" sz="1400"/>
              <a:t>Implemented a "Class" column to categorize responses as '1' for those responded and '0' for those not responded.</a:t>
            </a:r>
            <a:endParaRPr sz="1400"/>
          </a:p>
          <a:p>
            <a:pPr indent="0" lvl="0" marL="457200" rtl="0" algn="just">
              <a:lnSpc>
                <a:spcPct val="100000"/>
              </a:lnSpc>
              <a:spcBef>
                <a:spcPts val="0"/>
              </a:spcBef>
              <a:spcAft>
                <a:spcPts val="0"/>
              </a:spcAft>
              <a:buNone/>
            </a:pPr>
            <a:r>
              <a:t/>
            </a:r>
            <a:endParaRPr sz="1400"/>
          </a:p>
          <a:p>
            <a:pPr indent="-342900" lvl="0" marL="342900" rtl="0" algn="just">
              <a:lnSpc>
                <a:spcPct val="100000"/>
              </a:lnSpc>
              <a:spcBef>
                <a:spcPts val="0"/>
              </a:spcBef>
              <a:spcAft>
                <a:spcPts val="0"/>
              </a:spcAft>
              <a:buClr>
                <a:schemeClr val="dk1"/>
              </a:buClr>
              <a:buSzPts val="1400"/>
              <a:buFont typeface="Noto Sans Symbols"/>
              <a:buChar char="▪"/>
            </a:pPr>
            <a:r>
              <a:rPr lang="en-US" sz="1400"/>
              <a:t>Through this comprehensive data cleaning process, we effectively reduced the dataset size from 832,064 data points to 26,796 data points.</a:t>
            </a:r>
            <a:endParaRPr sz="1400"/>
          </a:p>
          <a:p>
            <a:pPr indent="0" lvl="0" marL="0" rtl="0" algn="just">
              <a:lnSpc>
                <a:spcPct val="100000"/>
              </a:lnSpc>
              <a:spcBef>
                <a:spcPts val="0"/>
              </a:spcBef>
              <a:spcAft>
                <a:spcPts val="0"/>
              </a:spcAft>
              <a:buNone/>
            </a:pPr>
            <a:r>
              <a:t/>
            </a:r>
            <a:endParaRPr b="1" sz="1400"/>
          </a:p>
          <a:p>
            <a:pPr indent="0" lvl="0" marL="0" rtl="0" algn="just">
              <a:lnSpc>
                <a:spcPct val="100000"/>
              </a:lnSpc>
              <a:spcBef>
                <a:spcPts val="0"/>
              </a:spcBef>
              <a:spcAft>
                <a:spcPts val="0"/>
              </a:spcAft>
              <a:buNone/>
            </a:pPr>
            <a:r>
              <a:t/>
            </a:r>
            <a:endParaRPr sz="1400"/>
          </a:p>
        </p:txBody>
      </p:sp>
      <p:grpSp>
        <p:nvGrpSpPr>
          <p:cNvPr id="167" name="Google Shape;167;p26"/>
          <p:cNvGrpSpPr/>
          <p:nvPr/>
        </p:nvGrpSpPr>
        <p:grpSpPr>
          <a:xfrm>
            <a:off x="281008" y="580709"/>
            <a:ext cx="5633637" cy="267000"/>
            <a:chOff x="0" y="0"/>
            <a:chExt cx="5505900" cy="267000"/>
          </a:xfrm>
        </p:grpSpPr>
        <p:sp>
          <p:nvSpPr>
            <p:cNvPr id="168" name="Google Shape;168;p26"/>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13035"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Cleaning</a:t>
              </a:r>
              <a:endParaRPr sz="1600">
                <a:solidFill>
                  <a:schemeClr val="lt1"/>
                </a:solidFill>
                <a:latin typeface="Calibri"/>
                <a:ea typeface="Calibri"/>
                <a:cs typeface="Calibri"/>
                <a:sym typeface="Calibri"/>
              </a:endParaRPr>
            </a:p>
          </p:txBody>
        </p:sp>
      </p:grpSp>
      <p:sp>
        <p:nvSpPr>
          <p:cNvPr id="170" name="Google Shape;170;p26"/>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46305" y="59512"/>
            <a:ext cx="5341800" cy="28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Data Cleaning and Preprocessing </a:t>
            </a:r>
            <a:r>
              <a:rPr lang="en-US">
                <a:latin typeface="Calibri"/>
                <a:ea typeface="Calibri"/>
                <a:cs typeface="Calibri"/>
                <a:sym typeface="Calibri"/>
              </a:rPr>
              <a:t>(Contd.)</a:t>
            </a:r>
            <a:endParaRPr/>
          </a:p>
        </p:txBody>
      </p:sp>
      <p:sp>
        <p:nvSpPr>
          <p:cNvPr id="177" name="Google Shape;177;p27"/>
          <p:cNvSpPr txBox="1"/>
          <p:nvPr>
            <p:ph idx="1" type="body"/>
          </p:nvPr>
        </p:nvSpPr>
        <p:spPr>
          <a:xfrm>
            <a:off x="134000" y="1000625"/>
            <a:ext cx="5682300" cy="2586000"/>
          </a:xfrm>
          <a:prstGeom prst="rect">
            <a:avLst/>
          </a:prstGeom>
        </p:spPr>
        <p:txBody>
          <a:bodyPr anchorCtr="0" anchor="t" bIns="0" lIns="0" spcFirstLastPara="1" rIns="0" wrap="square" tIns="0">
            <a:spAutoFit/>
          </a:bodyPr>
          <a:lstStyle/>
          <a:p>
            <a:pPr indent="-317500" lvl="0" marL="457200" rtl="0" algn="l">
              <a:lnSpc>
                <a:spcPct val="100000"/>
              </a:lnSpc>
              <a:spcBef>
                <a:spcPts val="0"/>
              </a:spcBef>
              <a:spcAft>
                <a:spcPts val="0"/>
              </a:spcAft>
              <a:buClr>
                <a:schemeClr val="dk1"/>
              </a:buClr>
              <a:buSzPts val="1400"/>
              <a:buChar char="▪"/>
            </a:pPr>
            <a:r>
              <a:rPr b="1" lang="en-US" sz="1400"/>
              <a:t>Categorical Column Handling:</a:t>
            </a:r>
            <a:r>
              <a:rPr lang="en-US" sz="1400"/>
              <a:t> Explored two methods, one-hot encoding and label encoding. Implemented Label encoding for categorical columns</a:t>
            </a:r>
            <a:endParaRPr sz="1400"/>
          </a:p>
          <a:p>
            <a:pPr indent="-317500" lvl="1" marL="914400" rtl="0" algn="l">
              <a:lnSpc>
                <a:spcPct val="100000"/>
              </a:lnSpc>
              <a:spcBef>
                <a:spcPts val="0"/>
              </a:spcBef>
              <a:spcAft>
                <a:spcPts val="0"/>
              </a:spcAft>
              <a:buClr>
                <a:schemeClr val="dk1"/>
              </a:buClr>
              <a:buSzPts val="1400"/>
              <a:buChar char="○"/>
            </a:pPr>
            <a:r>
              <a:rPr b="1" lang="en-US" sz="1400"/>
              <a:t>Rationale:</a:t>
            </a:r>
            <a:r>
              <a:rPr lang="en-US" sz="1400"/>
              <a:t> Autoencoders perform poorly on sparse data often generated by one-hot encoding [</a:t>
            </a:r>
            <a:r>
              <a:rPr lang="en-US" sz="1400" u="sng">
                <a:solidFill>
                  <a:schemeClr val="hlink"/>
                </a:solidFill>
                <a:hlinkClick r:id="rId3"/>
              </a:rPr>
              <a:t>7</a:t>
            </a:r>
            <a:r>
              <a:rPr lang="en-US" sz="1400"/>
              <a:t>]</a:t>
            </a:r>
            <a:endParaRPr sz="1400"/>
          </a:p>
          <a:p>
            <a:pPr indent="0" lvl="0" marL="914400" rtl="0" algn="just">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dk1"/>
              </a:buClr>
              <a:buSzPts val="1400"/>
              <a:buChar char="▪"/>
            </a:pPr>
            <a:r>
              <a:rPr b="1" lang="en-US" sz="1400"/>
              <a:t>Normalisation: </a:t>
            </a:r>
            <a:r>
              <a:rPr lang="en-US" sz="1400"/>
              <a:t>Implemented Min-Max scaling for data normalization in our preprocessing strategy. </a:t>
            </a:r>
            <a:endParaRPr sz="1400"/>
          </a:p>
          <a:p>
            <a:pPr indent="-317500" lvl="1" marL="914400" rtl="0" algn="l">
              <a:lnSpc>
                <a:spcPct val="100000"/>
              </a:lnSpc>
              <a:spcBef>
                <a:spcPts val="0"/>
              </a:spcBef>
              <a:spcAft>
                <a:spcPts val="0"/>
              </a:spcAft>
              <a:buClr>
                <a:schemeClr val="dk1"/>
              </a:buClr>
              <a:buSzPts val="1400"/>
              <a:buChar char="○"/>
            </a:pPr>
            <a:r>
              <a:rPr b="1" lang="en-US" sz="1400"/>
              <a:t>Rationale: </a:t>
            </a:r>
            <a:r>
              <a:rPr lang="en-US" sz="1400"/>
              <a:t>Normalization ensures that features are on the same scale, stabilizing gradient descent, and enabling the use of larger learning rates for quicker model convergence.[</a:t>
            </a:r>
            <a:r>
              <a:rPr lang="en-US" sz="1400" u="sng">
                <a:solidFill>
                  <a:schemeClr val="hlink"/>
                </a:solidFill>
                <a:hlinkClick r:id="rId4"/>
              </a:rPr>
              <a:t>8</a:t>
            </a:r>
            <a:r>
              <a:rPr lang="en-US" sz="1400"/>
              <a:t>]</a:t>
            </a:r>
            <a:r>
              <a:rPr b="1" lang="en-US" sz="1400"/>
              <a:t>	</a:t>
            </a:r>
            <a:r>
              <a:rPr lang="en-US" sz="1400"/>
              <a:t> 	</a:t>
            </a:r>
            <a:endParaRPr sz="1400"/>
          </a:p>
          <a:p>
            <a:pPr indent="0" lvl="0" marL="0" rtl="0" algn="just">
              <a:lnSpc>
                <a:spcPct val="100000"/>
              </a:lnSpc>
              <a:spcBef>
                <a:spcPts val="0"/>
              </a:spcBef>
              <a:spcAft>
                <a:spcPts val="0"/>
              </a:spcAft>
              <a:buNone/>
            </a:pPr>
            <a:r>
              <a:t/>
            </a:r>
            <a:endParaRPr sz="1400"/>
          </a:p>
        </p:txBody>
      </p:sp>
      <p:grpSp>
        <p:nvGrpSpPr>
          <p:cNvPr id="178" name="Google Shape;178;p27"/>
          <p:cNvGrpSpPr/>
          <p:nvPr/>
        </p:nvGrpSpPr>
        <p:grpSpPr>
          <a:xfrm>
            <a:off x="134008" y="607534"/>
            <a:ext cx="5633637" cy="267000"/>
            <a:chOff x="0" y="0"/>
            <a:chExt cx="5505900" cy="267000"/>
          </a:xfrm>
        </p:grpSpPr>
        <p:sp>
          <p:nvSpPr>
            <p:cNvPr id="179" name="Google Shape;179;p27"/>
            <p:cNvSpPr/>
            <p:nvPr/>
          </p:nvSpPr>
          <p:spPr>
            <a:xfrm>
              <a:off x="0" y="0"/>
              <a:ext cx="5505900" cy="267000"/>
            </a:xfrm>
            <a:prstGeom prst="roundRect">
              <a:avLst>
                <a:gd fmla="val 16667" name="adj"/>
              </a:avLst>
            </a:prstGeom>
            <a:solidFill>
              <a:srgbClr val="01265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nvSpPr>
          <p:spPr>
            <a:xfrm>
              <a:off x="13035" y="13035"/>
              <a:ext cx="5479800" cy="240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Preprocessing</a:t>
              </a:r>
              <a:endParaRPr sz="1600">
                <a:solidFill>
                  <a:schemeClr val="lt1"/>
                </a:solidFill>
                <a:latin typeface="Calibri"/>
                <a:ea typeface="Calibri"/>
                <a:cs typeface="Calibri"/>
                <a:sym typeface="Calibri"/>
              </a:endParaRPr>
            </a:p>
          </p:txBody>
        </p:sp>
      </p:grpSp>
      <p:sp>
        <p:nvSpPr>
          <p:cNvPr id="181" name="Google Shape;181;p27"/>
          <p:cNvSpPr txBox="1"/>
          <p:nvPr>
            <p:ph idx="12" type="sldNum"/>
          </p:nvPr>
        </p:nvSpPr>
        <p:spPr>
          <a:xfrm>
            <a:off x="5615758" y="177558"/>
            <a:ext cx="486300" cy="1692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r>
              <a:rPr lang="en-US"/>
              <a:t>/22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