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PT Sans Narrow" panose="020B0604020202020204" charset="0"/>
      <p:regular r:id="rId18"/>
      <p:bold r:id="rId19"/>
    </p:embeddedFont>
    <p:embeddedFont>
      <p:font typeface="Calibri" panose="020F0502020204030204" pitchFamily="34" charset="0"/>
      <p:regular r:id="rId20"/>
      <p:bold r:id="rId21"/>
      <p:italic r:id="rId22"/>
      <p:boldItalic r:id="rId23"/>
    </p:embeddedFont>
    <p:embeddedFont>
      <p:font typeface="Open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nSpc>
                <a:spcPct val="115000"/>
              </a:lnSpc>
              <a:spcBef>
                <a:spcPts val="0"/>
              </a:spcBef>
              <a:buNone/>
            </a:pPr>
            <a:r>
              <a:rPr lang="en" sz="1200" b="1">
                <a:solidFill>
                  <a:srgbClr val="002060"/>
                </a:solidFill>
                <a:latin typeface="Times New Roman"/>
                <a:ea typeface="Times New Roman"/>
                <a:cs typeface="Times New Roman"/>
                <a:sym typeface="Times New Roman"/>
              </a:rPr>
              <a:t>Usability and Humanity: Ease to play, use, understand instructions and should not be annoyed or frustrated but give challenging trivia, </a:t>
            </a:r>
            <a:r>
              <a:rPr lang="en" sz="1200">
                <a:latin typeface="Times New Roman"/>
                <a:ea typeface="Times New Roman"/>
                <a:cs typeface="Times New Roman"/>
                <a:sym typeface="Times New Roman"/>
              </a:rPr>
              <a:t>personalized for multiple languages, cultural terms, idioms and symbols,  general audience in high school and over, no training needed for game but for developers there will be a manual </a:t>
            </a:r>
          </a:p>
          <a:p>
            <a:pPr marL="457200" lvl="0" indent="457200">
              <a:lnSpc>
                <a:spcPct val="115000"/>
              </a:lnSpc>
              <a:spcBef>
                <a:spcPts val="0"/>
              </a:spcBef>
              <a:buNone/>
            </a:pPr>
            <a:r>
              <a:rPr lang="en" sz="1200" b="1">
                <a:solidFill>
                  <a:srgbClr val="002060"/>
                </a:solidFill>
                <a:latin typeface="Times New Roman"/>
                <a:ea typeface="Times New Roman"/>
                <a:cs typeface="Times New Roman"/>
                <a:sym typeface="Times New Roman"/>
              </a:rPr>
              <a:t>16.Usability and Humanity Requirements .........................................</a:t>
            </a:r>
            <a:r>
              <a:rPr lang="en" sz="1200">
                <a:solidFill>
                  <a:srgbClr val="002060"/>
                </a:solidFill>
                <a:latin typeface="Times New Roman"/>
                <a:ea typeface="Times New Roman"/>
                <a:cs typeface="Times New Roman"/>
                <a:sym typeface="Times New Roman"/>
              </a:rPr>
              <a:t> </a:t>
            </a:r>
          </a:p>
          <a:p>
            <a:pPr marL="457200" lvl="0" indent="457200">
              <a:lnSpc>
                <a:spcPct val="115000"/>
              </a:lnSpc>
              <a:spcBef>
                <a:spcPts val="0"/>
              </a:spcBef>
              <a:buNone/>
            </a:pPr>
            <a:r>
              <a:rPr lang="en" sz="1200" b="1">
                <a:solidFill>
                  <a:srgbClr val="002060"/>
                </a:solidFill>
                <a:latin typeface="Times New Roman"/>
                <a:ea typeface="Times New Roman"/>
                <a:cs typeface="Times New Roman"/>
                <a:sym typeface="Times New Roman"/>
              </a:rPr>
              <a:t>17. Look and Feel Requirements ....................................................</a:t>
            </a:r>
            <a:r>
              <a:rPr lang="en" sz="1200">
                <a:solidFill>
                  <a:srgbClr val="002060"/>
                </a:solidFill>
                <a:latin typeface="Times New Roman"/>
                <a:ea typeface="Times New Roman"/>
                <a:cs typeface="Times New Roman"/>
                <a:sym typeface="Times New Roman"/>
              </a:rPr>
              <a:t>   </a:t>
            </a:r>
          </a:p>
          <a:p>
            <a:pPr marL="457200" lvl="0" indent="457200">
              <a:lnSpc>
                <a:spcPct val="115000"/>
              </a:lnSpc>
              <a:spcBef>
                <a:spcPts val="0"/>
              </a:spcBef>
              <a:buNone/>
            </a:pPr>
            <a:r>
              <a:rPr lang="en" sz="1200" b="1">
                <a:solidFill>
                  <a:srgbClr val="002060"/>
                </a:solidFill>
                <a:latin typeface="Times New Roman"/>
                <a:ea typeface="Times New Roman"/>
                <a:cs typeface="Times New Roman"/>
                <a:sym typeface="Times New Roman"/>
              </a:rPr>
              <a:t>18. Operational and Environmental Requirements</a:t>
            </a:r>
          </a:p>
          <a:p>
            <a:pPr lvl="0">
              <a:spcBef>
                <a:spcPts val="0"/>
              </a:spcBef>
              <a:buNone/>
            </a:pPr>
            <a:r>
              <a:rPr lang="en"/>
              <a:t>The game should have appealing GUI. It should be easily navigable and readable by the users.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nSpc>
                <a:spcPct val="115000"/>
              </a:lnSpc>
              <a:spcBef>
                <a:spcPts val="0"/>
              </a:spcBef>
              <a:buNone/>
            </a:pPr>
            <a:r>
              <a:rPr lang="en" sz="1200" b="1">
                <a:solidFill>
                  <a:srgbClr val="002060"/>
                </a:solidFill>
                <a:latin typeface="Times New Roman"/>
                <a:ea typeface="Times New Roman"/>
                <a:cs typeface="Times New Roman"/>
                <a:sym typeface="Times New Roman"/>
              </a:rPr>
              <a:t>Cultural: </a:t>
            </a:r>
            <a:r>
              <a:rPr lang="en" sz="1200">
                <a:latin typeface="Times New Roman"/>
                <a:ea typeface="Times New Roman"/>
                <a:cs typeface="Times New Roman"/>
                <a:sym typeface="Times New Roman"/>
              </a:rPr>
              <a:t>not suitable for someone who has dislike for anything French, are anti-war or anti-violent in any form, do not believe in good and evil/bad and any religious or cultural section that is against some members of society not learning about the world around them</a:t>
            </a:r>
          </a:p>
          <a:p>
            <a:pPr lvl="0">
              <a:lnSpc>
                <a:spcPct val="115000"/>
              </a:lnSpc>
              <a:spcBef>
                <a:spcPts val="0"/>
              </a:spcBef>
              <a:buNone/>
            </a:pPr>
            <a:r>
              <a:rPr lang="en" sz="1200">
                <a:latin typeface="Times New Roman"/>
                <a:ea typeface="Times New Roman"/>
                <a:cs typeface="Times New Roman"/>
                <a:sym typeface="Times New Roman"/>
              </a:rPr>
              <a:t>Political: No problems with Mac and Windows, Game Clues will involve politics and history of politics as trivia questions,  not be biased or incline towards a specific group.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We must test that spotting tool shows nearby user, coinspots, and hotspots.</a:t>
            </a:r>
          </a:p>
          <a:p>
            <a:pPr lvl="0">
              <a:spcBef>
                <a:spcPts val="0"/>
              </a:spcBef>
              <a:buNone/>
            </a:pPr>
            <a:r>
              <a:rPr lang="en"/>
              <a:t>Further we should test that defi is generated related to the location and when user solves it, the answer is checked accurately and the result is stored into the db.</a:t>
            </a:r>
          </a:p>
          <a:p>
            <a:pPr lvl="0">
              <a:spcBef>
                <a:spcPts val="0"/>
              </a:spcBef>
              <a:buNone/>
            </a:pPr>
            <a:r>
              <a:rPr lang="en"/>
              <a:t>We should also test that when use requests duel, the system checks that the user is from opponent teams.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200">
                <a:latin typeface="Times New Roman"/>
                <a:ea typeface="Times New Roman"/>
                <a:cs typeface="Times New Roman"/>
                <a:sym typeface="Times New Roman"/>
              </a:rPr>
              <a:t>Solving d</a:t>
            </a:r>
            <a:r>
              <a:rPr lang="en" sz="1200">
                <a:highlight>
                  <a:srgbClr val="FFFFFF"/>
                </a:highlight>
                <a:latin typeface="Times New Roman"/>
                <a:ea typeface="Times New Roman"/>
                <a:cs typeface="Times New Roman"/>
                <a:sym typeface="Times New Roman"/>
              </a:rPr>
              <a:t>éfi - It's answer must match to the correct answer.</a:t>
            </a:r>
          </a:p>
          <a:p>
            <a:pPr lvl="0">
              <a:spcBef>
                <a:spcPts val="0"/>
              </a:spcBef>
              <a:buNone/>
            </a:pPr>
            <a:r>
              <a:rPr lang="en" sz="1200">
                <a:highlight>
                  <a:srgbClr val="FFFFFF"/>
                </a:highlight>
                <a:latin typeface="Times New Roman"/>
                <a:ea typeface="Times New Roman"/>
                <a:cs typeface="Times New Roman"/>
                <a:sym typeface="Times New Roman"/>
              </a:rPr>
              <a:t>Duel Request -  Player should only be able to request duel when another player is nearby.</a:t>
            </a:r>
          </a:p>
          <a:p>
            <a:pPr lvl="0">
              <a:spcBef>
                <a:spcPts val="0"/>
              </a:spcBef>
              <a:buNone/>
            </a:pPr>
            <a:r>
              <a:rPr lang="en" sz="1200">
                <a:highlight>
                  <a:srgbClr val="FFFFFF"/>
                </a:highlight>
                <a:latin typeface="Times New Roman"/>
                <a:ea typeface="Times New Roman"/>
                <a:cs typeface="Times New Roman"/>
                <a:sym typeface="Times New Roman"/>
              </a:rPr>
              <a:t>Location - Défi must only be based on the player's location and player's location should be updated in the spotting tool under 3 seconds.</a:t>
            </a:r>
          </a:p>
          <a:p>
            <a:pPr lvl="0">
              <a:spcBef>
                <a:spcPts val="0"/>
              </a:spcBef>
              <a:buNone/>
            </a:pPr>
            <a:r>
              <a:rPr lang="en" sz="1200">
                <a:highlight>
                  <a:srgbClr val="FFFFFF"/>
                </a:highlight>
                <a:latin typeface="Times New Roman"/>
                <a:ea typeface="Times New Roman"/>
                <a:cs typeface="Times New Roman"/>
                <a:sym typeface="Times New Roman"/>
              </a:rPr>
              <a:t>There should be défi available for all coinspot and hotspots. </a:t>
            </a:r>
          </a:p>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spcAft>
                <a:spcPts val="1600"/>
              </a:spcAft>
              <a:buNone/>
            </a:pPr>
            <a:r>
              <a:rPr lang="en" sz="1200">
                <a:solidFill>
                  <a:schemeClr val="dk2"/>
                </a:solidFill>
              </a:rPr>
              <a:t>Users can choose between team Warrior and team Bandits</a:t>
            </a:r>
          </a:p>
          <a:p>
            <a:pPr lvl="0">
              <a:spcBef>
                <a:spcPts val="0"/>
              </a:spcBef>
              <a:spcAft>
                <a:spcPts val="1600"/>
              </a:spcAft>
              <a:buNone/>
            </a:pPr>
            <a:r>
              <a:rPr lang="en" sz="1200">
                <a:solidFill>
                  <a:schemeClr val="dk2"/>
                </a:solidFill>
              </a:rPr>
              <a:t>Player have to go to Coinspot</a:t>
            </a:r>
          </a:p>
          <a:p>
            <a:pPr lvl="0" indent="457200">
              <a:spcBef>
                <a:spcPts val="0"/>
              </a:spcBef>
              <a:spcAft>
                <a:spcPts val="1600"/>
              </a:spcAft>
              <a:buNone/>
            </a:pPr>
            <a:r>
              <a:rPr lang="en" sz="1200">
                <a:solidFill>
                  <a:schemeClr val="dk2"/>
                </a:solidFill>
              </a:rPr>
              <a:t>Solve défi </a:t>
            </a:r>
          </a:p>
          <a:p>
            <a:pPr lvl="0" indent="457200">
              <a:spcBef>
                <a:spcPts val="0"/>
              </a:spcBef>
              <a:spcAft>
                <a:spcPts val="1600"/>
              </a:spcAft>
              <a:buNone/>
            </a:pPr>
            <a:r>
              <a:rPr lang="en" sz="1200">
                <a:solidFill>
                  <a:schemeClr val="dk2"/>
                </a:solidFill>
              </a:rPr>
              <a:t>Earn coins for team and personal account</a:t>
            </a:r>
          </a:p>
          <a:p>
            <a:pPr lvl="0">
              <a:spcBef>
                <a:spcPts val="0"/>
              </a:spcBef>
              <a:spcAft>
                <a:spcPts val="1600"/>
              </a:spcAft>
              <a:buNone/>
            </a:pPr>
            <a:r>
              <a:rPr lang="en" sz="1200">
                <a:solidFill>
                  <a:schemeClr val="dk2"/>
                </a:solidFill>
              </a:rPr>
              <a:t>Player have to go to hotspot	</a:t>
            </a:r>
          </a:p>
          <a:p>
            <a:pPr lvl="0" indent="457200">
              <a:spcBef>
                <a:spcPts val="0"/>
              </a:spcBef>
              <a:spcAft>
                <a:spcPts val="1600"/>
              </a:spcAft>
              <a:buNone/>
            </a:pPr>
            <a:r>
              <a:rPr lang="en" sz="1200">
                <a:solidFill>
                  <a:schemeClr val="dk2"/>
                </a:solidFill>
              </a:rPr>
              <a:t>Solve défi</a:t>
            </a:r>
          </a:p>
          <a:p>
            <a:pPr lvl="0" indent="457200">
              <a:spcBef>
                <a:spcPts val="0"/>
              </a:spcBef>
              <a:spcAft>
                <a:spcPts val="1600"/>
              </a:spcAft>
              <a:buNone/>
            </a:pPr>
            <a:r>
              <a:rPr lang="en" sz="1200">
                <a:solidFill>
                  <a:schemeClr val="dk2"/>
                </a:solidFill>
              </a:rPr>
              <a:t>Earn gems</a:t>
            </a:r>
          </a:p>
          <a:p>
            <a:pPr lvl="0">
              <a:spcBef>
                <a:spcPts val="0"/>
              </a:spcBef>
              <a:spcAft>
                <a:spcPts val="1600"/>
              </a:spcAft>
              <a:buNone/>
            </a:pPr>
            <a:r>
              <a:rPr lang="en" sz="1200">
                <a:solidFill>
                  <a:schemeClr val="dk2"/>
                </a:solidFill>
              </a:rPr>
              <a:t>Duel challenge to player from opposite team</a:t>
            </a:r>
          </a:p>
          <a:p>
            <a:pPr lvl="0" indent="457200">
              <a:spcBef>
                <a:spcPts val="0"/>
              </a:spcBef>
              <a:spcAft>
                <a:spcPts val="1600"/>
              </a:spcAft>
              <a:buNone/>
            </a:pPr>
            <a:r>
              <a:rPr lang="en" sz="1200">
                <a:solidFill>
                  <a:schemeClr val="dk2"/>
                </a:solidFill>
              </a:rPr>
              <a:t>Winner gets coins</a:t>
            </a:r>
          </a:p>
          <a:p>
            <a:pPr lvl="0" indent="457200">
              <a:spcBef>
                <a:spcPts val="0"/>
              </a:spcBef>
              <a:spcAft>
                <a:spcPts val="1600"/>
              </a:spcAft>
              <a:buNone/>
            </a:pPr>
            <a:r>
              <a:rPr lang="en" sz="1200">
                <a:solidFill>
                  <a:schemeClr val="dk2"/>
                </a:solidFill>
              </a:rPr>
              <a:t>Loser loses coins</a:t>
            </a:r>
          </a:p>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Breifly mention the 2 players involved and DBA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One of the use case is that player is able to pick a team they want to play for. To fulfill this requirement, we will need provide an option to choose between the two teams and this selection would be recorded into the database. </a:t>
            </a:r>
          </a:p>
          <a:p>
            <a:pPr lvl="0">
              <a:spcBef>
                <a:spcPts val="0"/>
              </a:spcBef>
              <a:buNone/>
            </a:pPr>
            <a:r>
              <a:rPr lang="en"/>
              <a:t>Once they have selected the team they will not be able to change the team unless they earn a gem by solving a defi at hotstpot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a:t>Entry Condition:</a:t>
            </a:r>
          </a:p>
          <a:p>
            <a:pPr marL="457200" lvl="0" indent="-304800" rtl="0">
              <a:lnSpc>
                <a:spcPct val="115000"/>
              </a:lnSpc>
              <a:spcBef>
                <a:spcPts val="0"/>
              </a:spcBef>
              <a:buSzPct val="100000"/>
              <a:buChar char="-"/>
            </a:pPr>
            <a:r>
              <a:rPr lang="en" sz="1200"/>
              <a:t>The opponent player should be in the same location.</a:t>
            </a:r>
          </a:p>
          <a:p>
            <a:pPr marL="457200" lvl="0" indent="-304800" rtl="0">
              <a:lnSpc>
                <a:spcPct val="115000"/>
              </a:lnSpc>
              <a:spcBef>
                <a:spcPts val="0"/>
              </a:spcBef>
              <a:buSzPct val="100000"/>
              <a:buChar char="-"/>
            </a:pPr>
            <a:r>
              <a:rPr lang="en" sz="1200"/>
              <a:t>The opponent should be from the opposite team. </a:t>
            </a:r>
          </a:p>
          <a:p>
            <a:pPr lvl="0" rtl="0">
              <a:lnSpc>
                <a:spcPct val="115000"/>
              </a:lnSpc>
              <a:spcBef>
                <a:spcPts val="0"/>
              </a:spcBef>
              <a:buNone/>
            </a:pPr>
            <a:r>
              <a:rPr lang="en" sz="1200"/>
              <a:t>Exit Condition:</a:t>
            </a:r>
          </a:p>
          <a:p>
            <a:pPr marL="457200" lvl="0" indent="-304800" rtl="0">
              <a:lnSpc>
                <a:spcPct val="115000"/>
              </a:lnSpc>
              <a:spcBef>
                <a:spcPts val="0"/>
              </a:spcBef>
              <a:buSzPct val="100000"/>
              <a:buChar char="-"/>
            </a:pPr>
            <a:r>
              <a:rPr lang="en" sz="1200"/>
              <a:t>The opponent player accepts the duel</a:t>
            </a:r>
          </a:p>
          <a:p>
            <a:pPr marL="457200" lvl="0" indent="-228600" rtl="0">
              <a:lnSpc>
                <a:spcPct val="115000"/>
              </a:lnSpc>
              <a:spcBef>
                <a:spcPts val="0"/>
              </a:spcBef>
              <a:buAutoNum type="arabicPeriod"/>
            </a:pPr>
            <a:r>
              <a:rPr lang="en" sz="1200"/>
              <a:t>Player finds other players from the opposite team in same location.</a:t>
            </a:r>
          </a:p>
          <a:p>
            <a:pPr marL="457200" lvl="0" indent="-228600" rtl="0">
              <a:lnSpc>
                <a:spcPct val="115000"/>
              </a:lnSpc>
              <a:spcBef>
                <a:spcPts val="0"/>
              </a:spcBef>
              <a:buAutoNum type="arabicPeriod"/>
            </a:pPr>
            <a:r>
              <a:rPr lang="en" sz="1200"/>
              <a:t>Finds an opponent and clicks on the opponent’s icon.</a:t>
            </a:r>
            <a:r>
              <a:rPr lang="en"/>
              <a:t>							</a:t>
            </a:r>
            <a:r>
              <a:rPr lang="en" sz="1200"/>
              <a:t> 				</a:t>
            </a:r>
          </a:p>
          <a:p>
            <a:pPr marL="457200" lvl="0" indent="-228600" rtl="0">
              <a:lnSpc>
                <a:spcPct val="115000"/>
              </a:lnSpc>
              <a:spcBef>
                <a:spcPts val="0"/>
              </a:spcBef>
              <a:buAutoNum type="arabicPeriod"/>
            </a:pPr>
            <a:r>
              <a:rPr lang="en" sz="1200"/>
              <a:t>Views the opponent’s profile.</a:t>
            </a:r>
            <a:r>
              <a:rPr lang="en"/>
              <a:t>							</a:t>
            </a:r>
            <a:r>
              <a:rPr lang="en" sz="1200"/>
              <a:t> 							</a:t>
            </a:r>
          </a:p>
          <a:p>
            <a:pPr marL="457200" lvl="0" indent="-304800" rtl="0">
              <a:lnSpc>
                <a:spcPct val="115000"/>
              </a:lnSpc>
              <a:spcBef>
                <a:spcPts val="0"/>
              </a:spcBef>
              <a:buSzPct val="100000"/>
              <a:buAutoNum type="arabicPeriod"/>
            </a:pPr>
            <a:r>
              <a:rPr lang="en" sz="1200"/>
              <a:t>Requests a duel that both the players can play.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Entry condition: </a:t>
            </a:r>
          </a:p>
          <a:p>
            <a:pPr marL="457200" lvl="0" indent="-228600" rtl="0">
              <a:spcBef>
                <a:spcPts val="0"/>
              </a:spcBef>
              <a:buChar char="-"/>
            </a:pPr>
            <a:r>
              <a:rPr lang="en"/>
              <a:t>User’s location is on and linked to the server</a:t>
            </a:r>
          </a:p>
          <a:p>
            <a:pPr lvl="0" rtl="0">
              <a:lnSpc>
                <a:spcPct val="115000"/>
              </a:lnSpc>
              <a:spcBef>
                <a:spcPts val="0"/>
              </a:spcBef>
              <a:buNone/>
            </a:pPr>
            <a:endParaRPr sz="1200">
              <a:latin typeface="Calibri"/>
              <a:ea typeface="Calibri"/>
              <a:cs typeface="Calibri"/>
              <a:sym typeface="Calibri"/>
            </a:endParaRPr>
          </a:p>
          <a:p>
            <a:pPr marL="457200" lvl="0" indent="-304800" rtl="0">
              <a:lnSpc>
                <a:spcPct val="115000"/>
              </a:lnSpc>
              <a:spcBef>
                <a:spcPts val="0"/>
              </a:spcBef>
              <a:buSzPct val="100000"/>
              <a:buFont typeface="Calibri"/>
              <a:buAutoNum type="arabicPeriod"/>
            </a:pPr>
            <a:r>
              <a:rPr lang="en" sz="1200">
                <a:latin typeface="Calibri"/>
                <a:ea typeface="Calibri"/>
                <a:cs typeface="Calibri"/>
                <a:sym typeface="Calibri"/>
              </a:rPr>
              <a:t>The Coinstop/Hotspot are scattered in the city.</a:t>
            </a:r>
          </a:p>
          <a:p>
            <a:pPr marL="457200" lvl="0" indent="-304800" rtl="0">
              <a:lnSpc>
                <a:spcPct val="115000"/>
              </a:lnSpc>
              <a:spcBef>
                <a:spcPts val="0"/>
              </a:spcBef>
              <a:buSzPct val="100000"/>
              <a:buFont typeface="Calibri"/>
              <a:buChar char="-"/>
            </a:pPr>
            <a:r>
              <a:rPr lang="en" sz="1200">
                <a:latin typeface="Calibri"/>
                <a:ea typeface="Calibri"/>
                <a:cs typeface="Calibri"/>
                <a:sym typeface="Calibri"/>
              </a:rPr>
              <a:t>A predefined library, which will store information of various locations,</a:t>
            </a:r>
          </a:p>
          <a:p>
            <a:pPr marL="457200" lvl="0" indent="-304800" rtl="0">
              <a:lnSpc>
                <a:spcPct val="115000"/>
              </a:lnSpc>
              <a:spcBef>
                <a:spcPts val="0"/>
              </a:spcBef>
              <a:buSzPct val="100000"/>
              <a:buFont typeface="Calibri"/>
              <a:buChar char="-"/>
            </a:pPr>
            <a:r>
              <a:rPr lang="en" sz="1200">
                <a:latin typeface="Calibri"/>
                <a:ea typeface="Calibri"/>
                <a:cs typeface="Calibri"/>
                <a:sym typeface="Calibri"/>
              </a:rPr>
              <a:t>will be created.</a:t>
            </a:r>
          </a:p>
          <a:p>
            <a:pPr marL="457200" lvl="0" indent="-304800" rtl="0">
              <a:lnSpc>
                <a:spcPct val="115000"/>
              </a:lnSpc>
              <a:spcBef>
                <a:spcPts val="0"/>
              </a:spcBef>
              <a:buSzPct val="100000"/>
              <a:buFont typeface="Calibri"/>
              <a:buChar char="-"/>
            </a:pPr>
            <a:r>
              <a:rPr lang="en" sz="1200">
                <a:latin typeface="Calibri"/>
                <a:ea typeface="Calibri"/>
                <a:cs typeface="Calibri"/>
                <a:sym typeface="Calibri"/>
              </a:rPr>
              <a:t>Based on the locations and the type of the player the défi gets generated.</a:t>
            </a:r>
          </a:p>
          <a:p>
            <a:pPr marL="457200" lvl="0" indent="-304800" rtl="0">
              <a:lnSpc>
                <a:spcPct val="115000"/>
              </a:lnSpc>
              <a:spcBef>
                <a:spcPts val="0"/>
              </a:spcBef>
              <a:buSzPct val="100000"/>
              <a:buFont typeface="Calibri"/>
              <a:buChar char="-"/>
            </a:pPr>
            <a:r>
              <a:rPr lang="en" sz="1200">
                <a:latin typeface="Calibri"/>
                <a:ea typeface="Calibri"/>
                <a:cs typeface="Calibri"/>
                <a:sym typeface="Calibri"/>
              </a:rPr>
              <a:t>Player screen will display the generated défi. </a:t>
            </a:r>
          </a:p>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To give best user experience, the game should perform quickly. System should generate defi and update player’s location in less than 2 seconds. It should load spotting tool in less than 5 seconds.</a:t>
            </a:r>
          </a:p>
          <a:p>
            <a:pPr lvl="0">
              <a:spcBef>
                <a:spcPts val="0"/>
              </a:spcBef>
              <a:buNone/>
            </a:pPr>
            <a:r>
              <a:rPr lang="en"/>
              <a:t>To maintain fairness, defi should be accurately generated based on the location and team of the player.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Guerre Geo</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Requirements and Development</a:t>
            </a:r>
          </a:p>
        </p:txBody>
      </p:sp>
      <p:sp>
        <p:nvSpPr>
          <p:cNvPr id="68" name="Shape 68"/>
          <p:cNvSpPr txBox="1"/>
          <p:nvPr/>
        </p:nvSpPr>
        <p:spPr>
          <a:xfrm>
            <a:off x="2504725" y="4167275"/>
            <a:ext cx="4503000" cy="615000"/>
          </a:xfrm>
          <a:prstGeom prst="rect">
            <a:avLst/>
          </a:prstGeom>
          <a:noFill/>
          <a:ln>
            <a:noFill/>
          </a:ln>
        </p:spPr>
        <p:txBody>
          <a:bodyPr lIns="91425" tIns="91425" rIns="91425" bIns="91425" anchor="t" anchorCtr="0">
            <a:noAutofit/>
          </a:bodyPr>
          <a:lstStyle/>
          <a:p>
            <a:pPr lvl="0">
              <a:spcBef>
                <a:spcPts val="0"/>
              </a:spcBef>
              <a:buNone/>
            </a:pPr>
            <a:r>
              <a:rPr lang="en" sz="2400">
                <a:solidFill>
                  <a:srgbClr val="134F5C"/>
                </a:solidFill>
                <a:latin typeface="PT Sans Narrow"/>
                <a:ea typeface="PT Sans Narrow"/>
                <a:cs typeface="PT Sans Narrow"/>
                <a:sym typeface="PT Sans Narrow"/>
              </a:rPr>
              <a:t>Group 4 : Janki , Aiwan , Ishta, and Henvy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Dependability and Maintainability </a:t>
            </a:r>
          </a:p>
        </p:txBody>
      </p:sp>
      <p:sp>
        <p:nvSpPr>
          <p:cNvPr id="137" name="Shape 13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buClr>
                <a:srgbClr val="000000"/>
              </a:buClr>
              <a:buChar char="❏"/>
            </a:pPr>
            <a:r>
              <a:rPr lang="en">
                <a:solidFill>
                  <a:srgbClr val="000000"/>
                </a:solidFill>
              </a:rPr>
              <a:t>Available 24x7, year round </a:t>
            </a:r>
          </a:p>
          <a:p>
            <a:pPr marL="457200" lvl="0" indent="-228600" rtl="0">
              <a:spcBef>
                <a:spcPts val="0"/>
              </a:spcBef>
              <a:buClr>
                <a:srgbClr val="000000"/>
              </a:buClr>
              <a:buChar char="❏"/>
            </a:pPr>
            <a:r>
              <a:rPr lang="en">
                <a:solidFill>
                  <a:srgbClr val="000000"/>
                </a:solidFill>
              </a:rPr>
              <a:t>No Data Loss </a:t>
            </a:r>
          </a:p>
          <a:p>
            <a:pPr marL="457200" lvl="0" indent="-228600" rtl="0">
              <a:spcBef>
                <a:spcPts val="0"/>
              </a:spcBef>
              <a:buClr>
                <a:srgbClr val="000000"/>
              </a:buClr>
              <a:buChar char="❏"/>
            </a:pPr>
            <a:r>
              <a:rPr lang="en">
                <a:solidFill>
                  <a:srgbClr val="000000"/>
                </a:solidFill>
              </a:rPr>
              <a:t>No Security Protocols Skipped</a:t>
            </a:r>
          </a:p>
          <a:p>
            <a:pPr marL="457200" lvl="0" indent="-228600" rtl="0">
              <a:spcBef>
                <a:spcPts val="0"/>
              </a:spcBef>
              <a:buClr>
                <a:srgbClr val="000000"/>
              </a:buClr>
              <a:buChar char="❏"/>
            </a:pPr>
            <a:r>
              <a:rPr lang="en">
                <a:solidFill>
                  <a:srgbClr val="000000"/>
                </a:solidFill>
              </a:rPr>
              <a:t>Not responsible for User’s actions or injuries</a:t>
            </a:r>
          </a:p>
        </p:txBody>
      </p:sp>
      <p:pic>
        <p:nvPicPr>
          <p:cNvPr id="138" name="Shape 138" descr="dependability.jpg"/>
          <p:cNvPicPr preferRelativeResize="0"/>
          <p:nvPr/>
        </p:nvPicPr>
        <p:blipFill>
          <a:blip r:embed="rId3">
            <a:alphaModFix/>
          </a:blip>
          <a:stretch>
            <a:fillRect/>
          </a:stretch>
        </p:blipFill>
        <p:spPr>
          <a:xfrm>
            <a:off x="5981912" y="1841950"/>
            <a:ext cx="2695575" cy="1695450"/>
          </a:xfrm>
          <a:prstGeom prst="rect">
            <a:avLst/>
          </a:prstGeom>
          <a:noFill/>
          <a:ln>
            <a:noFill/>
          </a:ln>
        </p:spPr>
      </p:pic>
      <p:pic>
        <p:nvPicPr>
          <p:cNvPr id="139" name="Shape 139" descr="security-protocol.jpeg"/>
          <p:cNvPicPr preferRelativeResize="0"/>
          <p:nvPr/>
        </p:nvPicPr>
        <p:blipFill>
          <a:blip r:embed="rId4">
            <a:alphaModFix/>
          </a:blip>
          <a:stretch>
            <a:fillRect/>
          </a:stretch>
        </p:blipFill>
        <p:spPr>
          <a:xfrm>
            <a:off x="2461199" y="2639350"/>
            <a:ext cx="2094275" cy="208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Usability and Humanity </a:t>
            </a:r>
          </a:p>
        </p:txBody>
      </p:sp>
      <p:sp>
        <p:nvSpPr>
          <p:cNvPr id="145" name="Shape 14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lnSpc>
                <a:spcPct val="115000"/>
              </a:lnSpc>
              <a:spcBef>
                <a:spcPts val="0"/>
              </a:spcBef>
              <a:spcAft>
                <a:spcPts val="0"/>
              </a:spcAft>
              <a:buChar char="❏"/>
            </a:pPr>
            <a:r>
              <a:rPr lang="en"/>
              <a:t>Easy to play and use</a:t>
            </a:r>
          </a:p>
          <a:p>
            <a:pPr marL="457200" lvl="0" indent="-228600" rtl="0">
              <a:lnSpc>
                <a:spcPct val="115000"/>
              </a:lnSpc>
              <a:spcBef>
                <a:spcPts val="0"/>
              </a:spcBef>
              <a:spcAft>
                <a:spcPts val="0"/>
              </a:spcAft>
              <a:buChar char="❏"/>
            </a:pPr>
            <a:r>
              <a:rPr lang="en"/>
              <a:t>Appealing GUI</a:t>
            </a:r>
          </a:p>
          <a:p>
            <a:pPr marL="457200" lvl="0" indent="-228600" rtl="0">
              <a:lnSpc>
                <a:spcPct val="115000"/>
              </a:lnSpc>
              <a:spcBef>
                <a:spcPts val="0"/>
              </a:spcBef>
              <a:spcAft>
                <a:spcPts val="0"/>
              </a:spcAft>
              <a:buChar char="❏"/>
            </a:pPr>
            <a:r>
              <a:rPr lang="en"/>
              <a:t>Personalized for user’s culture &amp; language</a:t>
            </a:r>
          </a:p>
          <a:p>
            <a:pPr marL="457200" lvl="0" indent="-228600">
              <a:lnSpc>
                <a:spcPct val="115000"/>
              </a:lnSpc>
              <a:spcBef>
                <a:spcPts val="0"/>
              </a:spcBef>
              <a:spcAft>
                <a:spcPts val="0"/>
              </a:spcAft>
              <a:buChar char="❏"/>
            </a:pPr>
            <a:r>
              <a:rPr lang="en"/>
              <a:t>High school level education and above</a:t>
            </a:r>
          </a:p>
        </p:txBody>
      </p:sp>
      <p:pic>
        <p:nvPicPr>
          <p:cNvPr id="146" name="Shape 146" descr="Make_it_Easy.png"/>
          <p:cNvPicPr preferRelativeResize="0"/>
          <p:nvPr/>
        </p:nvPicPr>
        <p:blipFill>
          <a:blip r:embed="rId3">
            <a:alphaModFix/>
          </a:blip>
          <a:stretch>
            <a:fillRect/>
          </a:stretch>
        </p:blipFill>
        <p:spPr>
          <a:xfrm>
            <a:off x="5561050" y="2421070"/>
            <a:ext cx="3388800" cy="237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Cultural, Legal and Political Requirements</a:t>
            </a:r>
          </a:p>
        </p:txBody>
      </p:sp>
      <p:sp>
        <p:nvSpPr>
          <p:cNvPr id="152" name="Shape 15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buClr>
                <a:srgbClr val="000000"/>
              </a:buClr>
              <a:buChar char="❏"/>
            </a:pPr>
            <a:r>
              <a:rPr lang="en">
                <a:solidFill>
                  <a:srgbClr val="000000"/>
                </a:solidFill>
              </a:rPr>
              <a:t>Not offend anyone</a:t>
            </a:r>
          </a:p>
          <a:p>
            <a:pPr marL="457200" lvl="0" indent="-228600" rtl="0">
              <a:spcBef>
                <a:spcPts val="0"/>
              </a:spcBef>
              <a:buClr>
                <a:srgbClr val="000000"/>
              </a:buClr>
              <a:buChar char="❏"/>
            </a:pPr>
            <a:r>
              <a:rPr lang="en">
                <a:solidFill>
                  <a:srgbClr val="000000"/>
                </a:solidFill>
              </a:rPr>
              <a:t>No Political Affiliation </a:t>
            </a:r>
          </a:p>
          <a:p>
            <a:pPr marL="457200" lvl="0" indent="-228600" rtl="0">
              <a:spcBef>
                <a:spcPts val="0"/>
              </a:spcBef>
              <a:buClr>
                <a:srgbClr val="000000"/>
              </a:buClr>
              <a:buChar char="❏"/>
            </a:pPr>
            <a:r>
              <a:rPr lang="en">
                <a:solidFill>
                  <a:srgbClr val="000000"/>
                </a:solidFill>
              </a:rPr>
              <a:t>Comply with the law of each nation</a:t>
            </a:r>
          </a:p>
          <a:p>
            <a:pPr lvl="0">
              <a:spcBef>
                <a:spcPts val="0"/>
              </a:spcBef>
              <a:buNone/>
            </a:pPr>
            <a:endParaRPr/>
          </a:p>
        </p:txBody>
      </p:sp>
      <p:pic>
        <p:nvPicPr>
          <p:cNvPr id="153" name="Shape 153"/>
          <p:cNvPicPr preferRelativeResize="0"/>
          <p:nvPr/>
        </p:nvPicPr>
        <p:blipFill>
          <a:blip r:embed="rId3">
            <a:alphaModFix/>
          </a:blip>
          <a:stretch>
            <a:fillRect/>
          </a:stretch>
        </p:blipFill>
        <p:spPr>
          <a:xfrm>
            <a:off x="4042594" y="2337219"/>
            <a:ext cx="3607025" cy="2709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Features to be Tested</a:t>
            </a:r>
          </a:p>
        </p:txBody>
      </p:sp>
      <p:sp>
        <p:nvSpPr>
          <p:cNvPr id="159" name="Shape 15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buChar char="❏"/>
            </a:pPr>
            <a:r>
              <a:rPr lang="en"/>
              <a:t>Spotting tool</a:t>
            </a:r>
          </a:p>
          <a:p>
            <a:pPr marL="457200" lvl="0" indent="-228600" rtl="0">
              <a:spcBef>
                <a:spcPts val="0"/>
              </a:spcBef>
              <a:buChar char="❏"/>
            </a:pPr>
            <a:r>
              <a:rPr lang="en"/>
              <a:t>Defi</a:t>
            </a:r>
          </a:p>
          <a:p>
            <a:pPr marL="457200" lvl="0" indent="-228600">
              <a:spcBef>
                <a:spcPts val="0"/>
              </a:spcBef>
              <a:buChar char="❏"/>
            </a:pPr>
            <a:r>
              <a:rPr lang="en"/>
              <a:t>Requesting duel</a:t>
            </a:r>
          </a:p>
        </p:txBody>
      </p:sp>
      <p:pic>
        <p:nvPicPr>
          <p:cNvPr id="160" name="Shape 160"/>
          <p:cNvPicPr preferRelativeResize="0"/>
          <p:nvPr/>
        </p:nvPicPr>
        <p:blipFill>
          <a:blip r:embed="rId3">
            <a:alphaModFix/>
          </a:blip>
          <a:stretch>
            <a:fillRect/>
          </a:stretch>
        </p:blipFill>
        <p:spPr>
          <a:xfrm>
            <a:off x="3495777" y="1843177"/>
            <a:ext cx="2760224" cy="2436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Pass Fail Criteria 	</a:t>
            </a:r>
          </a:p>
        </p:txBody>
      </p:sp>
      <p:sp>
        <p:nvSpPr>
          <p:cNvPr id="166" name="Shape 16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buChar char="❏"/>
            </a:pPr>
            <a:r>
              <a:rPr lang="en"/>
              <a:t>Solving defi</a:t>
            </a:r>
          </a:p>
          <a:p>
            <a:pPr marL="457200" lvl="0" indent="-228600" rtl="0">
              <a:spcBef>
                <a:spcPts val="0"/>
              </a:spcBef>
              <a:buChar char="❏"/>
            </a:pPr>
            <a:r>
              <a:rPr lang="en"/>
              <a:t>Duel request</a:t>
            </a:r>
          </a:p>
          <a:p>
            <a:pPr marL="457200" lvl="0" indent="-228600">
              <a:spcBef>
                <a:spcPts val="0"/>
              </a:spcBef>
              <a:buChar char="❏"/>
            </a:pPr>
            <a:r>
              <a:rPr lang="en"/>
              <a:t>Accurate location</a:t>
            </a:r>
          </a:p>
        </p:txBody>
      </p:sp>
      <p:pic>
        <p:nvPicPr>
          <p:cNvPr id="167" name="Shape 167"/>
          <p:cNvPicPr preferRelativeResize="0"/>
          <p:nvPr/>
        </p:nvPicPr>
        <p:blipFill>
          <a:blip r:embed="rId3">
            <a:alphaModFix/>
          </a:blip>
          <a:stretch>
            <a:fillRect/>
          </a:stretch>
        </p:blipFill>
        <p:spPr>
          <a:xfrm>
            <a:off x="5670524" y="1152424"/>
            <a:ext cx="2748774" cy="235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sz="4800"/>
              <a:t>Thank You</a:t>
            </a:r>
            <a:r>
              <a:rPr lang="en"/>
              <a:t> </a:t>
            </a:r>
          </a:p>
        </p:txBody>
      </p:sp>
      <p:pic>
        <p:nvPicPr>
          <p:cNvPr id="173" name="Shape 173" descr="questions.png"/>
          <p:cNvPicPr preferRelativeResize="0"/>
          <p:nvPr/>
        </p:nvPicPr>
        <p:blipFill>
          <a:blip r:embed="rId3">
            <a:alphaModFix/>
          </a:blip>
          <a:stretch>
            <a:fillRect/>
          </a:stretch>
        </p:blipFill>
        <p:spPr>
          <a:xfrm>
            <a:off x="3134050" y="1786050"/>
            <a:ext cx="2875899" cy="263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Overview</a:t>
            </a:r>
          </a:p>
        </p:txBody>
      </p:sp>
      <p:sp>
        <p:nvSpPr>
          <p:cNvPr id="74" name="Shape 74"/>
          <p:cNvSpPr txBox="1">
            <a:spLocks noGrp="1"/>
          </p:cNvSpPr>
          <p:nvPr>
            <p:ph type="body" idx="1"/>
          </p:nvPr>
        </p:nvSpPr>
        <p:spPr>
          <a:xfrm>
            <a:off x="311700" y="1152425"/>
            <a:ext cx="8520600" cy="3302700"/>
          </a:xfrm>
          <a:prstGeom prst="rect">
            <a:avLst/>
          </a:prstGeom>
        </p:spPr>
        <p:txBody>
          <a:bodyPr lIns="91425" tIns="91425" rIns="91425" bIns="91425" anchor="t" anchorCtr="0">
            <a:noAutofit/>
          </a:bodyPr>
          <a:lstStyle/>
          <a:p>
            <a:pPr marL="457200" lvl="0" indent="-228600" rtl="0">
              <a:lnSpc>
                <a:spcPct val="100000"/>
              </a:lnSpc>
              <a:spcBef>
                <a:spcPts val="0"/>
              </a:spcBef>
              <a:buChar char="❏"/>
            </a:pPr>
            <a:r>
              <a:rPr lang="en"/>
              <a:t>Choose teams</a:t>
            </a:r>
          </a:p>
          <a:p>
            <a:pPr marL="457200" lvl="0" indent="-228600" rtl="0">
              <a:lnSpc>
                <a:spcPct val="100000"/>
              </a:lnSpc>
              <a:spcBef>
                <a:spcPts val="0"/>
              </a:spcBef>
              <a:buChar char="❏"/>
            </a:pPr>
            <a:r>
              <a:rPr lang="en"/>
              <a:t>Visit Coinspot or hotspot</a:t>
            </a:r>
          </a:p>
          <a:p>
            <a:pPr marL="457200" lvl="0" indent="-228600" rtl="0">
              <a:lnSpc>
                <a:spcPct val="100000"/>
              </a:lnSpc>
              <a:spcBef>
                <a:spcPts val="0"/>
              </a:spcBef>
              <a:buChar char="❏"/>
            </a:pPr>
            <a:r>
              <a:rPr lang="en"/>
              <a:t>Solve défi </a:t>
            </a:r>
          </a:p>
          <a:p>
            <a:pPr marL="457200" lvl="0" indent="-228600" rtl="0">
              <a:lnSpc>
                <a:spcPct val="100000"/>
              </a:lnSpc>
              <a:spcBef>
                <a:spcPts val="0"/>
              </a:spcBef>
              <a:buChar char="❏"/>
            </a:pPr>
            <a:r>
              <a:rPr lang="en"/>
              <a:t>Duel challenge </a:t>
            </a:r>
          </a:p>
          <a:p>
            <a:pPr lvl="0" rtl="0">
              <a:lnSpc>
                <a:spcPct val="100000"/>
              </a:lnSpc>
              <a:spcBef>
                <a:spcPts val="0"/>
              </a:spcBef>
              <a:buNone/>
            </a:pPr>
            <a:endParaRPr sz="1200">
              <a:latin typeface="Arial"/>
              <a:ea typeface="Arial"/>
              <a:cs typeface="Arial"/>
              <a:sym typeface="Arial"/>
            </a:endParaRPr>
          </a:p>
        </p:txBody>
      </p:sp>
      <p:pic>
        <p:nvPicPr>
          <p:cNvPr id="75" name="Shape 75"/>
          <p:cNvPicPr preferRelativeResize="0"/>
          <p:nvPr/>
        </p:nvPicPr>
        <p:blipFill>
          <a:blip r:embed="rId3">
            <a:alphaModFix/>
          </a:blip>
          <a:stretch>
            <a:fillRect/>
          </a:stretch>
        </p:blipFill>
        <p:spPr>
          <a:xfrm>
            <a:off x="3918750" y="1012350"/>
            <a:ext cx="4626425" cy="2486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1304850"/>
            <a:ext cx="8520600" cy="1538400"/>
          </a:xfrm>
          <a:prstGeom prst="rect">
            <a:avLst/>
          </a:prstGeom>
        </p:spPr>
        <p:txBody>
          <a:bodyPr lIns="91425" tIns="91425" rIns="91425" bIns="91425" anchor="ctr" anchorCtr="0">
            <a:noAutofit/>
          </a:bodyPr>
          <a:lstStyle/>
          <a:p>
            <a:pPr lvl="0">
              <a:spcBef>
                <a:spcPts val="0"/>
              </a:spcBef>
              <a:buNone/>
            </a:pPr>
            <a:r>
              <a:rPr lang="en" sz="3600"/>
              <a:t>Product Use Cases </a:t>
            </a:r>
          </a:p>
          <a:p>
            <a:pPr lvl="0">
              <a:spcBef>
                <a:spcPts val="0"/>
              </a:spcBef>
              <a:buNone/>
            </a:pPr>
            <a:r>
              <a:rPr lang="en" sz="3600"/>
              <a:t>&amp;</a:t>
            </a:r>
          </a:p>
          <a:p>
            <a:pPr lvl="0" rtl="0">
              <a:spcBef>
                <a:spcPts val="0"/>
              </a:spcBef>
              <a:buNone/>
            </a:pPr>
            <a:r>
              <a:rPr lang="en" sz="3600"/>
              <a:t> Functional Requirements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680987" y="188025"/>
            <a:ext cx="8009374" cy="4767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Choose Teams</a:t>
            </a:r>
          </a:p>
        </p:txBody>
      </p:sp>
      <p:pic>
        <p:nvPicPr>
          <p:cNvPr id="91" name="Shape 91"/>
          <p:cNvPicPr preferRelativeResize="0"/>
          <p:nvPr/>
        </p:nvPicPr>
        <p:blipFill>
          <a:blip r:embed="rId3">
            <a:alphaModFix/>
          </a:blip>
          <a:stretch>
            <a:fillRect/>
          </a:stretch>
        </p:blipFill>
        <p:spPr>
          <a:xfrm>
            <a:off x="2684474" y="1744399"/>
            <a:ext cx="1710974" cy="1462249"/>
          </a:xfrm>
          <a:prstGeom prst="rect">
            <a:avLst/>
          </a:prstGeom>
          <a:noFill/>
          <a:ln>
            <a:noFill/>
          </a:ln>
        </p:spPr>
      </p:pic>
      <p:pic>
        <p:nvPicPr>
          <p:cNvPr id="92" name="Shape 92"/>
          <p:cNvPicPr preferRelativeResize="0"/>
          <p:nvPr/>
        </p:nvPicPr>
        <p:blipFill rotWithShape="1">
          <a:blip r:embed="rId4">
            <a:alphaModFix/>
          </a:blip>
          <a:srcRect t="5114"/>
          <a:stretch/>
        </p:blipFill>
        <p:spPr>
          <a:xfrm>
            <a:off x="5343024" y="1850350"/>
            <a:ext cx="1311024" cy="1548749"/>
          </a:xfrm>
          <a:prstGeom prst="rect">
            <a:avLst/>
          </a:prstGeom>
          <a:noFill/>
          <a:ln>
            <a:noFill/>
          </a:ln>
        </p:spPr>
      </p:pic>
      <p:sp>
        <p:nvSpPr>
          <p:cNvPr id="93" name="Shape 93"/>
          <p:cNvSpPr txBox="1"/>
          <p:nvPr/>
        </p:nvSpPr>
        <p:spPr>
          <a:xfrm>
            <a:off x="4745650" y="2390275"/>
            <a:ext cx="940500" cy="468900"/>
          </a:xfrm>
          <a:prstGeom prst="rect">
            <a:avLst/>
          </a:prstGeom>
          <a:noFill/>
          <a:ln>
            <a:noFill/>
          </a:ln>
        </p:spPr>
        <p:txBody>
          <a:bodyPr lIns="91425" tIns="91425" rIns="91425" bIns="91425" anchor="t" anchorCtr="0">
            <a:noAutofit/>
          </a:bodyPr>
          <a:lstStyle/>
          <a:p>
            <a:pPr lvl="0">
              <a:spcBef>
                <a:spcPts val="0"/>
              </a:spcBef>
              <a:buNone/>
            </a:pPr>
            <a:r>
              <a:rPr lang="en"/>
              <a:t>OR</a:t>
            </a:r>
          </a:p>
          <a:p>
            <a:pPr lv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97000" y="143475"/>
            <a:ext cx="2929800" cy="658200"/>
          </a:xfrm>
          <a:prstGeom prst="rect">
            <a:avLst/>
          </a:prstGeom>
        </p:spPr>
        <p:txBody>
          <a:bodyPr lIns="91425" tIns="91425" rIns="91425" bIns="91425" anchor="t" anchorCtr="0">
            <a:noAutofit/>
          </a:bodyPr>
          <a:lstStyle/>
          <a:p>
            <a:pPr lvl="0">
              <a:spcBef>
                <a:spcPts val="0"/>
              </a:spcBef>
              <a:buNone/>
            </a:pPr>
            <a:r>
              <a:rPr lang="en"/>
              <a:t>Spotting Tool	</a:t>
            </a:r>
          </a:p>
          <a:p>
            <a:pPr lvl="0">
              <a:spcBef>
                <a:spcPts val="0"/>
              </a:spcBef>
              <a:buNone/>
            </a:pPr>
            <a:endParaRPr/>
          </a:p>
        </p:txBody>
      </p:sp>
      <p:pic>
        <p:nvPicPr>
          <p:cNvPr id="99" name="Shape 99" descr="new.png"/>
          <p:cNvPicPr preferRelativeResize="0"/>
          <p:nvPr/>
        </p:nvPicPr>
        <p:blipFill>
          <a:blip r:embed="rId3">
            <a:alphaModFix/>
          </a:blip>
          <a:stretch>
            <a:fillRect/>
          </a:stretch>
        </p:blipFill>
        <p:spPr>
          <a:xfrm>
            <a:off x="1347625" y="801675"/>
            <a:ext cx="6369050" cy="4095899"/>
          </a:xfrm>
          <a:prstGeom prst="rect">
            <a:avLst/>
          </a:prstGeom>
          <a:noFill/>
          <a:ln>
            <a:noFill/>
          </a:ln>
        </p:spPr>
      </p:pic>
      <p:cxnSp>
        <p:nvCxnSpPr>
          <p:cNvPr id="100" name="Shape 100"/>
          <p:cNvCxnSpPr/>
          <p:nvPr/>
        </p:nvCxnSpPr>
        <p:spPr>
          <a:xfrm rot="10800000">
            <a:off x="946875" y="2311550"/>
            <a:ext cx="870000" cy="648300"/>
          </a:xfrm>
          <a:prstGeom prst="straightConnector1">
            <a:avLst/>
          </a:prstGeom>
          <a:noFill/>
          <a:ln w="28575" cap="flat" cmpd="sng">
            <a:solidFill>
              <a:srgbClr val="FF0000"/>
            </a:solidFill>
            <a:prstDash val="solid"/>
            <a:round/>
            <a:headEnd type="none" w="lg" len="lg"/>
            <a:tailEnd type="triangle" w="lg" len="lg"/>
          </a:ln>
        </p:spPr>
      </p:cxnSp>
      <p:cxnSp>
        <p:nvCxnSpPr>
          <p:cNvPr id="101" name="Shape 101"/>
          <p:cNvCxnSpPr/>
          <p:nvPr/>
        </p:nvCxnSpPr>
        <p:spPr>
          <a:xfrm rot="10800000" flipH="1">
            <a:off x="5535875" y="597200"/>
            <a:ext cx="705000" cy="1091700"/>
          </a:xfrm>
          <a:prstGeom prst="straightConnector1">
            <a:avLst/>
          </a:prstGeom>
          <a:noFill/>
          <a:ln w="28575" cap="flat" cmpd="sng">
            <a:solidFill>
              <a:srgbClr val="FF0000"/>
            </a:solidFill>
            <a:prstDash val="solid"/>
            <a:round/>
            <a:headEnd type="none" w="lg" len="lg"/>
            <a:tailEnd type="triangle" w="lg" len="lg"/>
          </a:ln>
        </p:spPr>
      </p:cxnSp>
      <p:cxnSp>
        <p:nvCxnSpPr>
          <p:cNvPr id="102" name="Shape 102"/>
          <p:cNvCxnSpPr/>
          <p:nvPr/>
        </p:nvCxnSpPr>
        <p:spPr>
          <a:xfrm rot="10800000" flipH="1">
            <a:off x="6943275" y="1518400"/>
            <a:ext cx="1049100" cy="25500"/>
          </a:xfrm>
          <a:prstGeom prst="straightConnector1">
            <a:avLst/>
          </a:prstGeom>
          <a:noFill/>
          <a:ln w="28575" cap="flat" cmpd="sng">
            <a:solidFill>
              <a:srgbClr val="FF0000"/>
            </a:solidFill>
            <a:prstDash val="solid"/>
            <a:round/>
            <a:headEnd type="none" w="lg" len="lg"/>
            <a:tailEnd type="triangle" w="lg" len="lg"/>
          </a:ln>
        </p:spPr>
      </p:cxnSp>
      <p:cxnSp>
        <p:nvCxnSpPr>
          <p:cNvPr id="103" name="Shape 103"/>
          <p:cNvCxnSpPr/>
          <p:nvPr/>
        </p:nvCxnSpPr>
        <p:spPr>
          <a:xfrm rot="10800000">
            <a:off x="1100350" y="3599550"/>
            <a:ext cx="2541900" cy="93900"/>
          </a:xfrm>
          <a:prstGeom prst="straightConnector1">
            <a:avLst/>
          </a:prstGeom>
          <a:noFill/>
          <a:ln w="28575" cap="flat" cmpd="sng">
            <a:solidFill>
              <a:srgbClr val="FF0000"/>
            </a:solidFill>
            <a:prstDash val="solid"/>
            <a:round/>
            <a:headEnd type="none" w="lg" len="lg"/>
            <a:tailEnd type="triangle" w="lg" len="lg"/>
          </a:ln>
        </p:spPr>
      </p:cxnSp>
      <p:sp>
        <p:nvSpPr>
          <p:cNvPr id="104" name="Shape 104"/>
          <p:cNvSpPr txBox="1"/>
          <p:nvPr/>
        </p:nvSpPr>
        <p:spPr>
          <a:xfrm>
            <a:off x="0" y="1688900"/>
            <a:ext cx="1398900" cy="573300"/>
          </a:xfrm>
          <a:prstGeom prst="rect">
            <a:avLst/>
          </a:prstGeom>
          <a:noFill/>
          <a:ln>
            <a:noFill/>
          </a:ln>
        </p:spPr>
        <p:txBody>
          <a:bodyPr lIns="91425" tIns="91425" rIns="91425" bIns="91425" anchor="t" anchorCtr="0">
            <a:noAutofit/>
          </a:bodyPr>
          <a:lstStyle/>
          <a:p>
            <a:pPr lvl="0">
              <a:spcBef>
                <a:spcPts val="0"/>
              </a:spcBef>
              <a:buNone/>
            </a:pPr>
            <a:r>
              <a:rPr lang="en"/>
              <a:t>HotSpot</a:t>
            </a:r>
          </a:p>
          <a:p>
            <a:pPr lvl="0">
              <a:spcBef>
                <a:spcPts val="0"/>
              </a:spcBef>
              <a:buNone/>
            </a:pPr>
            <a:r>
              <a:rPr lang="en"/>
              <a:t>[Collect Gems]</a:t>
            </a:r>
          </a:p>
        </p:txBody>
      </p:sp>
      <p:sp>
        <p:nvSpPr>
          <p:cNvPr id="105" name="Shape 105"/>
          <p:cNvSpPr txBox="1"/>
          <p:nvPr/>
        </p:nvSpPr>
        <p:spPr>
          <a:xfrm>
            <a:off x="0" y="3394875"/>
            <a:ext cx="1398900" cy="573300"/>
          </a:xfrm>
          <a:prstGeom prst="rect">
            <a:avLst/>
          </a:prstGeom>
          <a:noFill/>
          <a:ln>
            <a:noFill/>
          </a:ln>
        </p:spPr>
        <p:txBody>
          <a:bodyPr lIns="91425" tIns="91425" rIns="91425" bIns="91425" anchor="t" anchorCtr="0">
            <a:noAutofit/>
          </a:bodyPr>
          <a:lstStyle/>
          <a:p>
            <a:pPr lvl="0">
              <a:spcBef>
                <a:spcPts val="0"/>
              </a:spcBef>
              <a:buNone/>
            </a:pPr>
            <a:r>
              <a:rPr lang="en"/>
              <a:t>Player’s current location</a:t>
            </a:r>
          </a:p>
        </p:txBody>
      </p:sp>
      <p:sp>
        <p:nvSpPr>
          <p:cNvPr id="106" name="Shape 106"/>
          <p:cNvSpPr txBox="1"/>
          <p:nvPr/>
        </p:nvSpPr>
        <p:spPr>
          <a:xfrm>
            <a:off x="5953850" y="0"/>
            <a:ext cx="2874300" cy="573300"/>
          </a:xfrm>
          <a:prstGeom prst="rect">
            <a:avLst/>
          </a:prstGeom>
          <a:noFill/>
          <a:ln>
            <a:noFill/>
          </a:ln>
        </p:spPr>
        <p:txBody>
          <a:bodyPr lIns="91425" tIns="91425" rIns="91425" bIns="91425" anchor="t" anchorCtr="0">
            <a:noAutofit/>
          </a:bodyPr>
          <a:lstStyle/>
          <a:p>
            <a:pPr lvl="0">
              <a:spcBef>
                <a:spcPts val="0"/>
              </a:spcBef>
              <a:buNone/>
            </a:pPr>
            <a:r>
              <a:rPr lang="en"/>
              <a:t>Opposite Team Player</a:t>
            </a:r>
          </a:p>
          <a:p>
            <a:pPr lvl="0">
              <a:spcBef>
                <a:spcPts val="0"/>
              </a:spcBef>
              <a:buNone/>
            </a:pPr>
            <a:r>
              <a:rPr lang="en"/>
              <a:t>[Request Duel]</a:t>
            </a:r>
          </a:p>
        </p:txBody>
      </p:sp>
      <p:sp>
        <p:nvSpPr>
          <p:cNvPr id="107" name="Shape 107"/>
          <p:cNvSpPr txBox="1"/>
          <p:nvPr/>
        </p:nvSpPr>
        <p:spPr>
          <a:xfrm>
            <a:off x="7992375" y="1244500"/>
            <a:ext cx="1450200" cy="573300"/>
          </a:xfrm>
          <a:prstGeom prst="rect">
            <a:avLst/>
          </a:prstGeom>
          <a:noFill/>
          <a:ln>
            <a:noFill/>
          </a:ln>
        </p:spPr>
        <p:txBody>
          <a:bodyPr lIns="91425" tIns="91425" rIns="91425" bIns="91425" anchor="t" anchorCtr="0">
            <a:noAutofit/>
          </a:bodyPr>
          <a:lstStyle/>
          <a:p>
            <a:pPr lvl="0">
              <a:spcBef>
                <a:spcPts val="0"/>
              </a:spcBef>
              <a:buNone/>
            </a:pPr>
            <a:r>
              <a:rPr lang="en"/>
              <a:t>Coinstop</a:t>
            </a:r>
          </a:p>
          <a:p>
            <a:pPr lvl="0">
              <a:spcBef>
                <a:spcPts val="0"/>
              </a:spcBef>
              <a:buNone/>
            </a:pPr>
            <a:r>
              <a:rPr lang="en"/>
              <a:t>[Solve Defi &amp;</a:t>
            </a:r>
          </a:p>
          <a:p>
            <a:pPr lvl="0">
              <a:spcBef>
                <a:spcPts val="0"/>
              </a:spcBef>
              <a:buNone/>
            </a:pPr>
            <a:r>
              <a:rPr lang="en"/>
              <a:t>Earns points]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Duel Request	</a:t>
            </a:r>
          </a:p>
        </p:txBody>
      </p:sp>
      <p:sp>
        <p:nvSpPr>
          <p:cNvPr id="113" name="Shape 11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b="1"/>
              <a:t>Entry Condition</a:t>
            </a:r>
          </a:p>
          <a:p>
            <a:pPr marL="457200" lvl="0" indent="-228600" rtl="0">
              <a:spcBef>
                <a:spcPts val="0"/>
              </a:spcBef>
              <a:buChar char="❏"/>
            </a:pPr>
            <a:r>
              <a:rPr lang="en"/>
              <a:t>Player in same location</a:t>
            </a:r>
          </a:p>
          <a:p>
            <a:pPr marL="457200" lvl="0" indent="-228600" rtl="0">
              <a:spcBef>
                <a:spcPts val="0"/>
              </a:spcBef>
              <a:buChar char="❏"/>
            </a:pPr>
            <a:r>
              <a:rPr lang="en"/>
              <a:t>Players from opposite teams</a:t>
            </a:r>
          </a:p>
          <a:p>
            <a:pPr lvl="0" rtl="0">
              <a:spcBef>
                <a:spcPts val="0"/>
              </a:spcBef>
              <a:buNone/>
            </a:pPr>
            <a:r>
              <a:rPr lang="en" b="1"/>
              <a:t>Events</a:t>
            </a:r>
          </a:p>
          <a:p>
            <a:pPr marL="457200" lvl="0" indent="-228600" rtl="0">
              <a:spcBef>
                <a:spcPts val="0"/>
              </a:spcBef>
              <a:buChar char="❏"/>
            </a:pPr>
            <a:r>
              <a:rPr lang="en"/>
              <a:t>Find opponent team</a:t>
            </a:r>
          </a:p>
          <a:p>
            <a:pPr marL="457200" lvl="0" indent="-228600">
              <a:spcBef>
                <a:spcPts val="0"/>
              </a:spcBef>
              <a:buChar char="❏"/>
            </a:pPr>
            <a:r>
              <a:rPr lang="en"/>
              <a:t>Request duel</a:t>
            </a:r>
          </a:p>
        </p:txBody>
      </p:sp>
      <p:pic>
        <p:nvPicPr>
          <p:cNvPr id="114" name="Shape 114"/>
          <p:cNvPicPr preferRelativeResize="0"/>
          <p:nvPr/>
        </p:nvPicPr>
        <p:blipFill rotWithShape="1">
          <a:blip r:embed="rId3">
            <a:alphaModFix/>
          </a:blip>
          <a:srcRect t="5114"/>
          <a:stretch/>
        </p:blipFill>
        <p:spPr>
          <a:xfrm>
            <a:off x="6674128" y="2613714"/>
            <a:ext cx="844871" cy="998058"/>
          </a:xfrm>
          <a:prstGeom prst="rect">
            <a:avLst/>
          </a:prstGeom>
          <a:noFill/>
          <a:ln>
            <a:noFill/>
          </a:ln>
        </p:spPr>
      </p:pic>
      <p:pic>
        <p:nvPicPr>
          <p:cNvPr id="115" name="Shape 115"/>
          <p:cNvPicPr preferRelativeResize="0"/>
          <p:nvPr/>
        </p:nvPicPr>
        <p:blipFill>
          <a:blip r:embed="rId4">
            <a:alphaModFix/>
          </a:blip>
          <a:stretch>
            <a:fillRect/>
          </a:stretch>
        </p:blipFill>
        <p:spPr>
          <a:xfrm>
            <a:off x="5452425" y="2632261"/>
            <a:ext cx="1124425" cy="960957"/>
          </a:xfrm>
          <a:prstGeom prst="rect">
            <a:avLst/>
          </a:prstGeom>
          <a:noFill/>
          <a:ln>
            <a:noFill/>
          </a:ln>
        </p:spPr>
      </p:pic>
      <p:pic>
        <p:nvPicPr>
          <p:cNvPr id="116" name="Shape 116"/>
          <p:cNvPicPr preferRelativeResize="0"/>
          <p:nvPr/>
        </p:nvPicPr>
        <p:blipFill>
          <a:blip r:embed="rId5">
            <a:alphaModFix/>
          </a:blip>
          <a:stretch>
            <a:fillRect/>
          </a:stretch>
        </p:blipFill>
        <p:spPr>
          <a:xfrm>
            <a:off x="5901218" y="1684923"/>
            <a:ext cx="1124425" cy="10178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275075" y="463325"/>
            <a:ext cx="8520600" cy="707400"/>
          </a:xfrm>
          <a:prstGeom prst="rect">
            <a:avLst/>
          </a:prstGeom>
        </p:spPr>
        <p:txBody>
          <a:bodyPr lIns="91425" tIns="91425" rIns="91425" bIns="91425" anchor="t" anchorCtr="0">
            <a:noAutofit/>
          </a:bodyPr>
          <a:lstStyle/>
          <a:p>
            <a:pPr lvl="0" rtl="0">
              <a:spcBef>
                <a:spcPts val="0"/>
              </a:spcBef>
              <a:buNone/>
            </a:pPr>
            <a:r>
              <a:rPr lang="en"/>
              <a:t>Generate Defi</a:t>
            </a:r>
          </a:p>
          <a:p>
            <a:pPr lvl="0" rtl="0">
              <a:spcBef>
                <a:spcPts val="0"/>
              </a:spcBef>
              <a:buNone/>
            </a:pPr>
            <a:endParaRPr/>
          </a:p>
        </p:txBody>
      </p:sp>
      <p:sp>
        <p:nvSpPr>
          <p:cNvPr id="122" name="Shape 12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buChar char="❏"/>
            </a:pPr>
            <a:r>
              <a:rPr lang="en"/>
              <a:t>DBA read location</a:t>
            </a:r>
          </a:p>
          <a:p>
            <a:pPr marL="457200" lvl="0" indent="-228600" rtl="0">
              <a:spcBef>
                <a:spcPts val="0"/>
              </a:spcBef>
              <a:buChar char="❏"/>
            </a:pPr>
            <a:r>
              <a:rPr lang="en"/>
              <a:t>Check location and player</a:t>
            </a:r>
          </a:p>
          <a:p>
            <a:pPr marL="457200" lvl="0" indent="-228600" rtl="0">
              <a:spcBef>
                <a:spcPts val="0"/>
              </a:spcBef>
              <a:buChar char="❏"/>
            </a:pPr>
            <a:r>
              <a:rPr lang="en"/>
              <a:t>DBA creates defi</a:t>
            </a:r>
          </a:p>
          <a:p>
            <a:pPr lvl="0" rtl="0">
              <a:spcBef>
                <a:spcPts val="0"/>
              </a:spcBef>
              <a:buNone/>
            </a:pPr>
            <a:endParaRPr/>
          </a:p>
        </p:txBody>
      </p:sp>
      <p:pic>
        <p:nvPicPr>
          <p:cNvPr id="123" name="Shape 123" descr="Inspector-searching-for-clues.jpg"/>
          <p:cNvPicPr preferRelativeResize="0"/>
          <p:nvPr/>
        </p:nvPicPr>
        <p:blipFill>
          <a:blip r:embed="rId3">
            <a:alphaModFix/>
          </a:blip>
          <a:stretch>
            <a:fillRect/>
          </a:stretch>
        </p:blipFill>
        <p:spPr>
          <a:xfrm>
            <a:off x="4061062" y="1379537"/>
            <a:ext cx="4124325" cy="263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Performance</a:t>
            </a:r>
          </a:p>
        </p:txBody>
      </p:sp>
      <p:sp>
        <p:nvSpPr>
          <p:cNvPr id="129" name="Shape 12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buClr>
                <a:srgbClr val="000000"/>
              </a:buClr>
              <a:buChar char="❏"/>
            </a:pPr>
            <a:r>
              <a:rPr lang="en">
                <a:solidFill>
                  <a:srgbClr val="000000"/>
                </a:solidFill>
              </a:rPr>
              <a:t>Defi generated </a:t>
            </a:r>
          </a:p>
          <a:p>
            <a:pPr marL="457200" lvl="0" indent="-228600" rtl="0">
              <a:spcBef>
                <a:spcPts val="0"/>
              </a:spcBef>
              <a:buClr>
                <a:srgbClr val="000000"/>
              </a:buClr>
              <a:buChar char="❏"/>
            </a:pPr>
            <a:r>
              <a:rPr lang="en">
                <a:solidFill>
                  <a:srgbClr val="000000"/>
                </a:solidFill>
              </a:rPr>
              <a:t>Update location </a:t>
            </a:r>
          </a:p>
          <a:p>
            <a:pPr marL="457200" lvl="0" indent="-228600" rtl="0">
              <a:spcBef>
                <a:spcPts val="0"/>
              </a:spcBef>
              <a:buClr>
                <a:srgbClr val="000000"/>
              </a:buClr>
              <a:buChar char="❏"/>
            </a:pPr>
            <a:r>
              <a:rPr lang="en">
                <a:solidFill>
                  <a:srgbClr val="000000"/>
                </a:solidFill>
              </a:rPr>
              <a:t>Spotting tool in 5 seconds</a:t>
            </a:r>
          </a:p>
          <a:p>
            <a:pPr marL="457200" lvl="0" indent="-228600" rtl="0">
              <a:spcBef>
                <a:spcPts val="0"/>
              </a:spcBef>
              <a:buClr>
                <a:srgbClr val="000000"/>
              </a:buClr>
              <a:buChar char="❏"/>
            </a:pPr>
            <a:r>
              <a:rPr lang="en">
                <a:solidFill>
                  <a:srgbClr val="000000"/>
                </a:solidFill>
              </a:rPr>
              <a:t>Accurate defi </a:t>
            </a:r>
          </a:p>
        </p:txBody>
      </p:sp>
      <p:pic>
        <p:nvPicPr>
          <p:cNvPr id="130" name="Shape 130"/>
          <p:cNvPicPr preferRelativeResize="0"/>
          <p:nvPr/>
        </p:nvPicPr>
        <p:blipFill rotWithShape="1">
          <a:blip r:embed="rId3">
            <a:alphaModFix/>
          </a:blip>
          <a:srcRect l="60168" r="17718" b="49773"/>
          <a:stretch/>
        </p:blipFill>
        <p:spPr>
          <a:xfrm>
            <a:off x="4854975" y="1152424"/>
            <a:ext cx="1343774" cy="1717449"/>
          </a:xfrm>
          <a:prstGeom prst="rect">
            <a:avLst/>
          </a:prstGeom>
          <a:noFill/>
          <a:ln>
            <a:noFill/>
          </a:ln>
        </p:spPr>
      </p:pic>
      <p:pic>
        <p:nvPicPr>
          <p:cNvPr id="131" name="Shape 131"/>
          <p:cNvPicPr preferRelativeResize="0"/>
          <p:nvPr/>
        </p:nvPicPr>
        <p:blipFill rotWithShape="1">
          <a:blip r:embed="rId3">
            <a:alphaModFix/>
          </a:blip>
          <a:srcRect l="60166" t="55704" r="23350" b="13579"/>
          <a:stretch/>
        </p:blipFill>
        <p:spPr>
          <a:xfrm>
            <a:off x="6198750" y="1381924"/>
            <a:ext cx="1422700" cy="149180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772</Words>
  <Application>Microsoft Office PowerPoint</Application>
  <PresentationFormat>On-screen Show (16:9)</PresentationFormat>
  <Paragraphs>107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PT Sans Narrow</vt:lpstr>
      <vt:lpstr>Times New Roman</vt:lpstr>
      <vt:lpstr>Calibri</vt:lpstr>
      <vt:lpstr>Open Sans</vt:lpstr>
      <vt:lpstr>Arial</vt:lpstr>
      <vt:lpstr>tropic</vt:lpstr>
      <vt:lpstr>Guerre Geo</vt:lpstr>
      <vt:lpstr>Overview</vt:lpstr>
      <vt:lpstr>Product Use Cases  &amp;  Functional Requirements</vt:lpstr>
      <vt:lpstr>PowerPoint Presentation</vt:lpstr>
      <vt:lpstr>Choose Teams</vt:lpstr>
      <vt:lpstr>Spotting Tool  </vt:lpstr>
      <vt:lpstr>Duel Request </vt:lpstr>
      <vt:lpstr>Generate Defi </vt:lpstr>
      <vt:lpstr>Performance</vt:lpstr>
      <vt:lpstr>Dependability and Maintainability </vt:lpstr>
      <vt:lpstr>Usability and Humanity </vt:lpstr>
      <vt:lpstr>Cultural, Legal and Political Requirements</vt:lpstr>
      <vt:lpstr>Features to be Tested</vt:lpstr>
      <vt:lpstr>Pass Fail Criteria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Guerre Geo</dc:title>
  <dc:creator>Ishta Bhagat</dc:creator>
  <cp:lastModifiedBy>Ravi Bhagat</cp:lastModifiedBy>
  <cp:revision>2</cp:revision>
  <dcterms:modified xsi:type="dcterms:W3CDTF">2016-11-14T06:49:53Z</dcterms:modified>
</cp:coreProperties>
</file>