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2"/>
  </p:notesMasterIdLst>
  <p:sldIdLst>
    <p:sldId id="256" r:id="rId2"/>
    <p:sldId id="304" r:id="rId3"/>
    <p:sldId id="289" r:id="rId4"/>
    <p:sldId id="312" r:id="rId5"/>
    <p:sldId id="313" r:id="rId6"/>
    <p:sldId id="314" r:id="rId7"/>
    <p:sldId id="315" r:id="rId8"/>
    <p:sldId id="316" r:id="rId9"/>
    <p:sldId id="317" r:id="rId10"/>
    <p:sldId id="318" r:id="rId11"/>
    <p:sldId id="345" r:id="rId12"/>
    <p:sldId id="346" r:id="rId13"/>
    <p:sldId id="347" r:id="rId14"/>
    <p:sldId id="348" r:id="rId15"/>
    <p:sldId id="319" r:id="rId16"/>
    <p:sldId id="320" r:id="rId17"/>
    <p:sldId id="321" r:id="rId18"/>
    <p:sldId id="322" r:id="rId19"/>
    <p:sldId id="325" r:id="rId20"/>
    <p:sldId id="300" r:id="rId21"/>
    <p:sldId id="323" r:id="rId22"/>
    <p:sldId id="324" r:id="rId23"/>
    <p:sldId id="328" r:id="rId24"/>
    <p:sldId id="326" r:id="rId25"/>
    <p:sldId id="327" r:id="rId26"/>
    <p:sldId id="329" r:id="rId27"/>
    <p:sldId id="330" r:id="rId28"/>
    <p:sldId id="331" r:id="rId29"/>
    <p:sldId id="332" r:id="rId30"/>
    <p:sldId id="333" r:id="rId31"/>
    <p:sldId id="290" r:id="rId32"/>
    <p:sldId id="291" r:id="rId33"/>
    <p:sldId id="292" r:id="rId34"/>
    <p:sldId id="334" r:id="rId35"/>
    <p:sldId id="335" r:id="rId36"/>
    <p:sldId id="298" r:id="rId37"/>
    <p:sldId id="295" r:id="rId38"/>
    <p:sldId id="297" r:id="rId39"/>
    <p:sldId id="337" r:id="rId40"/>
    <p:sldId id="336" r:id="rId41"/>
    <p:sldId id="338" r:id="rId42"/>
    <p:sldId id="339" r:id="rId43"/>
    <p:sldId id="340" r:id="rId44"/>
    <p:sldId id="341" r:id="rId45"/>
    <p:sldId id="342" r:id="rId46"/>
    <p:sldId id="343" r:id="rId47"/>
    <p:sldId id="349" r:id="rId48"/>
    <p:sldId id="310" r:id="rId49"/>
    <p:sldId id="344" r:id="rId50"/>
    <p:sldId id="350" r:id="rId51"/>
  </p:sldIdLst>
  <p:sldSz cx="9144000" cy="5143500" type="screen16x9"/>
  <p:notesSz cx="6858000" cy="9144000"/>
  <p:embeddedFontLst>
    <p:embeddedFont>
      <p:font typeface="Calibri" panose="020F0502020204030204" pitchFamily="34" charset="0"/>
      <p:regular r:id="rId53"/>
      <p:bold r:id="rId54"/>
      <p:italic r:id="rId55"/>
      <p:bold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294967295" orient="horz" pos="1620" userDrawn="1">
          <p15:clr>
            <a:srgbClr val="A4A3A4"/>
          </p15:clr>
        </p15:guide>
        <p15:guide id="4294967295"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79085" autoAdjust="0"/>
  </p:normalViewPr>
  <p:slideViewPr>
    <p:cSldViewPr>
      <p:cViewPr varScale="1">
        <p:scale>
          <a:sx n="117" d="100"/>
          <a:sy n="117" d="100"/>
        </p:scale>
        <p:origin x="828" y="11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CF9E43-73D7-40EE-BBA7-CBCE7E6CB35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8CB65FAD-4DC5-4320-B7FA-638CA58F4EC0}">
      <dgm:prSet/>
      <dgm:spPr/>
      <dgm:t>
        <a:bodyPr/>
        <a:lstStyle/>
        <a:p>
          <a:pPr rtl="0"/>
          <a:r>
            <a:rPr lang="ru-RU" smtClean="0"/>
            <a:t>6 уровней мышления.</a:t>
          </a:r>
          <a:endParaRPr lang="ru-RU"/>
        </a:p>
      </dgm:t>
    </dgm:pt>
    <dgm:pt modelId="{871D0963-CFBD-4EF1-BB39-E7A13B5BED87}" type="parTrans" cxnId="{1C2A3AC7-E347-416E-AEF4-3C22DF6AE9D9}">
      <dgm:prSet/>
      <dgm:spPr/>
      <dgm:t>
        <a:bodyPr/>
        <a:lstStyle/>
        <a:p>
          <a:endParaRPr lang="ru-RU"/>
        </a:p>
      </dgm:t>
    </dgm:pt>
    <dgm:pt modelId="{F2CC8D67-496B-458A-8199-6584815F67FF}" type="sibTrans" cxnId="{1C2A3AC7-E347-416E-AEF4-3C22DF6AE9D9}">
      <dgm:prSet/>
      <dgm:spPr/>
      <dgm:t>
        <a:bodyPr/>
        <a:lstStyle/>
        <a:p>
          <a:endParaRPr lang="ru-RU"/>
        </a:p>
      </dgm:t>
    </dgm:pt>
    <dgm:pt modelId="{6574A7D0-4F0F-4673-9E47-2AD3E9B703CF}">
      <dgm:prSet/>
      <dgm:spPr/>
      <dgm:t>
        <a:bodyPr/>
        <a:lstStyle/>
        <a:p>
          <a:pPr rtl="0"/>
          <a:r>
            <a:rPr lang="ru-RU" dirty="0" smtClean="0"/>
            <a:t>Селектор-&gt; Критик -&gt; Образ мышления</a:t>
          </a:r>
          <a:endParaRPr lang="ru-RU" dirty="0"/>
        </a:p>
      </dgm:t>
    </dgm:pt>
    <dgm:pt modelId="{F5ADB613-EB78-4281-9560-2AF49B4C29F3}" type="parTrans" cxnId="{0E79D132-5E7F-4ED3-A674-FD03E0F3C512}">
      <dgm:prSet/>
      <dgm:spPr/>
      <dgm:t>
        <a:bodyPr/>
        <a:lstStyle/>
        <a:p>
          <a:endParaRPr lang="ru-RU"/>
        </a:p>
      </dgm:t>
    </dgm:pt>
    <dgm:pt modelId="{FBE4C2C9-29AC-4829-AEE3-7C4EC309A9F4}" type="sibTrans" cxnId="{0E79D132-5E7F-4ED3-A674-FD03E0F3C512}">
      <dgm:prSet/>
      <dgm:spPr/>
      <dgm:t>
        <a:bodyPr/>
        <a:lstStyle/>
        <a:p>
          <a:endParaRPr lang="ru-RU"/>
        </a:p>
      </dgm:t>
    </dgm:pt>
    <dgm:pt modelId="{8B3E43C2-AAE7-4C8C-B9FB-B4447192E490}">
      <dgm:prSet/>
      <dgm:spPr/>
      <dgm:t>
        <a:bodyPr/>
        <a:lstStyle/>
        <a:p>
          <a:pPr rtl="0"/>
          <a:r>
            <a:rPr lang="ru-RU" smtClean="0"/>
            <a:t>Структуры данных</a:t>
          </a:r>
          <a:endParaRPr lang="ru-RU"/>
        </a:p>
      </dgm:t>
    </dgm:pt>
    <dgm:pt modelId="{8D9B2CCD-E054-47AF-B00E-0FF34B941CFC}" type="parTrans" cxnId="{AAEB599D-ADD7-47D0-B757-84FE1462357E}">
      <dgm:prSet/>
      <dgm:spPr/>
      <dgm:t>
        <a:bodyPr/>
        <a:lstStyle/>
        <a:p>
          <a:endParaRPr lang="ru-RU"/>
        </a:p>
      </dgm:t>
    </dgm:pt>
    <dgm:pt modelId="{DD2D61FE-21B1-412B-8638-B4FFF1BB0C26}" type="sibTrans" cxnId="{AAEB599D-ADD7-47D0-B757-84FE1462357E}">
      <dgm:prSet/>
      <dgm:spPr/>
      <dgm:t>
        <a:bodyPr/>
        <a:lstStyle/>
        <a:p>
          <a:endParaRPr lang="ru-RU"/>
        </a:p>
      </dgm:t>
    </dgm:pt>
    <dgm:pt modelId="{11F1B1FB-D813-4DCD-84BD-BB64F11A78F1}" type="pres">
      <dgm:prSet presAssocID="{F4CF9E43-73D7-40EE-BBA7-CBCE7E6CB35A}" presName="linear" presStyleCnt="0">
        <dgm:presLayoutVars>
          <dgm:animLvl val="lvl"/>
          <dgm:resizeHandles val="exact"/>
        </dgm:presLayoutVars>
      </dgm:prSet>
      <dgm:spPr/>
      <dgm:t>
        <a:bodyPr/>
        <a:lstStyle/>
        <a:p>
          <a:endParaRPr lang="ru-RU"/>
        </a:p>
      </dgm:t>
    </dgm:pt>
    <dgm:pt modelId="{12EC507E-1F3A-48B8-AAA2-BFC6B636C103}" type="pres">
      <dgm:prSet presAssocID="{8CB65FAD-4DC5-4320-B7FA-638CA58F4EC0}" presName="parentText" presStyleLbl="node1" presStyleIdx="0" presStyleCnt="3">
        <dgm:presLayoutVars>
          <dgm:chMax val="0"/>
          <dgm:bulletEnabled val="1"/>
        </dgm:presLayoutVars>
      </dgm:prSet>
      <dgm:spPr/>
      <dgm:t>
        <a:bodyPr/>
        <a:lstStyle/>
        <a:p>
          <a:endParaRPr lang="ru-RU"/>
        </a:p>
      </dgm:t>
    </dgm:pt>
    <dgm:pt modelId="{DC0AC1D8-39D3-49B8-A829-D27435622522}" type="pres">
      <dgm:prSet presAssocID="{F2CC8D67-496B-458A-8199-6584815F67FF}" presName="spacer" presStyleCnt="0"/>
      <dgm:spPr/>
    </dgm:pt>
    <dgm:pt modelId="{9A97C20C-5145-4ED3-8140-13B8976A7F84}" type="pres">
      <dgm:prSet presAssocID="{6574A7D0-4F0F-4673-9E47-2AD3E9B703CF}" presName="parentText" presStyleLbl="node1" presStyleIdx="1" presStyleCnt="3">
        <dgm:presLayoutVars>
          <dgm:chMax val="0"/>
          <dgm:bulletEnabled val="1"/>
        </dgm:presLayoutVars>
      </dgm:prSet>
      <dgm:spPr/>
      <dgm:t>
        <a:bodyPr/>
        <a:lstStyle/>
        <a:p>
          <a:endParaRPr lang="ru-RU"/>
        </a:p>
      </dgm:t>
    </dgm:pt>
    <dgm:pt modelId="{FF2AF5B2-FC1E-4F8A-89DE-13F1EA02425C}" type="pres">
      <dgm:prSet presAssocID="{FBE4C2C9-29AC-4829-AEE3-7C4EC309A9F4}" presName="spacer" presStyleCnt="0"/>
      <dgm:spPr/>
    </dgm:pt>
    <dgm:pt modelId="{CCD7CB61-CB6B-431E-8EE8-2F04D65B0C80}" type="pres">
      <dgm:prSet presAssocID="{8B3E43C2-AAE7-4C8C-B9FB-B4447192E490}" presName="parentText" presStyleLbl="node1" presStyleIdx="2" presStyleCnt="3">
        <dgm:presLayoutVars>
          <dgm:chMax val="0"/>
          <dgm:bulletEnabled val="1"/>
        </dgm:presLayoutVars>
      </dgm:prSet>
      <dgm:spPr/>
      <dgm:t>
        <a:bodyPr/>
        <a:lstStyle/>
        <a:p>
          <a:endParaRPr lang="ru-RU"/>
        </a:p>
      </dgm:t>
    </dgm:pt>
  </dgm:ptLst>
  <dgm:cxnLst>
    <dgm:cxn modelId="{2BFC8216-61FB-4810-BF05-F7FA745D5748}" type="presOf" srcId="{8CB65FAD-4DC5-4320-B7FA-638CA58F4EC0}" destId="{12EC507E-1F3A-48B8-AAA2-BFC6B636C103}" srcOrd="0" destOrd="0" presId="urn:microsoft.com/office/officeart/2005/8/layout/vList2"/>
    <dgm:cxn modelId="{1C2A3AC7-E347-416E-AEF4-3C22DF6AE9D9}" srcId="{F4CF9E43-73D7-40EE-BBA7-CBCE7E6CB35A}" destId="{8CB65FAD-4DC5-4320-B7FA-638CA58F4EC0}" srcOrd="0" destOrd="0" parTransId="{871D0963-CFBD-4EF1-BB39-E7A13B5BED87}" sibTransId="{F2CC8D67-496B-458A-8199-6584815F67FF}"/>
    <dgm:cxn modelId="{0E79D132-5E7F-4ED3-A674-FD03E0F3C512}" srcId="{F4CF9E43-73D7-40EE-BBA7-CBCE7E6CB35A}" destId="{6574A7D0-4F0F-4673-9E47-2AD3E9B703CF}" srcOrd="1" destOrd="0" parTransId="{F5ADB613-EB78-4281-9560-2AF49B4C29F3}" sibTransId="{FBE4C2C9-29AC-4829-AEE3-7C4EC309A9F4}"/>
    <dgm:cxn modelId="{E2037B29-D699-490F-9D79-0E6245367B08}" type="presOf" srcId="{F4CF9E43-73D7-40EE-BBA7-CBCE7E6CB35A}" destId="{11F1B1FB-D813-4DCD-84BD-BB64F11A78F1}" srcOrd="0" destOrd="0" presId="urn:microsoft.com/office/officeart/2005/8/layout/vList2"/>
    <dgm:cxn modelId="{3CD48119-8838-433B-AE40-1CA39F0E18B3}" type="presOf" srcId="{6574A7D0-4F0F-4673-9E47-2AD3E9B703CF}" destId="{9A97C20C-5145-4ED3-8140-13B8976A7F84}" srcOrd="0" destOrd="0" presId="urn:microsoft.com/office/officeart/2005/8/layout/vList2"/>
    <dgm:cxn modelId="{ED5940A4-A4E8-4EC4-B50F-9ED819DB9EF0}" type="presOf" srcId="{8B3E43C2-AAE7-4C8C-B9FB-B4447192E490}" destId="{CCD7CB61-CB6B-431E-8EE8-2F04D65B0C80}" srcOrd="0" destOrd="0" presId="urn:microsoft.com/office/officeart/2005/8/layout/vList2"/>
    <dgm:cxn modelId="{AAEB599D-ADD7-47D0-B757-84FE1462357E}" srcId="{F4CF9E43-73D7-40EE-BBA7-CBCE7E6CB35A}" destId="{8B3E43C2-AAE7-4C8C-B9FB-B4447192E490}" srcOrd="2" destOrd="0" parTransId="{8D9B2CCD-E054-47AF-B00E-0FF34B941CFC}" sibTransId="{DD2D61FE-21B1-412B-8638-B4FFF1BB0C26}"/>
    <dgm:cxn modelId="{9CA95054-5BD9-4C0A-B899-724578B396F0}" type="presParOf" srcId="{11F1B1FB-D813-4DCD-84BD-BB64F11A78F1}" destId="{12EC507E-1F3A-48B8-AAA2-BFC6B636C103}" srcOrd="0" destOrd="0" presId="urn:microsoft.com/office/officeart/2005/8/layout/vList2"/>
    <dgm:cxn modelId="{9ED551EC-CF33-4F9C-8AB7-CAC1B9A9F4C1}" type="presParOf" srcId="{11F1B1FB-D813-4DCD-84BD-BB64F11A78F1}" destId="{DC0AC1D8-39D3-49B8-A829-D27435622522}" srcOrd="1" destOrd="0" presId="urn:microsoft.com/office/officeart/2005/8/layout/vList2"/>
    <dgm:cxn modelId="{151F7D2E-BACF-467F-B213-CAFE848DC63C}" type="presParOf" srcId="{11F1B1FB-D813-4DCD-84BD-BB64F11A78F1}" destId="{9A97C20C-5145-4ED3-8140-13B8976A7F84}" srcOrd="2" destOrd="0" presId="urn:microsoft.com/office/officeart/2005/8/layout/vList2"/>
    <dgm:cxn modelId="{9251BB1F-B7D7-4678-B9A1-C4D52B703AD9}" type="presParOf" srcId="{11F1B1FB-D813-4DCD-84BD-BB64F11A78F1}" destId="{FF2AF5B2-FC1E-4F8A-89DE-13F1EA02425C}" srcOrd="3" destOrd="0" presId="urn:microsoft.com/office/officeart/2005/8/layout/vList2"/>
    <dgm:cxn modelId="{C446DB6E-3F4A-4194-B494-00844B1BBFCD}" type="presParOf" srcId="{11F1B1FB-D813-4DCD-84BD-BB64F11A78F1}" destId="{CCD7CB61-CB6B-431E-8EE8-2F04D65B0C8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8BBCD-A9EC-4E07-A698-E7B8B2576754}" type="datetimeFigureOut">
              <a:rPr lang="ru-RU" smtClean="0"/>
              <a:pPr/>
              <a:t>20.04.2016</a:t>
            </a:fld>
            <a:endParaRPr lang="ru-R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8C81A-D127-4942-9B26-C2CC7D2B707B}" type="slidenum">
              <a:rPr lang="ru-RU" smtClean="0"/>
              <a:pPr/>
              <a:t>‹#›</a:t>
            </a:fld>
            <a:endParaRPr lang="ru-RU"/>
          </a:p>
        </p:txBody>
      </p:sp>
    </p:spTree>
    <p:extLst>
      <p:ext uri="{BB962C8B-B14F-4D97-AF65-F5344CB8AC3E}">
        <p14:creationId xmlns:p14="http://schemas.microsoft.com/office/powerpoint/2010/main" val="420643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docs.neo4j.org/chunked/stable/cypher-query-lang.htm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Hello Ladies and gentlemen , My</a:t>
            </a:r>
            <a:r>
              <a:rPr lang="en-US" baseline="0" dirty="0" smtClean="0"/>
              <a:t> name is Alexander Toshchev and I am postgraduate student from Kazan State University and I would like to present you our project called TU </a:t>
            </a:r>
          </a:p>
          <a:p>
            <a:endParaRPr lang="en-US" baseline="0" dirty="0" smtClean="0"/>
          </a:p>
          <a:p>
            <a:r>
              <a:rPr lang="en-US" baseline="0" dirty="0" smtClean="0"/>
              <a:t>Stop every slide</a:t>
            </a:r>
            <a:endParaRPr lang="ru-RU" dirty="0"/>
          </a:p>
        </p:txBody>
      </p:sp>
      <p:sp>
        <p:nvSpPr>
          <p:cNvPr id="4" name="Slide Number Placeholder 3"/>
          <p:cNvSpPr>
            <a:spLocks noGrp="1"/>
          </p:cNvSpPr>
          <p:nvPr>
            <p:ph type="sldNum" sz="quarter" idx="10"/>
          </p:nvPr>
        </p:nvSpPr>
        <p:spPr/>
        <p:txBody>
          <a:bodyPr/>
          <a:lstStyle/>
          <a:p>
            <a:fld id="{08B8C81A-D127-4942-9B26-C2CC7D2B707B}" type="slidenum">
              <a:rPr lang="ru-RU" smtClean="0"/>
              <a:pPr/>
              <a:t>1</a:t>
            </a:fld>
            <a:endParaRPr lang="ru-RU"/>
          </a:p>
        </p:txBody>
      </p:sp>
    </p:spTree>
    <p:extLst>
      <p:ext uri="{BB962C8B-B14F-4D97-AF65-F5344CB8AC3E}">
        <p14:creationId xmlns:p14="http://schemas.microsoft.com/office/powerpoint/2010/main" val="188917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На</a:t>
            </a:r>
            <a:r>
              <a:rPr lang="ru-RU" baseline="0" dirty="0" smtClean="0"/>
              <a:t> данном слайде некоторые примеры близких исследований</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21</a:t>
            </a:fld>
            <a:endParaRPr lang="ru-RU"/>
          </a:p>
        </p:txBody>
      </p:sp>
    </p:spTree>
    <p:extLst>
      <p:ext uri="{BB962C8B-B14F-4D97-AF65-F5344CB8AC3E}">
        <p14:creationId xmlns:p14="http://schemas.microsoft.com/office/powerpoint/2010/main" val="294816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effectLst/>
                <a:latin typeface="+mn-lt"/>
                <a:ea typeface="+mn-ea"/>
                <a:cs typeface="+mn-cs"/>
              </a:rPr>
              <a:t>Примеры в области</a:t>
            </a:r>
            <a:r>
              <a:rPr lang="ru-RU" sz="1200" kern="1200" baseline="0" dirty="0" smtClean="0">
                <a:solidFill>
                  <a:schemeClr val="tx1"/>
                </a:solidFill>
                <a:effectLst/>
                <a:latin typeface="+mn-lt"/>
                <a:ea typeface="+mn-ea"/>
                <a:cs typeface="+mn-cs"/>
              </a:rPr>
              <a:t> смежных технологий</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22</a:t>
            </a:fld>
            <a:endParaRPr lang="ru-RU"/>
          </a:p>
        </p:txBody>
      </p:sp>
    </p:spTree>
    <p:extLst>
      <p:ext uri="{BB962C8B-B14F-4D97-AF65-F5344CB8AC3E}">
        <p14:creationId xmlns:p14="http://schemas.microsoft.com/office/powerpoint/2010/main" val="1148956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Уровень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smtClean="0">
                <a:solidFill>
                  <a:schemeClr val="tx1"/>
                </a:solidFill>
                <a:effectLst/>
                <a:latin typeface="+mn-lt"/>
                <a:ea typeface="+mn-ea"/>
                <a:cs typeface="+mn-cs"/>
              </a:rPr>
              <a:t>Первая линия </a:t>
            </a:r>
            <a:endParaRPr lang="ru-RU" dirty="0" smtClean="0">
              <a:effectLst/>
            </a:endParaRPr>
          </a:p>
          <a:p>
            <a:r>
              <a:rPr lang="ru-RU" sz="1200" kern="1200" dirty="0" smtClean="0">
                <a:solidFill>
                  <a:schemeClr val="tx1"/>
                </a:solidFill>
                <a:effectLst/>
                <a:latin typeface="+mn-lt"/>
                <a:ea typeface="+mn-ea"/>
                <a:cs typeface="+mn-cs"/>
              </a:rPr>
              <a:t>Решение уже известных, </a:t>
            </a:r>
            <a:r>
              <a:rPr lang="ru-RU" sz="1200" kern="1200" dirty="0" err="1" smtClean="0">
                <a:solidFill>
                  <a:schemeClr val="tx1"/>
                </a:solidFill>
                <a:effectLst/>
                <a:latin typeface="+mn-lt"/>
                <a:ea typeface="+mn-ea"/>
                <a:cs typeface="+mn-cs"/>
              </a:rPr>
              <a:t>задоку</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ментированных</a:t>
            </a:r>
            <a:r>
              <a:rPr lang="ru-RU" sz="1200" kern="1200" dirty="0" smtClean="0">
                <a:solidFill>
                  <a:schemeClr val="tx1"/>
                </a:solidFill>
                <a:effectLst/>
                <a:latin typeface="+mn-lt"/>
                <a:ea typeface="+mn-ea"/>
                <a:cs typeface="+mn-cs"/>
              </a:rPr>
              <a:t> проблем, работа напрямую с пользователем </a:t>
            </a:r>
            <a:endParaRPr lang="ru-RU" dirty="0" smtClean="0">
              <a:effectLst/>
            </a:endParaRPr>
          </a:p>
          <a:p>
            <a:r>
              <a:rPr lang="ru-RU" sz="1200" kern="1200" dirty="0" smtClean="0">
                <a:solidFill>
                  <a:schemeClr val="tx1"/>
                </a:solidFill>
                <a:effectLst/>
                <a:latin typeface="+mn-lt"/>
                <a:ea typeface="+mn-ea"/>
                <a:cs typeface="+mn-cs"/>
              </a:rPr>
              <a:t>Вторая линия </a:t>
            </a:r>
            <a:endParaRPr lang="ru-RU" dirty="0" smtClean="0">
              <a:effectLst/>
            </a:endParaRPr>
          </a:p>
          <a:p>
            <a:r>
              <a:rPr lang="ru-RU" sz="1200" kern="1200" dirty="0" smtClean="0">
                <a:solidFill>
                  <a:schemeClr val="tx1"/>
                </a:solidFill>
                <a:effectLst/>
                <a:latin typeface="+mn-lt"/>
                <a:ea typeface="+mn-ea"/>
                <a:cs typeface="+mn-cs"/>
              </a:rPr>
              <a:t>Решение ранее неизвестных проблем </a:t>
            </a:r>
            <a:endParaRPr lang="ru-RU" dirty="0" smtClean="0">
              <a:effectLst/>
            </a:endParaRPr>
          </a:p>
          <a:p>
            <a:r>
              <a:rPr lang="ru-RU" sz="1200" kern="1200" dirty="0" smtClean="0">
                <a:solidFill>
                  <a:schemeClr val="tx1"/>
                </a:solidFill>
                <a:effectLst/>
                <a:latin typeface="+mn-lt"/>
                <a:ea typeface="+mn-ea"/>
                <a:cs typeface="+mn-cs"/>
              </a:rPr>
              <a:t>Третья линия </a:t>
            </a:r>
            <a:endParaRPr lang="ru-RU" dirty="0" smtClean="0">
              <a:effectLst/>
            </a:endParaRPr>
          </a:p>
          <a:p>
            <a:r>
              <a:rPr lang="ru-RU" sz="1200" kern="1200" dirty="0" smtClean="0">
                <a:solidFill>
                  <a:schemeClr val="tx1"/>
                </a:solidFill>
                <a:effectLst/>
                <a:latin typeface="+mn-lt"/>
                <a:ea typeface="+mn-ea"/>
                <a:cs typeface="+mn-cs"/>
              </a:rPr>
              <a:t>Решение сложных и </a:t>
            </a:r>
            <a:r>
              <a:rPr lang="ru-RU" sz="1200" kern="1200" dirty="0" err="1" smtClean="0">
                <a:solidFill>
                  <a:schemeClr val="tx1"/>
                </a:solidFill>
                <a:effectLst/>
                <a:latin typeface="+mn-lt"/>
                <a:ea typeface="+mn-ea"/>
                <a:cs typeface="+mn-cs"/>
              </a:rPr>
              <a:t>нетривиаль</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ных</a:t>
            </a:r>
            <a:r>
              <a:rPr lang="ru-RU" sz="1200" kern="1200" dirty="0" smtClean="0">
                <a:solidFill>
                  <a:schemeClr val="tx1"/>
                </a:solidFill>
                <a:effectLst/>
                <a:latin typeface="+mn-lt"/>
                <a:ea typeface="+mn-ea"/>
                <a:cs typeface="+mn-cs"/>
              </a:rPr>
              <a:t> проблем </a:t>
            </a:r>
            <a:endParaRPr lang="ru-RU" dirty="0" smtClean="0">
              <a:effectLst/>
            </a:endParaRPr>
          </a:p>
          <a:p>
            <a:r>
              <a:rPr lang="ru-RU" sz="1200" kern="1200" dirty="0" smtClean="0">
                <a:solidFill>
                  <a:schemeClr val="tx1"/>
                </a:solidFill>
                <a:effectLst/>
                <a:latin typeface="+mn-lt"/>
                <a:ea typeface="+mn-ea"/>
                <a:cs typeface="+mn-cs"/>
              </a:rPr>
              <a:t>Четвертая линия </a:t>
            </a:r>
            <a:endParaRPr lang="ru-RU" dirty="0" smtClean="0">
              <a:effectLst/>
            </a:endParaRPr>
          </a:p>
          <a:p>
            <a:r>
              <a:rPr lang="ru-RU" sz="1200" kern="1200" dirty="0" smtClean="0">
                <a:solidFill>
                  <a:schemeClr val="tx1"/>
                </a:solidFill>
                <a:effectLst/>
                <a:latin typeface="+mn-lt"/>
                <a:ea typeface="+mn-ea"/>
                <a:cs typeface="+mn-cs"/>
              </a:rPr>
              <a:t>Решение архитектурных про- </a:t>
            </a:r>
            <a:r>
              <a:rPr lang="ru-RU" sz="1200" kern="1200" dirty="0" err="1" smtClean="0">
                <a:solidFill>
                  <a:schemeClr val="tx1"/>
                </a:solidFill>
                <a:effectLst/>
                <a:latin typeface="+mn-lt"/>
                <a:ea typeface="+mn-ea"/>
                <a:cs typeface="+mn-cs"/>
              </a:rPr>
              <a:t>блем</a:t>
            </a:r>
            <a:r>
              <a:rPr lang="ru-RU" sz="1200" kern="1200" dirty="0" smtClean="0">
                <a:solidFill>
                  <a:schemeClr val="tx1"/>
                </a:solidFill>
                <a:effectLst/>
                <a:latin typeface="+mn-lt"/>
                <a:ea typeface="+mn-ea"/>
                <a:cs typeface="+mn-cs"/>
              </a:rPr>
              <a:t> инфраструктуры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24</a:t>
            </a:fld>
            <a:endParaRPr lang="ru-RU"/>
          </a:p>
        </p:txBody>
      </p:sp>
    </p:spTree>
    <p:extLst>
      <p:ext uri="{BB962C8B-B14F-4D97-AF65-F5344CB8AC3E}">
        <p14:creationId xmlns:p14="http://schemas.microsoft.com/office/powerpoint/2010/main" val="1176257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Add new field</a:t>
            </a:r>
            <a:r>
              <a:rPr lang="en-US" baseline="0" dirty="0" smtClean="0"/>
              <a:t> to customer</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0.1 имеет следующие недостатки: отсутствие </a:t>
            </a:r>
            <a:r>
              <a:rPr lang="ru-RU" sz="1200" kern="1200" dirty="0" err="1" smtClean="0">
                <a:solidFill>
                  <a:schemeClr val="tx1"/>
                </a:solidFill>
                <a:effectLst/>
                <a:latin typeface="+mn-lt"/>
                <a:ea typeface="+mn-ea"/>
                <a:cs typeface="+mn-cs"/>
              </a:rPr>
              <a:t>устойчивости</a:t>
            </a:r>
            <a:r>
              <a:rPr lang="ru-RU" sz="1200" kern="1200" dirty="0" smtClean="0">
                <a:solidFill>
                  <a:schemeClr val="tx1"/>
                </a:solidFill>
                <a:effectLst/>
                <a:latin typeface="+mn-lt"/>
                <a:ea typeface="+mn-ea"/>
                <a:cs typeface="+mn-cs"/>
              </a:rPr>
              <a:t> к грамматическим и содержательным ошибкам </a:t>
            </a:r>
            <a:r>
              <a:rPr lang="ru-RU" sz="1200" kern="1200" dirty="0" err="1" smtClean="0">
                <a:solidFill>
                  <a:schemeClr val="tx1"/>
                </a:solidFill>
                <a:effectLst/>
                <a:latin typeface="+mn-lt"/>
                <a:ea typeface="+mn-ea"/>
                <a:cs typeface="+mn-cs"/>
              </a:rPr>
              <a:t>входнои</a:t>
            </a:r>
            <a:r>
              <a:rPr lang="ru-RU" sz="1200" kern="1200" dirty="0" smtClean="0">
                <a:solidFill>
                  <a:schemeClr val="tx1"/>
                </a:solidFill>
                <a:effectLst/>
                <a:latin typeface="+mn-lt"/>
                <a:ea typeface="+mn-ea"/>
                <a:cs typeface="+mn-cs"/>
              </a:rPr>
              <a:t>̆ информации. Например, </a:t>
            </a:r>
            <a:r>
              <a:rPr lang="ru-RU" sz="1200" kern="1200" dirty="0" err="1" smtClean="0">
                <a:solidFill>
                  <a:schemeClr val="tx1"/>
                </a:solidFill>
                <a:effectLst/>
                <a:latin typeface="+mn-lt"/>
                <a:ea typeface="+mn-ea"/>
                <a:cs typeface="+mn-cs"/>
              </a:rPr>
              <a:t>входнои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файл</a:t>
            </a:r>
            <a:r>
              <a:rPr lang="ru-RU" sz="1200" kern="1200" dirty="0" smtClean="0">
                <a:solidFill>
                  <a:schemeClr val="tx1"/>
                </a:solidFill>
                <a:effectLst/>
                <a:latin typeface="+mn-lt"/>
                <a:ea typeface="+mn-ea"/>
                <a:cs typeface="+mn-cs"/>
              </a:rPr>
              <a:t> не имел отношения к </a:t>
            </a:r>
            <a:r>
              <a:rPr lang="ru-RU" sz="1200" kern="1200" dirty="0" err="1" smtClean="0">
                <a:solidFill>
                  <a:schemeClr val="tx1"/>
                </a:solidFill>
                <a:effectLst/>
                <a:latin typeface="+mn-lt"/>
                <a:ea typeface="+mn-ea"/>
                <a:cs typeface="+mn-cs"/>
              </a:rPr>
              <a:t>программнои</a:t>
            </a:r>
            <a:r>
              <a:rPr lang="ru-RU" sz="1200" kern="1200" dirty="0" smtClean="0">
                <a:solidFill>
                  <a:schemeClr val="tx1"/>
                </a:solidFill>
                <a:effectLst/>
                <a:latin typeface="+mn-lt"/>
                <a:ea typeface="+mn-ea"/>
                <a:cs typeface="+mn-cs"/>
              </a:rPr>
              <a:t>̆ системе, модель </a:t>
            </a:r>
            <a:r>
              <a:rPr lang="ru-RU" sz="1200" kern="1200" dirty="0" err="1" smtClean="0">
                <a:solidFill>
                  <a:schemeClr val="tx1"/>
                </a:solidFill>
                <a:effectLst/>
                <a:latin typeface="+mn-lt"/>
                <a:ea typeface="+mn-ea"/>
                <a:cs typeface="+mn-cs"/>
              </a:rPr>
              <a:t>которои</a:t>
            </a:r>
            <a:r>
              <a:rPr lang="ru-RU" sz="1200" kern="1200" dirty="0" smtClean="0">
                <a:solidFill>
                  <a:schemeClr val="tx1"/>
                </a:solidFill>
                <a:effectLst/>
                <a:latin typeface="+mn-lt"/>
                <a:ea typeface="+mn-ea"/>
                <a:cs typeface="+mn-cs"/>
              </a:rPr>
              <a:t>̆ была в базе знаний в формате OWL; система поиска решения работала только в рамках модели </a:t>
            </a:r>
            <a:r>
              <a:rPr lang="ru-RU" sz="1200" kern="1200" dirty="0" err="1" smtClean="0">
                <a:solidFill>
                  <a:schemeClr val="tx1"/>
                </a:solidFill>
                <a:effectLst/>
                <a:latin typeface="+mn-lt"/>
                <a:ea typeface="+mn-ea"/>
                <a:cs typeface="+mn-cs"/>
              </a:rPr>
              <a:t>однои</a:t>
            </a:r>
            <a:r>
              <a:rPr lang="ru-RU" sz="1200" kern="1200" dirty="0" smtClean="0">
                <a:solidFill>
                  <a:schemeClr val="tx1"/>
                </a:solidFill>
                <a:effectLst/>
                <a:latin typeface="+mn-lt"/>
                <a:ea typeface="+mn-ea"/>
                <a:cs typeface="+mn-cs"/>
              </a:rPr>
              <a:t>̆ программы; отсутствовала функция обучения. </a:t>
            </a:r>
            <a:endParaRPr lang="ru-RU" dirty="0" smtClean="0"/>
          </a:p>
          <a:p>
            <a:endParaRPr lang="ru-RU" baseline="0"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29</a:t>
            </a:fld>
            <a:endParaRPr lang="ru-RU"/>
          </a:p>
        </p:txBody>
      </p:sp>
    </p:spTree>
    <p:extLst>
      <p:ext uri="{BB962C8B-B14F-4D97-AF65-F5344CB8AC3E}">
        <p14:creationId xmlns:p14="http://schemas.microsoft.com/office/powerpoint/2010/main" val="2063704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r>
              <a:rPr lang="ru-RU" sz="1200" b="1" kern="1200" dirty="0" smtClean="0">
                <a:solidFill>
                  <a:schemeClr val="tx1"/>
                </a:solidFill>
                <a:effectLst/>
                <a:latin typeface="+mn-lt"/>
                <a:ea typeface="+mn-ea"/>
                <a:cs typeface="+mn-cs"/>
              </a:rPr>
              <a:t>Компонент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err="1" smtClean="0">
                <a:solidFill>
                  <a:schemeClr val="tx1"/>
                </a:solidFill>
                <a:effectLst/>
                <a:latin typeface="+mn-lt"/>
                <a:ea typeface="+mn-ea"/>
                <a:cs typeface="+mn-cs"/>
              </a:rPr>
              <a:t>MentaController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Веб-служба [83], которая предоставляет </a:t>
            </a:r>
            <a:r>
              <a:rPr lang="ru-RU" sz="1200" kern="1200" dirty="0" err="1" smtClean="0">
                <a:solidFill>
                  <a:schemeClr val="tx1"/>
                </a:solidFill>
                <a:effectLst/>
                <a:latin typeface="+mn-lt"/>
                <a:ea typeface="+mn-ea"/>
                <a:cs typeface="+mn-cs"/>
              </a:rPr>
              <a:t>интерфейс</a:t>
            </a:r>
            <a:r>
              <a:rPr lang="ru-RU" sz="1200" kern="1200" dirty="0" smtClean="0">
                <a:solidFill>
                  <a:schemeClr val="tx1"/>
                </a:solidFill>
                <a:effectLst/>
                <a:latin typeface="+mn-lt"/>
                <a:ea typeface="+mn-ea"/>
                <a:cs typeface="+mn-cs"/>
              </a:rPr>
              <a:t> для общения с пользователем и остальными </a:t>
            </a:r>
            <a:r>
              <a:rPr lang="ru-RU" sz="1200" kern="1200" dirty="0" err="1" smtClean="0">
                <a:solidFill>
                  <a:schemeClr val="tx1"/>
                </a:solidFill>
                <a:effectLst/>
                <a:latin typeface="+mn-lt"/>
                <a:ea typeface="+mn-ea"/>
                <a:cs typeface="+mn-cs"/>
              </a:rPr>
              <a:t>систе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мами</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SolutionGenerator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Модуль отвечает за генерацию решения. На вход он получает </a:t>
            </a:r>
            <a:r>
              <a:rPr lang="ru-RU" sz="1200" kern="1200" dirty="0" err="1" smtClean="0">
                <a:solidFill>
                  <a:schemeClr val="tx1"/>
                </a:solidFill>
                <a:effectLst/>
                <a:latin typeface="+mn-lt"/>
                <a:ea typeface="+mn-ea"/>
                <a:cs typeface="+mn-cs"/>
              </a:rPr>
              <a:t>Acceptance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Criteria</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Основои</a:t>
            </a:r>
            <a:r>
              <a:rPr lang="ru-RU" sz="1200" kern="1200" dirty="0" smtClean="0">
                <a:solidFill>
                  <a:schemeClr val="tx1"/>
                </a:solidFill>
                <a:effectLst/>
                <a:latin typeface="+mn-lt"/>
                <a:ea typeface="+mn-ea"/>
                <a:cs typeface="+mn-cs"/>
              </a:rPr>
              <a:t>̆ являет- </a:t>
            </a:r>
            <a:r>
              <a:rPr lang="ru-RU" sz="1200" kern="1200" dirty="0" err="1" smtClean="0">
                <a:solidFill>
                  <a:schemeClr val="tx1"/>
                </a:solidFill>
                <a:effectLst/>
                <a:latin typeface="+mn-lt"/>
                <a:ea typeface="+mn-ea"/>
                <a:cs typeface="+mn-cs"/>
              </a:rPr>
              <a:t>ся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генетическии</a:t>
            </a:r>
            <a:r>
              <a:rPr lang="ru-RU" sz="1200" kern="1200" dirty="0" smtClean="0">
                <a:solidFill>
                  <a:schemeClr val="tx1"/>
                </a:solidFill>
                <a:effectLst/>
                <a:latin typeface="+mn-lt"/>
                <a:ea typeface="+mn-ea"/>
                <a:cs typeface="+mn-cs"/>
              </a:rPr>
              <a:t>̆ алгоритм. Для него был выбран </a:t>
            </a:r>
            <a:r>
              <a:rPr lang="ru-RU" sz="1200" kern="1200" dirty="0" err="1" smtClean="0">
                <a:solidFill>
                  <a:schemeClr val="tx1"/>
                </a:solidFill>
                <a:effectLst/>
                <a:latin typeface="+mn-lt"/>
                <a:ea typeface="+mn-ea"/>
                <a:cs typeface="+mn-cs"/>
              </a:rPr>
              <a:t>framework</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ecj</a:t>
            </a:r>
            <a:r>
              <a:rPr lang="ru-RU" sz="1200" kern="1200" dirty="0" smtClean="0">
                <a:solidFill>
                  <a:schemeClr val="tx1"/>
                </a:solidFill>
                <a:effectLst/>
                <a:latin typeface="+mn-lt"/>
                <a:ea typeface="+mn-ea"/>
                <a:cs typeface="+mn-cs"/>
              </a:rPr>
              <a:t> [84]. Из всех возможных классов в базе знаний, отсеянных по классификатору со- </a:t>
            </a:r>
            <a:r>
              <a:rPr lang="ru-RU" sz="1200" kern="1200" dirty="0" err="1" smtClean="0">
                <a:solidFill>
                  <a:schemeClr val="tx1"/>
                </a:solidFill>
                <a:effectLst/>
                <a:latin typeface="+mn-lt"/>
                <a:ea typeface="+mn-ea"/>
                <a:cs typeface="+mn-cs"/>
              </a:rPr>
              <a:t>ставляются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паросочетания</a:t>
            </a:r>
            <a:r>
              <a:rPr lang="ru-RU" sz="1200" kern="1200" dirty="0" smtClean="0">
                <a:solidFill>
                  <a:schemeClr val="tx1"/>
                </a:solidFill>
                <a:effectLst/>
                <a:latin typeface="+mn-lt"/>
                <a:ea typeface="+mn-ea"/>
                <a:cs typeface="+mn-cs"/>
              </a:rPr>
              <a:t>. К каждому </a:t>
            </a:r>
            <a:r>
              <a:rPr lang="ru-RU" sz="1200" kern="1200" dirty="0" err="1" smtClean="0">
                <a:solidFill>
                  <a:schemeClr val="tx1"/>
                </a:solidFill>
                <a:effectLst/>
                <a:latin typeface="+mn-lt"/>
                <a:ea typeface="+mn-ea"/>
                <a:cs typeface="+mn-cs"/>
              </a:rPr>
              <a:t>паросоче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танию</a:t>
            </a:r>
            <a:r>
              <a:rPr lang="ru-RU" sz="1200" kern="1200" dirty="0" smtClean="0">
                <a:solidFill>
                  <a:schemeClr val="tx1"/>
                </a:solidFill>
                <a:effectLst/>
                <a:latin typeface="+mn-lt"/>
                <a:ea typeface="+mn-ea"/>
                <a:cs typeface="+mn-cs"/>
              </a:rPr>
              <a:t> применяется логическое суждение на ос- </a:t>
            </a:r>
            <a:r>
              <a:rPr lang="ru-RU" sz="1200" kern="1200" dirty="0" err="1" smtClean="0">
                <a:solidFill>
                  <a:schemeClr val="tx1"/>
                </a:solidFill>
                <a:effectLst/>
                <a:latin typeface="+mn-lt"/>
                <a:ea typeface="+mn-ea"/>
                <a:cs typeface="+mn-cs"/>
              </a:rPr>
              <a:t>нове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AcceptanceCriteria</a:t>
            </a:r>
            <a:r>
              <a:rPr lang="ru-RU" sz="1200" kern="1200" dirty="0" smtClean="0">
                <a:solidFill>
                  <a:schemeClr val="tx1"/>
                </a:solidFill>
                <a:effectLst/>
                <a:latin typeface="+mn-lt"/>
                <a:ea typeface="+mn-ea"/>
                <a:cs typeface="+mn-cs"/>
              </a:rPr>
              <a:t> (за это отвечает модуль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В итоге </a:t>
            </a:r>
            <a:r>
              <a:rPr lang="ru-RU" sz="1200" kern="1200" dirty="0" err="1" smtClean="0">
                <a:solidFill>
                  <a:schemeClr val="tx1"/>
                </a:solidFill>
                <a:effectLst/>
                <a:latin typeface="+mn-lt"/>
                <a:ea typeface="+mn-ea"/>
                <a:cs typeface="+mn-cs"/>
              </a:rPr>
              <a:t>паросочетание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получа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оченку</a:t>
            </a:r>
            <a:r>
              <a:rPr lang="ru-RU" sz="1200" kern="1200" dirty="0" smtClean="0">
                <a:solidFill>
                  <a:schemeClr val="tx1"/>
                </a:solidFill>
                <a:effectLst/>
                <a:latin typeface="+mn-lt"/>
                <a:ea typeface="+mn-ea"/>
                <a:cs typeface="+mn-cs"/>
              </a:rPr>
              <a:t> в виде пары </a:t>
            </a:r>
            <a:r>
              <a:rPr lang="ru-RU" sz="1200" kern="1200" dirty="0" err="1" smtClean="0">
                <a:solidFill>
                  <a:schemeClr val="tx1"/>
                </a:solidFill>
                <a:effectLst/>
                <a:latin typeface="+mn-lt"/>
                <a:ea typeface="+mn-ea"/>
                <a:cs typeface="+mn-cs"/>
              </a:rPr>
              <a:t>Frequency</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Confidence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ча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стота</a:t>
            </a:r>
            <a:r>
              <a:rPr lang="ru-RU" sz="1200" kern="1200" dirty="0" smtClean="0">
                <a:solidFill>
                  <a:schemeClr val="tx1"/>
                </a:solidFill>
                <a:effectLst/>
                <a:latin typeface="+mn-lt"/>
                <a:ea typeface="+mn-ea"/>
                <a:cs typeface="+mn-cs"/>
              </a:rPr>
              <a:t>, вероятность). Таким образом находится </a:t>
            </a:r>
            <a:r>
              <a:rPr lang="ru-RU" sz="1200" kern="1200" dirty="0" err="1" smtClean="0">
                <a:solidFill>
                  <a:schemeClr val="tx1"/>
                </a:solidFill>
                <a:effectLst/>
                <a:latin typeface="+mn-lt"/>
                <a:ea typeface="+mn-ea"/>
                <a:cs typeface="+mn-cs"/>
              </a:rPr>
              <a:t>наи</a:t>
            </a:r>
            <a:r>
              <a:rPr lang="ru-RU" sz="1200" kern="1200" dirty="0" smtClean="0">
                <a:solidFill>
                  <a:schemeClr val="tx1"/>
                </a:solidFill>
                <a:effectLst/>
                <a:latin typeface="+mn-lt"/>
                <a:ea typeface="+mn-ea"/>
                <a:cs typeface="+mn-cs"/>
              </a:rPr>
              <a:t>- лучшее </a:t>
            </a:r>
            <a:r>
              <a:rPr lang="ru-RU" sz="1200" kern="1200" dirty="0" err="1" smtClean="0">
                <a:solidFill>
                  <a:schemeClr val="tx1"/>
                </a:solidFill>
                <a:effectLst/>
                <a:latin typeface="+mn-lt"/>
                <a:ea typeface="+mn-ea"/>
                <a:cs typeface="+mn-cs"/>
              </a:rPr>
              <a:t>паросочетание</a:t>
            </a:r>
            <a:r>
              <a:rPr lang="ru-RU" sz="1200" kern="1200" dirty="0" smtClean="0">
                <a:solidFill>
                  <a:schemeClr val="tx1"/>
                </a:solidFill>
                <a:effectLst/>
                <a:latin typeface="+mn-lt"/>
                <a:ea typeface="+mn-ea"/>
                <a:cs typeface="+mn-cs"/>
              </a:rPr>
              <a:t>. Если его показатель 1,1, то решение принимается, иначе отбрасывается (на </a:t>
            </a:r>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момент установлен </a:t>
            </a:r>
            <a:r>
              <a:rPr lang="ru-RU" sz="1200" kern="1200" dirty="0" err="1" smtClean="0">
                <a:solidFill>
                  <a:schemeClr val="tx1"/>
                </a:solidFill>
                <a:effectLst/>
                <a:latin typeface="+mn-lt"/>
                <a:ea typeface="+mn-ea"/>
                <a:cs typeface="+mn-cs"/>
              </a:rPr>
              <a:t>жесткии</a:t>
            </a:r>
            <a:r>
              <a:rPr lang="ru-RU" sz="1200" kern="1200" dirty="0" smtClean="0">
                <a:solidFill>
                  <a:schemeClr val="tx1"/>
                </a:solidFill>
                <a:effectLst/>
                <a:latin typeface="+mn-lt"/>
                <a:ea typeface="+mn-ea"/>
                <a:cs typeface="+mn-cs"/>
              </a:rPr>
              <a:t>̆ показатель). </a:t>
            </a:r>
            <a:r>
              <a:rPr lang="ru-RU" sz="1200" kern="1200" dirty="0" err="1" smtClean="0">
                <a:solidFill>
                  <a:schemeClr val="tx1"/>
                </a:solidFill>
                <a:effectLst/>
                <a:latin typeface="+mn-lt"/>
                <a:ea typeface="+mn-ea"/>
                <a:cs typeface="+mn-cs"/>
              </a:rPr>
              <a:t>SolutionGenerator</a:t>
            </a:r>
            <a:r>
              <a:rPr lang="ru-RU" sz="1200" kern="1200" dirty="0" smtClean="0">
                <a:solidFill>
                  <a:schemeClr val="tx1"/>
                </a:solidFill>
                <a:effectLst/>
                <a:latin typeface="+mn-lt"/>
                <a:ea typeface="+mn-ea"/>
                <a:cs typeface="+mn-cs"/>
              </a:rPr>
              <a:t> включает в себя </a:t>
            </a:r>
            <a:r>
              <a:rPr lang="ru-RU" sz="1200" kern="1200" dirty="0" err="1" smtClean="0">
                <a:solidFill>
                  <a:schemeClr val="tx1"/>
                </a:solidFill>
                <a:effectLst/>
                <a:latin typeface="+mn-lt"/>
                <a:ea typeface="+mn-ea"/>
                <a:cs typeface="+mn-cs"/>
              </a:rPr>
              <a:t>SolutionChecker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включает в себя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SolutionChecker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Проверка решения. Принимает на вход выбранные </a:t>
            </a:r>
            <a:r>
              <a:rPr lang="ru-RU" sz="1200" kern="1200" dirty="0" err="1" smtClean="0">
                <a:solidFill>
                  <a:schemeClr val="tx1"/>
                </a:solidFill>
                <a:effectLst/>
                <a:latin typeface="+mn-lt"/>
                <a:ea typeface="+mn-ea"/>
                <a:cs typeface="+mn-cs"/>
              </a:rPr>
              <a:t>How-To</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AcceptanceCriteria</a:t>
            </a:r>
            <a:r>
              <a:rPr lang="ru-RU" sz="1200" kern="1200" dirty="0" smtClean="0">
                <a:solidFill>
                  <a:schemeClr val="tx1"/>
                </a:solidFill>
                <a:effectLst/>
                <a:latin typeface="+mn-lt"/>
                <a:ea typeface="+mn-ea"/>
                <a:cs typeface="+mn-cs"/>
              </a:rPr>
              <a:t>. Комбинирует их и </a:t>
            </a:r>
            <a:r>
              <a:rPr lang="ru-RU" sz="1200" kern="1200" dirty="0" err="1" smtClean="0">
                <a:solidFill>
                  <a:schemeClr val="tx1"/>
                </a:solidFill>
                <a:effectLst/>
                <a:latin typeface="+mn-lt"/>
                <a:ea typeface="+mn-ea"/>
                <a:cs typeface="+mn-cs"/>
              </a:rPr>
              <a:t>пе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редает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Транслирует </a:t>
            </a:r>
            <a:r>
              <a:rPr lang="ru-RU" sz="1200" kern="1200" dirty="0" err="1" smtClean="0">
                <a:solidFill>
                  <a:schemeClr val="tx1"/>
                </a:solidFill>
                <a:effectLst/>
                <a:latin typeface="+mn-lt"/>
                <a:ea typeface="+mn-ea"/>
                <a:cs typeface="+mn-cs"/>
              </a:rPr>
              <a:t>How-To</a:t>
            </a:r>
            <a:r>
              <a:rPr lang="ru-RU" sz="1200" kern="1200" dirty="0" smtClean="0">
                <a:solidFill>
                  <a:schemeClr val="tx1"/>
                </a:solidFill>
                <a:effectLst/>
                <a:latin typeface="+mn-lt"/>
                <a:ea typeface="+mn-ea"/>
                <a:cs typeface="+mn-cs"/>
              </a:rPr>
              <a:t> в термины NARS. NARS — </a:t>
            </a:r>
            <a:r>
              <a:rPr lang="ru-RU" sz="1200" kern="1200" dirty="0" err="1" smtClean="0">
                <a:solidFill>
                  <a:schemeClr val="tx1"/>
                </a:solidFill>
                <a:effectLst/>
                <a:latin typeface="+mn-lt"/>
                <a:ea typeface="+mn-ea"/>
                <a:cs typeface="+mn-cs"/>
              </a:rPr>
              <a:t>non-axiomatic</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reasoning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system</a:t>
            </a:r>
            <a:r>
              <a:rPr lang="ru-RU" sz="1200" kern="1200" dirty="0" smtClean="0">
                <a:solidFill>
                  <a:schemeClr val="tx1"/>
                </a:solidFill>
                <a:effectLst/>
                <a:latin typeface="+mn-lt"/>
                <a:ea typeface="+mn-ea"/>
                <a:cs typeface="+mn-cs"/>
              </a:rPr>
              <a:t> [28] (система </a:t>
            </a:r>
            <a:r>
              <a:rPr lang="ru-RU" sz="1200" kern="1200" dirty="0" err="1" smtClean="0">
                <a:solidFill>
                  <a:schemeClr val="tx1"/>
                </a:solidFill>
                <a:effectLst/>
                <a:latin typeface="+mn-lt"/>
                <a:ea typeface="+mn-ea"/>
                <a:cs typeface="+mn-cs"/>
              </a:rPr>
              <a:t>логи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ческих</a:t>
            </a:r>
            <a:r>
              <a:rPr lang="ru-RU" sz="1200" kern="1200" dirty="0" smtClean="0">
                <a:solidFill>
                  <a:schemeClr val="tx1"/>
                </a:solidFill>
                <a:effectLst/>
                <a:latin typeface="+mn-lt"/>
                <a:ea typeface="+mn-ea"/>
                <a:cs typeface="+mn-cs"/>
              </a:rPr>
              <a:t> суждений, разработанная профессором </a:t>
            </a:r>
            <a:r>
              <a:rPr lang="ru-RU" sz="1200" kern="1200" dirty="0" err="1" smtClean="0">
                <a:solidFill>
                  <a:schemeClr val="tx1"/>
                </a:solidFill>
                <a:effectLst/>
                <a:latin typeface="+mn-lt"/>
                <a:ea typeface="+mn-ea"/>
                <a:cs typeface="+mn-cs"/>
              </a:rPr>
              <a:t>Пе</a:t>
            </a:r>
            <a:r>
              <a:rPr lang="ru-RU" sz="1200" kern="1200" dirty="0" smtClean="0">
                <a:solidFill>
                  <a:schemeClr val="tx1"/>
                </a:solidFill>
                <a:effectLst/>
                <a:latin typeface="+mn-lt"/>
                <a:ea typeface="+mn-ea"/>
                <a:cs typeface="+mn-cs"/>
              </a:rPr>
              <a:t>- ем </a:t>
            </a:r>
            <a:r>
              <a:rPr lang="ru-RU" sz="1200" kern="1200" dirty="0" err="1" smtClean="0">
                <a:solidFill>
                  <a:schemeClr val="tx1"/>
                </a:solidFill>
                <a:effectLst/>
                <a:latin typeface="+mn-lt"/>
                <a:ea typeface="+mn-ea"/>
                <a:cs typeface="+mn-cs"/>
              </a:rPr>
              <a:t>Вонгом</a:t>
            </a:r>
            <a:r>
              <a:rPr lang="ru-RU" sz="1200" kern="1200" dirty="0" smtClean="0">
                <a:solidFill>
                  <a:schemeClr val="tx1"/>
                </a:solidFill>
                <a:effectLst/>
                <a:latin typeface="+mn-lt"/>
                <a:ea typeface="+mn-ea"/>
                <a:cs typeface="+mn-cs"/>
              </a:rPr>
              <a:t>). Принцип </a:t>
            </a:r>
            <a:r>
              <a:rPr lang="ru-RU" sz="1200" kern="1200" dirty="0" err="1" smtClean="0">
                <a:solidFill>
                  <a:schemeClr val="tx1"/>
                </a:solidFill>
                <a:effectLst/>
                <a:latin typeface="+mn-lt"/>
                <a:ea typeface="+mn-ea"/>
                <a:cs typeface="+mn-cs"/>
              </a:rPr>
              <a:t>действия</a:t>
            </a:r>
            <a:r>
              <a:rPr lang="ru-RU" sz="1200" kern="1200" dirty="0" smtClean="0">
                <a:solidFill>
                  <a:schemeClr val="tx1"/>
                </a:solidFill>
                <a:effectLst/>
                <a:latin typeface="+mn-lt"/>
                <a:ea typeface="+mn-ea"/>
                <a:cs typeface="+mn-cs"/>
              </a:rPr>
              <a:t> NARS – это все- возможная комбинация фактов. </a:t>
            </a:r>
            <a:r>
              <a:rPr lang="ru-RU" sz="1200" kern="1200" dirty="0" err="1" smtClean="0">
                <a:solidFill>
                  <a:schemeClr val="tx1"/>
                </a:solidFill>
                <a:effectLst/>
                <a:latin typeface="+mn-lt"/>
                <a:ea typeface="+mn-ea"/>
                <a:cs typeface="+mn-cs"/>
              </a:rPr>
              <a:t>Каждыи</a:t>
            </a:r>
            <a:r>
              <a:rPr lang="ru-RU" sz="1200" kern="1200" dirty="0" smtClean="0">
                <a:solidFill>
                  <a:schemeClr val="tx1"/>
                </a:solidFill>
                <a:effectLst/>
                <a:latin typeface="+mn-lt"/>
                <a:ea typeface="+mn-ea"/>
                <a:cs typeface="+mn-cs"/>
              </a:rPr>
              <a:t>̆ факт </a:t>
            </a:r>
            <a:r>
              <a:rPr lang="ru-RU" sz="1200" kern="1200" dirty="0" err="1" smtClean="0">
                <a:solidFill>
                  <a:schemeClr val="tx1"/>
                </a:solidFill>
                <a:effectLst/>
                <a:latin typeface="+mn-lt"/>
                <a:ea typeface="+mn-ea"/>
                <a:cs typeface="+mn-cs"/>
              </a:rPr>
              <a:t>име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a:t>
            </a:r>
            <a:r>
              <a:rPr lang="ru-RU" sz="1200" kern="1200" dirty="0" smtClean="0">
                <a:solidFill>
                  <a:schemeClr val="tx1"/>
                </a:solidFill>
                <a:effectLst/>
                <a:latin typeface="+mn-lt"/>
                <a:ea typeface="+mn-ea"/>
                <a:cs typeface="+mn-cs"/>
              </a:rPr>
              <a:t> свои частоту и вероятность. Их сочетанием по- </a:t>
            </a:r>
            <a:r>
              <a:rPr lang="ru-RU" sz="1200" kern="1200" dirty="0" err="1" smtClean="0">
                <a:solidFill>
                  <a:schemeClr val="tx1"/>
                </a:solidFill>
                <a:effectLst/>
                <a:latin typeface="+mn-lt"/>
                <a:ea typeface="+mn-ea"/>
                <a:cs typeface="+mn-cs"/>
              </a:rPr>
              <a:t>лучается</a:t>
            </a:r>
            <a:r>
              <a:rPr lang="ru-RU" sz="1200" kern="1200" dirty="0" smtClean="0">
                <a:solidFill>
                  <a:schemeClr val="tx1"/>
                </a:solidFill>
                <a:effectLst/>
                <a:latin typeface="+mn-lt"/>
                <a:ea typeface="+mn-ea"/>
                <a:cs typeface="+mn-cs"/>
              </a:rPr>
              <a:t> композиция данных фактов. </a:t>
            </a:r>
            <a:endParaRPr lang="ru-RU" dirty="0" smtClean="0">
              <a:effectLst/>
            </a:endParaRPr>
          </a:p>
          <a:p>
            <a:r>
              <a:rPr lang="ru-RU" sz="1200" b="1" kern="1200" dirty="0" smtClean="0">
                <a:solidFill>
                  <a:schemeClr val="tx1"/>
                </a:solidFill>
                <a:effectLst/>
                <a:latin typeface="+mn-lt"/>
                <a:ea typeface="+mn-ea"/>
                <a:cs typeface="+mn-cs"/>
              </a:rPr>
              <a:t>Таблица 2.3 – продолжение </a:t>
            </a:r>
            <a:endParaRPr lang="ru-RU" dirty="0" smtClean="0"/>
          </a:p>
          <a:p>
            <a:r>
              <a:rPr lang="ru-RU" sz="1200" kern="1200" dirty="0" smtClean="0">
                <a:solidFill>
                  <a:schemeClr val="tx1"/>
                </a:solidFill>
                <a:effectLst/>
                <a:latin typeface="+mn-lt"/>
                <a:ea typeface="+mn-ea"/>
                <a:cs typeface="+mn-cs"/>
              </a:rPr>
              <a:t>32 </a:t>
            </a:r>
            <a:endParaRPr lang="ru-RU" dirty="0" smtClean="0"/>
          </a:p>
          <a:p>
            <a:r>
              <a:rPr lang="ru-RU" sz="1200" b="1" kern="1200" dirty="0" smtClean="0">
                <a:solidFill>
                  <a:schemeClr val="tx1"/>
                </a:solidFill>
                <a:effectLst/>
                <a:latin typeface="+mn-lt"/>
                <a:ea typeface="+mn-ea"/>
                <a:cs typeface="+mn-cs"/>
              </a:rPr>
              <a:t>Компонент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err="1" smtClean="0">
                <a:solidFill>
                  <a:schemeClr val="tx1"/>
                </a:solidFill>
                <a:effectLst/>
                <a:latin typeface="+mn-lt"/>
                <a:ea typeface="+mn-ea"/>
                <a:cs typeface="+mn-cs"/>
              </a:rPr>
              <a:t>Translator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Транслирует объекты базы знаний (знания) в отче- ты. Последние бывают следующих типов: </a:t>
            </a:r>
            <a:r>
              <a:rPr lang="ru-RU" sz="1200" kern="1200" dirty="0" err="1" smtClean="0">
                <a:solidFill>
                  <a:schemeClr val="tx1"/>
                </a:solidFill>
                <a:effectLst/>
                <a:latin typeface="+mn-lt"/>
                <a:ea typeface="+mn-ea"/>
                <a:cs typeface="+mn-cs"/>
              </a:rPr>
              <a:t>Solution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Report</a:t>
            </a:r>
            <a:r>
              <a:rPr lang="ru-RU" sz="1200" kern="1200" dirty="0" smtClean="0">
                <a:solidFill>
                  <a:schemeClr val="tx1"/>
                </a:solidFill>
                <a:effectLst/>
                <a:latin typeface="+mn-lt"/>
                <a:ea typeface="+mn-ea"/>
                <a:cs typeface="+mn-cs"/>
              </a:rPr>
              <a:t>; UML </a:t>
            </a:r>
            <a:r>
              <a:rPr lang="ru-RU" sz="1200" kern="1200" dirty="0" err="1" smtClean="0">
                <a:solidFill>
                  <a:schemeClr val="tx1"/>
                </a:solidFill>
                <a:effectLst/>
                <a:latin typeface="+mn-lt"/>
                <a:ea typeface="+mn-ea"/>
                <a:cs typeface="+mn-cs"/>
              </a:rPr>
              <a:t>Report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Patch</a:t>
            </a:r>
            <a:r>
              <a:rPr lang="ru-RU" sz="1200" kern="1200" dirty="0" smtClean="0">
                <a:solidFill>
                  <a:schemeClr val="tx1"/>
                </a:solidFill>
                <a:effectLst/>
                <a:latin typeface="+mn-lt"/>
                <a:ea typeface="+mn-ea"/>
                <a:cs typeface="+mn-cs"/>
              </a:rPr>
              <a:t>. В </a:t>
            </a:r>
            <a:r>
              <a:rPr lang="ru-RU" sz="1200" kern="1200" dirty="0" err="1" smtClean="0">
                <a:solidFill>
                  <a:schemeClr val="tx1"/>
                </a:solidFill>
                <a:effectLst/>
                <a:latin typeface="+mn-lt"/>
                <a:ea typeface="+mn-ea"/>
                <a:cs typeface="+mn-cs"/>
              </a:rPr>
              <a:t>даннои</a:t>
            </a:r>
            <a:r>
              <a:rPr lang="ru-RU" sz="1200" kern="1200" dirty="0" smtClean="0">
                <a:solidFill>
                  <a:schemeClr val="tx1"/>
                </a:solidFill>
                <a:effectLst/>
                <a:latin typeface="+mn-lt"/>
                <a:ea typeface="+mn-ea"/>
                <a:cs typeface="+mn-cs"/>
              </a:rPr>
              <a:t>̆ версии </a:t>
            </a:r>
            <a:r>
              <a:rPr lang="ru-RU" sz="1200" kern="1200" dirty="0" err="1" smtClean="0">
                <a:solidFill>
                  <a:schemeClr val="tx1"/>
                </a:solidFill>
                <a:effectLst/>
                <a:latin typeface="+mn-lt"/>
                <a:ea typeface="+mn-ea"/>
                <a:cs typeface="+mn-cs"/>
              </a:rPr>
              <a:t>ис</a:t>
            </a:r>
            <a:r>
              <a:rPr lang="ru-RU" sz="1200" kern="1200" dirty="0" smtClean="0">
                <a:solidFill>
                  <a:schemeClr val="tx1"/>
                </a:solidFill>
                <a:effectLst/>
                <a:latin typeface="+mn-lt"/>
                <a:ea typeface="+mn-ea"/>
                <a:cs typeface="+mn-cs"/>
              </a:rPr>
              <a:t>- пользуется </a:t>
            </a:r>
            <a:r>
              <a:rPr lang="ru-RU" sz="1200" kern="1200" dirty="0" err="1" smtClean="0">
                <a:solidFill>
                  <a:schemeClr val="tx1"/>
                </a:solidFill>
                <a:effectLst/>
                <a:latin typeface="+mn-lt"/>
                <a:ea typeface="+mn-ea"/>
                <a:cs typeface="+mn-cs"/>
              </a:rPr>
              <a:t>первыи</a:t>
            </a:r>
            <a:r>
              <a:rPr lang="ru-RU" sz="1200" kern="1200" dirty="0" smtClean="0">
                <a:solidFill>
                  <a:schemeClr val="tx1"/>
                </a:solidFill>
                <a:effectLst/>
                <a:latin typeface="+mn-lt"/>
                <a:ea typeface="+mn-ea"/>
                <a:cs typeface="+mn-cs"/>
              </a:rPr>
              <a:t>̆ тип отчета. Он содержит </a:t>
            </a:r>
            <a:r>
              <a:rPr lang="ru-RU" sz="1200" kern="1200" dirty="0" err="1" smtClean="0">
                <a:solidFill>
                  <a:schemeClr val="tx1"/>
                </a:solidFill>
                <a:effectLst/>
                <a:latin typeface="+mn-lt"/>
                <a:ea typeface="+mn-ea"/>
                <a:cs typeface="+mn-cs"/>
              </a:rPr>
              <a:t>описа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ние</a:t>
            </a:r>
            <a:r>
              <a:rPr lang="ru-RU" sz="1200" kern="1200" dirty="0" smtClean="0">
                <a:solidFill>
                  <a:schemeClr val="tx1"/>
                </a:solidFill>
                <a:effectLst/>
                <a:latin typeface="+mn-lt"/>
                <a:ea typeface="+mn-ea"/>
                <a:cs typeface="+mn-cs"/>
              </a:rPr>
              <a:t> на выбранном языке программирования </a:t>
            </a:r>
            <a:r>
              <a:rPr lang="ru-RU" sz="1200" kern="1200" dirty="0" err="1" smtClean="0">
                <a:solidFill>
                  <a:schemeClr val="tx1"/>
                </a:solidFill>
                <a:effectLst/>
                <a:latin typeface="+mn-lt"/>
                <a:ea typeface="+mn-ea"/>
                <a:cs typeface="+mn-cs"/>
              </a:rPr>
              <a:t>реше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найденного</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системои</a:t>
            </a:r>
            <a:r>
              <a:rPr lang="ru-RU" sz="1200" kern="1200" dirty="0" smtClean="0">
                <a:solidFill>
                  <a:schemeClr val="tx1"/>
                </a:solidFill>
                <a:effectLst/>
                <a:latin typeface="+mn-lt"/>
                <a:ea typeface="+mn-ea"/>
                <a:cs typeface="+mn-cs"/>
              </a:rPr>
              <a:t>̆. </a:t>
            </a:r>
            <a:endParaRPr lang="ru-RU"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Applicator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модуль применяет решение к модели при- </a:t>
            </a:r>
            <a:r>
              <a:rPr lang="ru-RU" sz="1200" kern="1200" dirty="0" err="1" smtClean="0">
                <a:solidFill>
                  <a:schemeClr val="tx1"/>
                </a:solidFill>
                <a:effectLst/>
                <a:latin typeface="+mn-lt"/>
                <a:ea typeface="+mn-ea"/>
                <a:cs typeface="+mn-cs"/>
              </a:rPr>
              <a:t>ложения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содержащейся</a:t>
            </a:r>
            <a:r>
              <a:rPr lang="ru-RU" sz="1200" kern="1200" dirty="0" smtClean="0">
                <a:solidFill>
                  <a:schemeClr val="tx1"/>
                </a:solidFill>
                <a:effectLst/>
                <a:latin typeface="+mn-lt"/>
                <a:ea typeface="+mn-ea"/>
                <a:cs typeface="+mn-cs"/>
              </a:rPr>
              <a:t> в базе знаний. Также дан- </a:t>
            </a:r>
            <a:r>
              <a:rPr lang="ru-RU" sz="1200" kern="1200" dirty="0" err="1" smtClean="0">
                <a:solidFill>
                  <a:schemeClr val="tx1"/>
                </a:solidFill>
                <a:effectLst/>
                <a:latin typeface="+mn-lt"/>
                <a:ea typeface="+mn-ea"/>
                <a:cs typeface="+mn-cs"/>
              </a:rPr>
              <a:t>ная</a:t>
            </a:r>
            <a:r>
              <a:rPr lang="ru-RU" sz="1200" kern="1200" dirty="0" smtClean="0">
                <a:solidFill>
                  <a:schemeClr val="tx1"/>
                </a:solidFill>
                <a:effectLst/>
                <a:latin typeface="+mn-lt"/>
                <a:ea typeface="+mn-ea"/>
                <a:cs typeface="+mn-cs"/>
              </a:rPr>
              <a:t> модель включает </a:t>
            </a:r>
            <a:r>
              <a:rPr lang="ru-RU" sz="1200" kern="1200" dirty="0" err="1" smtClean="0">
                <a:solidFill>
                  <a:schemeClr val="tx1"/>
                </a:solidFill>
                <a:effectLst/>
                <a:latin typeface="+mn-lt"/>
                <a:ea typeface="+mn-ea"/>
                <a:cs typeface="+mn-cs"/>
              </a:rPr>
              <a:t>FileApplicator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гене- </a:t>
            </a:r>
            <a:r>
              <a:rPr lang="ru-RU" sz="1200" kern="1200" dirty="0" err="1" smtClean="0">
                <a:solidFill>
                  <a:schemeClr val="tx1"/>
                </a:solidFill>
                <a:effectLst/>
                <a:latin typeface="+mn-lt"/>
                <a:ea typeface="+mn-ea"/>
                <a:cs typeface="+mn-cs"/>
              </a:rPr>
              <a:t>рирует</a:t>
            </a:r>
            <a:r>
              <a:rPr lang="ru-RU" sz="1200" kern="1200" dirty="0" smtClean="0">
                <a:solidFill>
                  <a:schemeClr val="tx1"/>
                </a:solidFill>
                <a:effectLst/>
                <a:latin typeface="+mn-lt"/>
                <a:ea typeface="+mn-ea"/>
                <a:cs typeface="+mn-cs"/>
              </a:rPr>
              <a:t> решение в виде </a:t>
            </a:r>
            <a:r>
              <a:rPr lang="ru-RU" sz="1200" kern="1200" dirty="0" err="1" smtClean="0">
                <a:solidFill>
                  <a:schemeClr val="tx1"/>
                </a:solidFill>
                <a:effectLst/>
                <a:latin typeface="+mn-lt"/>
                <a:ea typeface="+mn-ea"/>
                <a:cs typeface="+mn-cs"/>
              </a:rPr>
              <a:t>файлов</a:t>
            </a:r>
            <a:r>
              <a:rPr lang="ru-RU" sz="1200" kern="1200" dirty="0" smtClean="0">
                <a:solidFill>
                  <a:schemeClr val="tx1"/>
                </a:solidFill>
                <a:effectLst/>
                <a:latin typeface="+mn-lt"/>
                <a:ea typeface="+mn-ea"/>
                <a:cs typeface="+mn-cs"/>
              </a:rPr>
              <a:t> на выбранном языке программирования. </a:t>
            </a:r>
            <a:endParaRPr lang="ru-RU"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База знаний приложения. Используется сервер </a:t>
            </a:r>
            <a:r>
              <a:rPr lang="ru-RU" sz="1200" kern="1200" dirty="0" err="1" smtClean="0">
                <a:solidFill>
                  <a:schemeClr val="tx1"/>
                </a:solidFill>
                <a:effectLst/>
                <a:latin typeface="+mn-lt"/>
                <a:ea typeface="+mn-ea"/>
                <a:cs typeface="+mn-cs"/>
              </a:rPr>
              <a:t>non</a:t>
            </a:r>
            <a:r>
              <a:rPr lang="ru-RU" sz="1200" kern="1200" dirty="0" smtClean="0">
                <a:solidFill>
                  <a:schemeClr val="tx1"/>
                </a:solidFill>
                <a:effectLst/>
                <a:latin typeface="+mn-lt"/>
                <a:ea typeface="+mn-ea"/>
                <a:cs typeface="+mn-cs"/>
              </a:rPr>
              <a:t>- SQL БД </a:t>
            </a:r>
            <a:r>
              <a:rPr lang="ru-RU" sz="1200" kern="1200" dirty="0" err="1" smtClean="0">
                <a:solidFill>
                  <a:schemeClr val="tx1"/>
                </a:solidFill>
                <a:effectLst/>
                <a:latin typeface="+mn-lt"/>
                <a:ea typeface="+mn-ea"/>
                <a:cs typeface="+mn-cs"/>
              </a:rPr>
              <a:t>HypergraphDB</a:t>
            </a:r>
            <a:r>
              <a:rPr lang="ru-RU" sz="1200" kern="1200" dirty="0" smtClean="0">
                <a:solidFill>
                  <a:schemeClr val="tx1"/>
                </a:solidFill>
                <a:effectLst/>
                <a:latin typeface="+mn-lt"/>
                <a:ea typeface="+mn-ea"/>
                <a:cs typeface="+mn-cs"/>
              </a:rPr>
              <a:t>. </a:t>
            </a:r>
            <a:endParaRPr lang="ru-RU"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 </a:t>
            </a:r>
            <a:r>
              <a:rPr lang="ru-RU" sz="1200" kern="1200" dirty="0" err="1" smtClean="0">
                <a:solidFill>
                  <a:schemeClr val="tx1"/>
                </a:solidFill>
                <a:effectLst/>
                <a:latin typeface="+mn-lt"/>
                <a:ea typeface="+mn-ea"/>
                <a:cs typeface="+mn-cs"/>
              </a:rPr>
              <a:t>предыдущеи</a:t>
            </a:r>
            <a:r>
              <a:rPr lang="ru-RU" sz="1200" kern="1200" dirty="0" smtClean="0">
                <a:solidFill>
                  <a:schemeClr val="tx1"/>
                </a:solidFill>
                <a:effectLst/>
                <a:latin typeface="+mn-lt"/>
                <a:ea typeface="+mn-ea"/>
                <a:cs typeface="+mn-cs"/>
              </a:rPr>
              <a:t>̆ модели в качестве хранения данных использовался </a:t>
            </a:r>
            <a:r>
              <a:rPr lang="ru-RU" sz="1200" kern="1200" dirty="0" err="1" smtClean="0">
                <a:solidFill>
                  <a:schemeClr val="tx1"/>
                </a:solidFill>
                <a:effectLst/>
                <a:latin typeface="+mn-lt"/>
                <a:ea typeface="+mn-ea"/>
                <a:cs typeface="+mn-cs"/>
              </a:rPr>
              <a:t>файл</a:t>
            </a:r>
            <a:r>
              <a:rPr lang="ru-RU" sz="1200" kern="1200" dirty="0" smtClean="0">
                <a:solidFill>
                  <a:schemeClr val="tx1"/>
                </a:solidFill>
                <a:effectLst/>
                <a:latin typeface="+mn-lt"/>
                <a:ea typeface="+mn-ea"/>
                <a:cs typeface="+mn-cs"/>
              </a:rPr>
              <a:t>, что было неудобно в случае, если приложение работает параллельно над </a:t>
            </a:r>
            <a:r>
              <a:rPr lang="ru-RU" sz="1200" kern="1200" dirty="0" err="1" smtClean="0">
                <a:solidFill>
                  <a:schemeClr val="tx1"/>
                </a:solidFill>
                <a:effectLst/>
                <a:latin typeface="+mn-lt"/>
                <a:ea typeface="+mn-ea"/>
                <a:cs typeface="+mn-cs"/>
              </a:rPr>
              <a:t>нескольки</a:t>
            </a:r>
            <a:r>
              <a:rPr lang="ru-RU" sz="1200" kern="1200" dirty="0" smtClean="0">
                <a:solidFill>
                  <a:schemeClr val="tx1"/>
                </a:solidFill>
                <a:effectLst/>
                <a:latin typeface="+mn-lt"/>
                <a:ea typeface="+mn-ea"/>
                <a:cs typeface="+mn-cs"/>
              </a:rPr>
              <a:t>- ми запросами. В системе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стал использоваться </a:t>
            </a:r>
            <a:r>
              <a:rPr lang="ru-RU" sz="1200" kern="1200" dirty="0" err="1" smtClean="0">
                <a:solidFill>
                  <a:schemeClr val="tx1"/>
                </a:solidFill>
                <a:effectLst/>
                <a:latin typeface="+mn-lt"/>
                <a:ea typeface="+mn-ea"/>
                <a:cs typeface="+mn-cs"/>
              </a:rPr>
              <a:t>специальныи</a:t>
            </a:r>
            <a:r>
              <a:rPr lang="ru-RU" sz="1200" kern="1200" dirty="0" smtClean="0">
                <a:solidFill>
                  <a:schemeClr val="tx1"/>
                </a:solidFill>
                <a:effectLst/>
                <a:latin typeface="+mn-lt"/>
                <a:ea typeface="+mn-ea"/>
                <a:cs typeface="+mn-cs"/>
              </a:rPr>
              <a:t>̆ сервер баз данных, речь о котором </a:t>
            </a:r>
            <a:r>
              <a:rPr lang="ru-RU" sz="1200" kern="1200" dirty="0" err="1" smtClean="0">
                <a:solidFill>
                  <a:schemeClr val="tx1"/>
                </a:solidFill>
                <a:effectLst/>
                <a:latin typeface="+mn-lt"/>
                <a:ea typeface="+mn-ea"/>
                <a:cs typeface="+mn-cs"/>
              </a:rPr>
              <a:t>пойдет</a:t>
            </a:r>
            <a:r>
              <a:rPr lang="ru-RU" sz="1200" kern="1200" dirty="0" smtClean="0">
                <a:solidFill>
                  <a:schemeClr val="tx1"/>
                </a:solidFill>
                <a:effectLst/>
                <a:latin typeface="+mn-lt"/>
                <a:ea typeface="+mn-ea"/>
                <a:cs typeface="+mn-cs"/>
              </a:rPr>
              <a:t> далее.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имеет следующие недостатки: </a:t>
            </a:r>
            <a:r>
              <a:rPr lang="ru-RU" sz="1200" kern="1200" dirty="0" err="1" smtClean="0">
                <a:solidFill>
                  <a:schemeClr val="tx1"/>
                </a:solidFill>
                <a:effectLst/>
                <a:latin typeface="+mn-lt"/>
                <a:ea typeface="+mn-ea"/>
                <a:cs typeface="+mn-cs"/>
              </a:rPr>
              <a:t>отсутсвие</a:t>
            </a:r>
            <a:r>
              <a:rPr lang="ru-RU" sz="1200" kern="1200" dirty="0" smtClean="0">
                <a:solidFill>
                  <a:schemeClr val="tx1"/>
                </a:solidFill>
                <a:effectLst/>
                <a:latin typeface="+mn-lt"/>
                <a:ea typeface="+mn-ea"/>
                <a:cs typeface="+mn-cs"/>
              </a:rPr>
              <a:t> обучения; </a:t>
            </a:r>
            <a:r>
              <a:rPr lang="ru-RU" sz="1200" kern="1200" dirty="0" err="1" smtClean="0">
                <a:solidFill>
                  <a:schemeClr val="tx1"/>
                </a:solidFill>
                <a:effectLst/>
                <a:latin typeface="+mn-lt"/>
                <a:ea typeface="+mn-ea"/>
                <a:cs typeface="+mn-cs"/>
              </a:rPr>
              <a:t>отсутсвие</a:t>
            </a:r>
            <a:r>
              <a:rPr lang="ru-RU" sz="1200" kern="1200" dirty="0" smtClean="0">
                <a:solidFill>
                  <a:schemeClr val="tx1"/>
                </a:solidFill>
                <a:effectLst/>
                <a:latin typeface="+mn-lt"/>
                <a:ea typeface="+mn-ea"/>
                <a:cs typeface="+mn-cs"/>
              </a:rPr>
              <a:t> обработки естественного языка; модуль </a:t>
            </a:r>
            <a:r>
              <a:rPr lang="ru-RU" sz="1200" kern="1200" dirty="0" err="1" smtClean="0">
                <a:solidFill>
                  <a:schemeClr val="tx1"/>
                </a:solidFill>
                <a:effectLst/>
                <a:latin typeface="+mn-lt"/>
                <a:ea typeface="+mn-ea"/>
                <a:cs typeface="+mn-cs"/>
              </a:rPr>
              <a:t>HyperGraphDB</a:t>
            </a:r>
            <a:r>
              <a:rPr lang="ru-RU" sz="1200" kern="1200" dirty="0" smtClean="0">
                <a:solidFill>
                  <a:schemeClr val="tx1"/>
                </a:solidFill>
                <a:effectLst/>
                <a:latin typeface="+mn-lt"/>
                <a:ea typeface="+mn-ea"/>
                <a:cs typeface="+mn-cs"/>
              </a:rPr>
              <a:t> оказалась </a:t>
            </a:r>
            <a:r>
              <a:rPr lang="ru-RU" sz="1200" kern="1200" dirty="0" err="1" smtClean="0">
                <a:solidFill>
                  <a:schemeClr val="tx1"/>
                </a:solidFill>
                <a:effectLst/>
                <a:latin typeface="+mn-lt"/>
                <a:ea typeface="+mn-ea"/>
                <a:cs typeface="+mn-cs"/>
              </a:rPr>
              <a:t>непригодныи</a:t>
            </a:r>
            <a:r>
              <a:rPr lang="ru-RU" sz="1200" kern="1200" dirty="0" smtClean="0">
                <a:solidFill>
                  <a:schemeClr val="tx1"/>
                </a:solidFill>
                <a:effectLst/>
                <a:latin typeface="+mn-lt"/>
                <a:ea typeface="+mn-ea"/>
                <a:cs typeface="+mn-cs"/>
              </a:rPr>
              <a:t>̆ для промышленного использования; NARS в виду своих </a:t>
            </a:r>
            <a:r>
              <a:rPr lang="ru-RU" sz="1200" kern="1200" dirty="0" err="1" smtClean="0">
                <a:solidFill>
                  <a:schemeClr val="tx1"/>
                </a:solidFill>
                <a:effectLst/>
                <a:latin typeface="+mn-lt"/>
                <a:ea typeface="+mn-ea"/>
                <a:cs typeface="+mn-cs"/>
              </a:rPr>
              <a:t>особенностеи</a:t>
            </a:r>
            <a:r>
              <a:rPr lang="ru-RU" sz="1200" kern="1200" dirty="0" smtClean="0">
                <a:solidFill>
                  <a:schemeClr val="tx1"/>
                </a:solidFill>
                <a:effectLst/>
                <a:latin typeface="+mn-lt"/>
                <a:ea typeface="+mn-ea"/>
                <a:cs typeface="+mn-cs"/>
              </a:rPr>
              <a:t>̆ оказался непригодным для промышленного применения на значительном объеме фактов (&gt;20), так как содержал в себе </a:t>
            </a:r>
            <a:r>
              <a:rPr lang="ru-RU" sz="1200" kern="1200" dirty="0" err="1" smtClean="0">
                <a:solidFill>
                  <a:schemeClr val="tx1"/>
                </a:solidFill>
                <a:effectLst/>
                <a:latin typeface="+mn-lt"/>
                <a:ea typeface="+mn-ea"/>
                <a:cs typeface="+mn-cs"/>
              </a:rPr>
              <a:t>комбинаторныи</a:t>
            </a:r>
            <a:r>
              <a:rPr lang="ru-RU" sz="1200" kern="1200" dirty="0" smtClean="0">
                <a:solidFill>
                  <a:schemeClr val="tx1"/>
                </a:solidFill>
                <a:effectLst/>
                <a:latin typeface="+mn-lt"/>
                <a:ea typeface="+mn-ea"/>
                <a:cs typeface="+mn-cs"/>
              </a:rPr>
              <a:t>̆ взрыв. Например, при 10 фактах количество сочетаний будет равно 45 на первом уровне, далее будут сравнивать результаты этих сочетаний. Кроме того, после апробации оказалось, что критерии приемки практически описывают необходимое решение, что является </a:t>
            </a:r>
            <a:r>
              <a:rPr lang="ru-RU" sz="1200" kern="1200" dirty="0" err="1" smtClean="0">
                <a:solidFill>
                  <a:schemeClr val="tx1"/>
                </a:solidFill>
                <a:effectLst/>
                <a:latin typeface="+mn-lt"/>
                <a:ea typeface="+mn-ea"/>
                <a:cs typeface="+mn-cs"/>
              </a:rPr>
              <a:t>недопусти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мым</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подход был описан в статье [88]. </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endParaRPr lang="en-US"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30</a:t>
            </a:fld>
            <a:endParaRPr lang="ru-RU"/>
          </a:p>
        </p:txBody>
      </p:sp>
    </p:spTree>
    <p:extLst>
      <p:ext uri="{BB962C8B-B14F-4D97-AF65-F5344CB8AC3E}">
        <p14:creationId xmlns:p14="http://schemas.microsoft.com/office/powerpoint/2010/main" val="936273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В 2006 году Марвин Мински опубликовал книгу The emotion machine. В котоой популярно изолжил модель человеческого мышления для програмистов - создателей искусственного интеллекта. </a:t>
            </a:r>
          </a:p>
          <a:p>
            <a:pPr lvl="0" rtl="0">
              <a:buNone/>
            </a:pPr>
            <a:r>
              <a:rPr lang="en"/>
              <a:t>Идеи, которые легли в основу  нашей работы:</a:t>
            </a:r>
          </a:p>
          <a:p>
            <a:pPr lvl="0" rtl="0">
              <a:buNone/>
            </a:pPr>
            <a:r>
              <a:rPr lang="en"/>
              <a:t>1. 6 уровней мышления, подробнее будут рассмотрены далее.</a:t>
            </a:r>
          </a:p>
          <a:p>
            <a:pPr lvl="0" rtl="0">
              <a:buNone/>
            </a:pPr>
            <a:r>
              <a:rPr lang="en"/>
              <a:t>2. Все процессы происходят по следующей модели: Критик активирует Селектор он активирует другой критик или образ мышления, подробнее будут так же рассмотрены позже.</a:t>
            </a:r>
          </a:p>
          <a:p>
            <a:pPr lvl="0" rtl="0">
              <a:buNone/>
            </a:pPr>
            <a:r>
              <a:rPr lang="en"/>
              <a:t>3. Структуры данных так же были описанны в книге.</a:t>
            </a:r>
          </a:p>
        </p:txBody>
      </p:sp>
    </p:spTree>
    <p:extLst>
      <p:ext uri="{BB962C8B-B14F-4D97-AF65-F5344CB8AC3E}">
        <p14:creationId xmlns:p14="http://schemas.microsoft.com/office/powerpoint/2010/main" val="1585277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ru-RU" sz="1200" kern="1200" dirty="0" err="1" smtClean="0">
                <a:solidFill>
                  <a:schemeClr val="tx1"/>
                </a:solidFill>
                <a:effectLst/>
                <a:latin typeface="+mn-lt"/>
                <a:ea typeface="+mn-ea"/>
                <a:cs typeface="+mn-cs"/>
              </a:rPr>
              <a:t>нстинктивныи</a:t>
            </a:r>
            <a:r>
              <a:rPr lang="ru-RU" sz="1200" kern="1200" dirty="0" smtClean="0">
                <a:solidFill>
                  <a:schemeClr val="tx1"/>
                </a:solidFill>
                <a:effectLst/>
                <a:latin typeface="+mn-lt"/>
                <a:ea typeface="+mn-ea"/>
                <a:cs typeface="+mn-cs"/>
              </a:rPr>
              <a:t>̆ уро- </a:t>
            </a:r>
            <a:r>
              <a:rPr lang="ru-RU" sz="1200" kern="1200" dirty="0" err="1" smtClean="0">
                <a:solidFill>
                  <a:schemeClr val="tx1"/>
                </a:solidFill>
                <a:effectLst/>
                <a:latin typeface="+mn-lt"/>
                <a:ea typeface="+mn-ea"/>
                <a:cs typeface="+mn-cs"/>
              </a:rPr>
              <a:t>вень</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Происходят инстинктивные реакции (врожден- </a:t>
            </a:r>
            <a:r>
              <a:rPr lang="ru-RU" sz="1200" kern="1200" dirty="0" err="1" smtClean="0">
                <a:solidFill>
                  <a:schemeClr val="tx1"/>
                </a:solidFill>
                <a:effectLst/>
                <a:latin typeface="+mn-lt"/>
                <a:ea typeface="+mn-ea"/>
                <a:cs typeface="+mn-cs"/>
              </a:rPr>
              <a:t>ные</a:t>
            </a:r>
            <a:r>
              <a:rPr lang="ru-RU" sz="1200" kern="1200" dirty="0" smtClean="0">
                <a:solidFill>
                  <a:schemeClr val="tx1"/>
                </a:solidFill>
                <a:effectLst/>
                <a:latin typeface="+mn-lt"/>
                <a:ea typeface="+mn-ea"/>
                <a:cs typeface="+mn-cs"/>
              </a:rPr>
              <a:t>). Например, </a:t>
            </a:r>
            <a:r>
              <a:rPr lang="ru-RU" sz="1200" kern="1200" dirty="0" err="1" smtClean="0">
                <a:solidFill>
                  <a:schemeClr val="tx1"/>
                </a:solidFill>
                <a:effectLst/>
                <a:latin typeface="+mn-lt"/>
                <a:ea typeface="+mn-ea"/>
                <a:cs typeface="+mn-cs"/>
              </a:rPr>
              <a:t>коленныи</a:t>
            </a:r>
            <a:r>
              <a:rPr lang="ru-RU" sz="1200" kern="1200" dirty="0" smtClean="0">
                <a:solidFill>
                  <a:schemeClr val="tx1"/>
                </a:solidFill>
                <a:effectLst/>
                <a:latin typeface="+mn-lt"/>
                <a:ea typeface="+mn-ea"/>
                <a:cs typeface="+mn-cs"/>
              </a:rPr>
              <a:t>̆ рефлекс. Общую фор- мулу для этого уровня можно выразить как «если ..., то сделать так». </a:t>
            </a:r>
          </a:p>
          <a:p>
            <a:endParaRPr lang="ru-RU" dirty="0" smtClean="0">
              <a:effectLst/>
            </a:endParaRPr>
          </a:p>
          <a:p>
            <a:r>
              <a:rPr lang="ru-RU" sz="1200" kern="1200" dirty="0" smtClean="0">
                <a:solidFill>
                  <a:schemeClr val="tx1"/>
                </a:solidFill>
                <a:effectLst/>
                <a:latin typeface="+mn-lt"/>
                <a:ea typeface="+mn-ea"/>
                <a:cs typeface="+mn-cs"/>
              </a:rPr>
              <a:t>Уровень обученных ре- акций </a:t>
            </a:r>
            <a:endParaRPr lang="ru-RU" dirty="0" smtClean="0">
              <a:effectLst/>
            </a:endParaRPr>
          </a:p>
          <a:p>
            <a:r>
              <a:rPr lang="ru-RU" sz="1200" kern="1200" dirty="0" smtClean="0">
                <a:solidFill>
                  <a:schemeClr val="tx1"/>
                </a:solidFill>
                <a:effectLst/>
                <a:latin typeface="+mn-lt"/>
                <a:ea typeface="+mn-ea"/>
                <a:cs typeface="+mn-cs"/>
              </a:rPr>
              <a:t>Используются накопленные знания, то есть те </a:t>
            </a:r>
            <a:r>
              <a:rPr lang="ru-RU" sz="1200" kern="1200" dirty="0" err="1" smtClean="0">
                <a:solidFill>
                  <a:schemeClr val="tx1"/>
                </a:solidFill>
                <a:effectLst/>
                <a:latin typeface="+mn-lt"/>
                <a:ea typeface="+mn-ea"/>
                <a:cs typeface="+mn-cs"/>
              </a:rPr>
              <a:t>зна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которым человек обучается в течение жизни. Например, переходить дорогу на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свет. Об- </a:t>
            </a:r>
            <a:r>
              <a:rPr lang="ru-RU" sz="1200" kern="1200" dirty="0" err="1" smtClean="0">
                <a:solidFill>
                  <a:schemeClr val="tx1"/>
                </a:solidFill>
                <a:effectLst/>
                <a:latin typeface="+mn-lt"/>
                <a:ea typeface="+mn-ea"/>
                <a:cs typeface="+mn-cs"/>
              </a:rPr>
              <a:t>щую</a:t>
            </a:r>
            <a:r>
              <a:rPr lang="ru-RU" sz="1200" kern="1200" dirty="0" smtClean="0">
                <a:solidFill>
                  <a:schemeClr val="tx1"/>
                </a:solidFill>
                <a:effectLst/>
                <a:latin typeface="+mn-lt"/>
                <a:ea typeface="+mn-ea"/>
                <a:cs typeface="+mn-cs"/>
              </a:rPr>
              <a:t> формулу для этого уровня можно описать как «если ..., то сделать так». </a:t>
            </a:r>
          </a:p>
          <a:p>
            <a:endParaRPr lang="ru-RU" dirty="0" smtClean="0">
              <a:effectLst/>
            </a:endParaRPr>
          </a:p>
          <a:p>
            <a:r>
              <a:rPr lang="ru-RU" sz="1200" kern="1200" dirty="0" smtClean="0">
                <a:solidFill>
                  <a:schemeClr val="tx1"/>
                </a:solidFill>
                <a:effectLst/>
                <a:latin typeface="+mn-lt"/>
                <a:ea typeface="+mn-ea"/>
                <a:cs typeface="+mn-cs"/>
              </a:rPr>
              <a:t>Уровень рассуждений </a:t>
            </a:r>
            <a:endParaRPr lang="ru-RU" dirty="0" smtClean="0">
              <a:effectLst/>
            </a:endParaRPr>
          </a:p>
          <a:p>
            <a:r>
              <a:rPr lang="ru-RU" sz="1200" kern="1200" dirty="0" smtClean="0">
                <a:solidFill>
                  <a:schemeClr val="tx1"/>
                </a:solidFill>
                <a:effectLst/>
                <a:latin typeface="+mn-lt"/>
                <a:ea typeface="+mn-ea"/>
                <a:cs typeface="+mn-cs"/>
              </a:rPr>
              <a:t>Мышление с использованием рассуждений. Напри- мер, если перебежать дорогу на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свет, то можно успеть вовремя. На данном уровне сравни- </a:t>
            </a:r>
            <a:r>
              <a:rPr lang="ru-RU" sz="1200" kern="1200" dirty="0" err="1" smtClean="0">
                <a:solidFill>
                  <a:schemeClr val="tx1"/>
                </a:solidFill>
                <a:effectLst/>
                <a:latin typeface="+mn-lt"/>
                <a:ea typeface="+mn-ea"/>
                <a:cs typeface="+mn-cs"/>
              </a:rPr>
              <a:t>ваются</a:t>
            </a:r>
            <a:r>
              <a:rPr lang="ru-RU" sz="1200" kern="1200" dirty="0" smtClean="0">
                <a:solidFill>
                  <a:schemeClr val="tx1"/>
                </a:solidFill>
                <a:effectLst/>
                <a:latin typeface="+mn-lt"/>
                <a:ea typeface="+mn-ea"/>
                <a:cs typeface="+mn-cs"/>
              </a:rPr>
              <a:t> последствия нескольких решений и </a:t>
            </a:r>
            <a:r>
              <a:rPr lang="ru-RU" sz="1200" kern="1200" dirty="0" err="1" smtClean="0">
                <a:solidFill>
                  <a:schemeClr val="tx1"/>
                </a:solidFill>
                <a:effectLst/>
                <a:latin typeface="+mn-lt"/>
                <a:ea typeface="+mn-ea"/>
                <a:cs typeface="+mn-cs"/>
              </a:rPr>
              <a:t>выбира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ется</a:t>
            </a:r>
            <a:r>
              <a:rPr lang="ru-RU" sz="1200" kern="1200" dirty="0" smtClean="0">
                <a:solidFill>
                  <a:schemeClr val="tx1"/>
                </a:solidFill>
                <a:effectLst/>
                <a:latin typeface="+mn-lt"/>
                <a:ea typeface="+mn-ea"/>
                <a:cs typeface="+mn-cs"/>
              </a:rPr>
              <a:t> оптимальное. Общую формулу для этого </a:t>
            </a:r>
            <a:r>
              <a:rPr lang="ru-RU" sz="1200" kern="1200" dirty="0" err="1" smtClean="0">
                <a:solidFill>
                  <a:schemeClr val="tx1"/>
                </a:solidFill>
                <a:effectLst/>
                <a:latin typeface="+mn-lt"/>
                <a:ea typeface="+mn-ea"/>
                <a:cs typeface="+mn-cs"/>
              </a:rPr>
              <a:t>уров</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ня</a:t>
            </a:r>
            <a:r>
              <a:rPr lang="ru-RU" sz="1200" kern="1200" dirty="0" smtClean="0">
                <a:solidFill>
                  <a:schemeClr val="tx1"/>
                </a:solidFill>
                <a:effectLst/>
                <a:latin typeface="+mn-lt"/>
                <a:ea typeface="+mn-ea"/>
                <a:cs typeface="+mn-cs"/>
              </a:rPr>
              <a:t> можно выразить как «если ..., то сделать так, то- </a:t>
            </a:r>
            <a:r>
              <a:rPr lang="ru-RU" sz="1200" kern="1200" dirty="0" err="1" smtClean="0">
                <a:solidFill>
                  <a:schemeClr val="tx1"/>
                </a:solidFill>
                <a:effectLst/>
                <a:latin typeface="+mn-lt"/>
                <a:ea typeface="+mn-ea"/>
                <a:cs typeface="+mn-cs"/>
              </a:rPr>
              <a:t>гда</a:t>
            </a:r>
            <a:r>
              <a:rPr lang="ru-RU" sz="1200" kern="1200" dirty="0" smtClean="0">
                <a:solidFill>
                  <a:schemeClr val="tx1"/>
                </a:solidFill>
                <a:effectLst/>
                <a:latin typeface="+mn-lt"/>
                <a:ea typeface="+mn-ea"/>
                <a:cs typeface="+mn-cs"/>
              </a:rPr>
              <a:t> будет так». </a:t>
            </a:r>
          </a:p>
          <a:p>
            <a:endParaRPr lang="ru-RU" dirty="0" smtClean="0">
              <a:effectLst/>
            </a:endParaRPr>
          </a:p>
          <a:p>
            <a:r>
              <a:rPr lang="ru-RU" sz="1200" kern="1200" dirty="0" err="1" smtClean="0">
                <a:solidFill>
                  <a:schemeClr val="tx1"/>
                </a:solidFill>
                <a:effectLst/>
                <a:latin typeface="+mn-lt"/>
                <a:ea typeface="+mn-ea"/>
                <a:cs typeface="+mn-cs"/>
              </a:rPr>
              <a:t>Рефлексивныи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Рассуждения с учетом анализа прошлых событий. Например, «в </a:t>
            </a:r>
            <a:r>
              <a:rPr lang="ru-RU" sz="1200" kern="1200" dirty="0" err="1" smtClean="0">
                <a:solidFill>
                  <a:schemeClr val="tx1"/>
                </a:solidFill>
                <a:effectLst/>
                <a:latin typeface="+mn-lt"/>
                <a:ea typeface="+mn-ea"/>
                <a:cs typeface="+mn-cs"/>
              </a:rPr>
              <a:t>прошлыи</a:t>
            </a:r>
            <a:r>
              <a:rPr lang="ru-RU" sz="1200" kern="1200" dirty="0" smtClean="0">
                <a:solidFill>
                  <a:schemeClr val="tx1"/>
                </a:solidFill>
                <a:effectLst/>
                <a:latin typeface="+mn-lt"/>
                <a:ea typeface="+mn-ea"/>
                <a:cs typeface="+mn-cs"/>
              </a:rPr>
              <a:t>̆ раз я побежал на моргаю- </a:t>
            </a:r>
            <a:r>
              <a:rPr lang="ru-RU" sz="1200" kern="1200" dirty="0" err="1" smtClean="0">
                <a:solidFill>
                  <a:schemeClr val="tx1"/>
                </a:solidFill>
                <a:effectLst/>
                <a:latin typeface="+mn-lt"/>
                <a:ea typeface="+mn-ea"/>
                <a:cs typeface="+mn-cs"/>
              </a:rPr>
              <a:t>щии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и чуть не попал под машину». </a:t>
            </a:r>
          </a:p>
          <a:p>
            <a:endParaRPr lang="ru-RU" dirty="0" smtClean="0">
              <a:effectLst/>
            </a:endParaRPr>
          </a:p>
          <a:p>
            <a:r>
              <a:rPr lang="ru-RU" sz="1200" kern="1200" dirty="0" err="1" smtClean="0">
                <a:solidFill>
                  <a:schemeClr val="tx1"/>
                </a:solidFill>
                <a:effectLst/>
                <a:latin typeface="+mn-lt"/>
                <a:ea typeface="+mn-ea"/>
                <a:cs typeface="+mn-cs"/>
              </a:rPr>
              <a:t>Саморефлексивныи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Построение </a:t>
            </a:r>
            <a:r>
              <a:rPr lang="ru-RU" sz="1200" kern="1200" dirty="0" err="1" smtClean="0">
                <a:solidFill>
                  <a:schemeClr val="tx1"/>
                </a:solidFill>
                <a:effectLst/>
                <a:latin typeface="+mn-lt"/>
                <a:ea typeface="+mn-ea"/>
                <a:cs typeface="+mn-cs"/>
              </a:rPr>
              <a:t>определеннои</a:t>
            </a:r>
            <a:r>
              <a:rPr lang="ru-RU" sz="1200" kern="1200" dirty="0" smtClean="0">
                <a:solidFill>
                  <a:schemeClr val="tx1"/>
                </a:solidFill>
                <a:effectLst/>
                <a:latin typeface="+mn-lt"/>
                <a:ea typeface="+mn-ea"/>
                <a:cs typeface="+mn-cs"/>
              </a:rPr>
              <a:t>̆ модели, с помощью ко- </a:t>
            </a:r>
            <a:r>
              <a:rPr lang="ru-RU" sz="1200" kern="1200" dirty="0" err="1" smtClean="0">
                <a:solidFill>
                  <a:schemeClr val="tx1"/>
                </a:solidFill>
                <a:effectLst/>
                <a:latin typeface="+mn-lt"/>
                <a:ea typeface="+mn-ea"/>
                <a:cs typeface="+mn-cs"/>
              </a:rPr>
              <a:t>торои</a:t>
            </a:r>
            <a:r>
              <a:rPr lang="ru-RU" sz="1200" kern="1200" dirty="0" smtClean="0">
                <a:solidFill>
                  <a:schemeClr val="tx1"/>
                </a:solidFill>
                <a:effectLst/>
                <a:latin typeface="+mn-lt"/>
                <a:ea typeface="+mn-ea"/>
                <a:cs typeface="+mn-cs"/>
              </a:rPr>
              <a:t>̆ идет оценка своих поступков. Например, «мое решение не </a:t>
            </a:r>
            <a:r>
              <a:rPr lang="ru-RU" sz="1200" kern="1200" dirty="0" err="1" smtClean="0">
                <a:solidFill>
                  <a:schemeClr val="tx1"/>
                </a:solidFill>
                <a:effectLst/>
                <a:latin typeface="+mn-lt"/>
                <a:ea typeface="+mn-ea"/>
                <a:cs typeface="+mn-cs"/>
              </a:rPr>
              <a:t>пойти</a:t>
            </a:r>
            <a:r>
              <a:rPr lang="ru-RU" sz="1200" kern="1200" dirty="0" smtClean="0">
                <a:solidFill>
                  <a:schemeClr val="tx1"/>
                </a:solidFill>
                <a:effectLst/>
                <a:latin typeface="+mn-lt"/>
                <a:ea typeface="+mn-ea"/>
                <a:cs typeface="+mn-cs"/>
              </a:rPr>
              <a:t> на это собрание было неверным, так как я упустил столько </a:t>
            </a:r>
            <a:r>
              <a:rPr lang="ru-RU" sz="1200" kern="1200" dirty="0" err="1" smtClean="0">
                <a:solidFill>
                  <a:schemeClr val="tx1"/>
                </a:solidFill>
                <a:effectLst/>
                <a:latin typeface="+mn-lt"/>
                <a:ea typeface="+mn-ea"/>
                <a:cs typeface="+mn-cs"/>
              </a:rPr>
              <a:t>возможностеи</a:t>
            </a:r>
            <a:r>
              <a:rPr lang="ru-RU" sz="1200" kern="1200" dirty="0" smtClean="0">
                <a:solidFill>
                  <a:schemeClr val="tx1"/>
                </a:solidFill>
                <a:effectLst/>
                <a:latin typeface="+mn-lt"/>
                <a:ea typeface="+mn-ea"/>
                <a:cs typeface="+mn-cs"/>
              </a:rPr>
              <a:t>̆, я был легкомысленным». </a:t>
            </a:r>
          </a:p>
          <a:p>
            <a:endParaRPr lang="ru-RU" dirty="0" smtClean="0">
              <a:effectLst/>
            </a:endParaRPr>
          </a:p>
          <a:p>
            <a:r>
              <a:rPr lang="ru-RU" sz="1200" kern="1200" dirty="0" err="1" smtClean="0">
                <a:solidFill>
                  <a:schemeClr val="tx1"/>
                </a:solidFill>
                <a:effectLst/>
                <a:latin typeface="+mn-lt"/>
                <a:ea typeface="+mn-ea"/>
                <a:cs typeface="+mn-cs"/>
              </a:rPr>
              <a:t>Самосознательныи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Оценка своих поступков с точки зрения высших идеалов и оценок окружающих. Например, «а что подумают мои друзья? А как бы поступил мой </a:t>
            </a:r>
            <a:r>
              <a:rPr lang="ru-RU" sz="1200" kern="1200" dirty="0" err="1" smtClean="0">
                <a:solidFill>
                  <a:schemeClr val="tx1"/>
                </a:solidFill>
                <a:effectLst/>
                <a:latin typeface="+mn-lt"/>
                <a:ea typeface="+mn-ea"/>
                <a:cs typeface="+mn-cs"/>
              </a:rPr>
              <a:t>ге</a:t>
            </a:r>
            <a:r>
              <a:rPr lang="ru-RU" sz="1200" kern="1200" dirty="0" smtClean="0">
                <a:solidFill>
                  <a:schemeClr val="tx1"/>
                </a:solidFill>
                <a:effectLst/>
                <a:latin typeface="+mn-lt"/>
                <a:ea typeface="+mn-ea"/>
                <a:cs typeface="+mn-cs"/>
              </a:rPr>
              <a:t>- рой?» </a:t>
            </a:r>
            <a:endParaRPr lang="ru-RU" dirty="0" smtClean="0">
              <a:effectLst/>
            </a:endParaRPr>
          </a:p>
          <a:p>
            <a:pPr lvl="0" rtl="0">
              <a:buNone/>
            </a:pPr>
            <a:endParaRPr lang="en" dirty="0"/>
          </a:p>
        </p:txBody>
      </p:sp>
    </p:spTree>
    <p:extLst>
      <p:ext uri="{BB962C8B-B14F-4D97-AF65-F5344CB8AC3E}">
        <p14:creationId xmlns:p14="http://schemas.microsoft.com/office/powerpoint/2010/main" val="3780616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err="1"/>
              <a:t>Все</a:t>
            </a:r>
            <a:r>
              <a:rPr lang="en" dirty="0"/>
              <a:t> </a:t>
            </a:r>
            <a:r>
              <a:rPr lang="en" dirty="0" err="1"/>
              <a:t>процессы</a:t>
            </a:r>
            <a:r>
              <a:rPr lang="en" dirty="0"/>
              <a:t> </a:t>
            </a:r>
            <a:r>
              <a:rPr lang="en" dirty="0" err="1"/>
              <a:t>развиваюся</a:t>
            </a:r>
            <a:r>
              <a:rPr lang="en" dirty="0"/>
              <a:t>  </a:t>
            </a:r>
            <a:r>
              <a:rPr lang="en" dirty="0" err="1"/>
              <a:t>следующим</a:t>
            </a:r>
            <a:r>
              <a:rPr lang="en" dirty="0"/>
              <a:t> </a:t>
            </a:r>
            <a:r>
              <a:rPr lang="en" dirty="0" err="1"/>
              <a:t>образом</a:t>
            </a:r>
            <a:r>
              <a:rPr lang="en" dirty="0"/>
              <a:t>:</a:t>
            </a:r>
          </a:p>
          <a:p>
            <a:pPr lvl="0" rtl="0">
              <a:buNone/>
            </a:pPr>
            <a:r>
              <a:rPr lang="en" dirty="0" err="1"/>
              <a:t>Критики</a:t>
            </a:r>
            <a:r>
              <a:rPr lang="en" dirty="0"/>
              <a:t> (</a:t>
            </a:r>
            <a:r>
              <a:rPr lang="en" dirty="0" err="1"/>
              <a:t>вероятностный</a:t>
            </a:r>
            <a:r>
              <a:rPr lang="en" dirty="0"/>
              <a:t> </a:t>
            </a:r>
            <a:r>
              <a:rPr lang="en" dirty="0" err="1"/>
              <a:t>предикат</a:t>
            </a:r>
            <a:r>
              <a:rPr lang="en" dirty="0"/>
              <a:t>) </a:t>
            </a:r>
            <a:r>
              <a:rPr lang="en" dirty="0" err="1"/>
              <a:t>активируют</a:t>
            </a:r>
            <a:r>
              <a:rPr lang="en" dirty="0"/>
              <a:t> </a:t>
            </a:r>
            <a:r>
              <a:rPr lang="en" dirty="0" err="1"/>
              <a:t>Селектор</a:t>
            </a:r>
            <a:r>
              <a:rPr lang="en" dirty="0"/>
              <a:t>/</a:t>
            </a:r>
            <a:r>
              <a:rPr lang="en" dirty="0" err="1"/>
              <a:t>Селекторы</a:t>
            </a:r>
            <a:r>
              <a:rPr lang="en" dirty="0"/>
              <a:t>(</a:t>
            </a:r>
            <a:r>
              <a:rPr lang="en" dirty="0" err="1"/>
              <a:t>компоненты</a:t>
            </a:r>
            <a:r>
              <a:rPr lang="en" dirty="0"/>
              <a:t> </a:t>
            </a:r>
            <a:r>
              <a:rPr lang="en" dirty="0" err="1"/>
              <a:t>отвественные</a:t>
            </a:r>
            <a:r>
              <a:rPr lang="en" dirty="0"/>
              <a:t> </a:t>
            </a:r>
            <a:r>
              <a:rPr lang="en" dirty="0" err="1"/>
              <a:t>за</a:t>
            </a:r>
            <a:r>
              <a:rPr lang="en" dirty="0"/>
              <a:t> </a:t>
            </a:r>
            <a:r>
              <a:rPr lang="en" dirty="0" err="1"/>
              <a:t>выделение</a:t>
            </a:r>
            <a:r>
              <a:rPr lang="en" dirty="0"/>
              <a:t> </a:t>
            </a:r>
            <a:r>
              <a:rPr lang="en" dirty="0" err="1"/>
              <a:t>ресурсов</a:t>
            </a:r>
            <a:r>
              <a:rPr lang="en" dirty="0"/>
              <a:t> </a:t>
            </a:r>
            <a:r>
              <a:rPr lang="en" dirty="0" err="1"/>
              <a:t>из</a:t>
            </a:r>
            <a:r>
              <a:rPr lang="en" dirty="0"/>
              <a:t> </a:t>
            </a:r>
            <a:r>
              <a:rPr lang="en" dirty="0" err="1"/>
              <a:t>памяти</a:t>
            </a:r>
            <a:r>
              <a:rPr lang="en" dirty="0"/>
              <a:t>), </a:t>
            </a:r>
            <a:r>
              <a:rPr lang="en" dirty="0" err="1"/>
              <a:t>которые</a:t>
            </a:r>
            <a:r>
              <a:rPr lang="en" dirty="0"/>
              <a:t> </a:t>
            </a:r>
            <a:r>
              <a:rPr lang="en" dirty="0" err="1"/>
              <a:t>выделяют</a:t>
            </a:r>
            <a:r>
              <a:rPr lang="en" dirty="0"/>
              <a:t> </a:t>
            </a:r>
            <a:r>
              <a:rPr lang="en" dirty="0" err="1"/>
              <a:t>и</a:t>
            </a:r>
            <a:r>
              <a:rPr lang="en" dirty="0"/>
              <a:t> </a:t>
            </a:r>
            <a:r>
              <a:rPr lang="en" dirty="0" err="1"/>
              <a:t>активируют</a:t>
            </a:r>
            <a:r>
              <a:rPr lang="en" dirty="0"/>
              <a:t> </a:t>
            </a:r>
            <a:r>
              <a:rPr lang="en" dirty="0" err="1"/>
              <a:t>либо</a:t>
            </a:r>
            <a:r>
              <a:rPr lang="en" dirty="0"/>
              <a:t> Way to think, </a:t>
            </a:r>
            <a:r>
              <a:rPr lang="en" dirty="0" err="1"/>
              <a:t>либо</a:t>
            </a:r>
            <a:r>
              <a:rPr lang="en" dirty="0"/>
              <a:t> </a:t>
            </a:r>
            <a:r>
              <a:rPr lang="en" dirty="0" err="1"/>
              <a:t>другой</a:t>
            </a:r>
            <a:r>
              <a:rPr lang="en" dirty="0"/>
              <a:t> </a:t>
            </a:r>
            <a:r>
              <a:rPr lang="en" dirty="0" err="1"/>
              <a:t>Критик</a:t>
            </a:r>
            <a:r>
              <a:rPr lang="en" dirty="0"/>
              <a:t>.</a:t>
            </a:r>
          </a:p>
        </p:txBody>
      </p:sp>
    </p:spTree>
    <p:extLst>
      <p:ext uri="{BB962C8B-B14F-4D97-AF65-F5344CB8AC3E}">
        <p14:creationId xmlns:p14="http://schemas.microsoft.com/office/powerpoint/2010/main" val="2224695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Обработка запроса, </a:t>
            </a:r>
            <a:endParaRPr lang="en" dirty="0" smtClean="0"/>
          </a:p>
          <a:p>
            <a:pPr lvl="0" rtl="0">
              <a:lnSpc>
                <a:spcPct val="115000"/>
              </a:lnSpc>
              <a:spcAft>
                <a:spcPts val="1000"/>
              </a:spcAft>
              <a:buNone/>
            </a:pPr>
            <a:r>
              <a:rPr lang="en" dirty="0" smtClean="0"/>
              <a:t>В результате процесс примерно такого вида.</a:t>
            </a:r>
          </a:p>
          <a:p>
            <a:pPr marL="457200" lvl="0" indent="-317500" rtl="0">
              <a:lnSpc>
                <a:spcPct val="115000"/>
              </a:lnSpc>
              <a:spcAft>
                <a:spcPts val="1000"/>
              </a:spcAft>
              <a:buClr>
                <a:srgbClr val="000000"/>
              </a:buClr>
              <a:buSzPct val="127272"/>
              <a:buFont typeface="Arial"/>
              <a:buAutoNum type="arabicPeriod"/>
            </a:pPr>
            <a:r>
              <a:rPr lang="en" dirty="0" smtClean="0"/>
              <a:t>обработка естественного языка</a:t>
            </a:r>
          </a:p>
          <a:p>
            <a:pPr marL="457200" lvl="0" indent="-317500" rtl="0">
              <a:lnSpc>
                <a:spcPct val="115000"/>
              </a:lnSpc>
              <a:spcAft>
                <a:spcPts val="1000"/>
              </a:spcAft>
              <a:buClr>
                <a:srgbClr val="000000"/>
              </a:buClr>
              <a:buSzPct val="127272"/>
              <a:buFont typeface="Arial"/>
              <a:buAutoNum type="arabicPeriod"/>
            </a:pPr>
            <a:r>
              <a:rPr lang="en" dirty="0" smtClean="0"/>
              <a:t>проверка имеет ли результат смысл</a:t>
            </a:r>
          </a:p>
          <a:p>
            <a:pPr marL="457200" lvl="0" indent="-317500" rtl="0">
              <a:lnSpc>
                <a:spcPct val="115000"/>
              </a:lnSpc>
              <a:spcAft>
                <a:spcPts val="1000"/>
              </a:spcAft>
              <a:buClr>
                <a:srgbClr val="000000"/>
              </a:buClr>
              <a:buSzPct val="127272"/>
              <a:buFont typeface="Arial"/>
              <a:buAutoNum type="arabicPeriod"/>
            </a:pPr>
            <a:r>
              <a:rPr lang="en" dirty="0" smtClean="0"/>
              <a:t>если нет обратная связь с человеком</a:t>
            </a:r>
          </a:p>
          <a:p>
            <a:pPr marL="457200" lvl="0" indent="-317500" rtl="0">
              <a:lnSpc>
                <a:spcPct val="115000"/>
              </a:lnSpc>
              <a:spcAft>
                <a:spcPts val="1000"/>
              </a:spcAft>
              <a:buClr>
                <a:srgbClr val="000000"/>
              </a:buClr>
              <a:buSzPct val="127272"/>
              <a:buFont typeface="Arial"/>
              <a:buAutoNum type="arabicPeriod"/>
            </a:pPr>
            <a:r>
              <a:rPr lang="en" dirty="0" smtClean="0"/>
              <a:t>классификация: осуществляется 3-мя паралельными критиками </a:t>
            </a:r>
          </a:p>
          <a:p>
            <a:pPr marL="457200" lvl="0" indent="-317500" rtl="0">
              <a:lnSpc>
                <a:spcPct val="115000"/>
              </a:lnSpc>
              <a:spcAft>
                <a:spcPts val="1000"/>
              </a:spcAft>
              <a:buClr>
                <a:srgbClr val="000000"/>
              </a:buClr>
              <a:buSzPct val="127272"/>
              <a:buFont typeface="Arial"/>
              <a:buAutoNum type="arabicPeriod"/>
            </a:pPr>
            <a:r>
              <a:rPr lang="en" dirty="0" smtClean="0"/>
              <a:t>в зависимости  от результатов классификации: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в случае прямой инструкции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и реформуляция, в случае описания проблемы</a:t>
            </a:r>
          </a:p>
          <a:p>
            <a:pPr lvl="0" rtl="0">
              <a:buNone/>
            </a:pPr>
            <a:r>
              <a:rPr lang="en" dirty="0" smtClean="0"/>
              <a:t>Каждый из промежуточных результатов проверяется на осмысленность</a:t>
            </a:r>
          </a:p>
          <a:p>
            <a:pPr lvl="0" rtl="0">
              <a:buNone/>
            </a:pPr>
            <a:endParaRPr lang="en" dirty="0"/>
          </a:p>
          <a:p>
            <a:pPr lvl="0" rtl="0">
              <a:buNone/>
            </a:pPr>
            <a:r>
              <a:rPr lang="en" dirty="0"/>
              <a:t>Дополнительно к процессу понимания:</a:t>
            </a:r>
          </a:p>
          <a:p>
            <a:pPr lvl="0" rtl="0">
              <a:buNone/>
            </a:pPr>
            <a:r>
              <a:rPr lang="en" dirty="0"/>
              <a:t>Поиск решения и проверка его на полноту, решает ли данное решение поставленную пролему.</a:t>
            </a:r>
          </a:p>
          <a:p>
            <a:pPr lvl="0" rtl="0">
              <a:buNone/>
            </a:pPr>
            <a:r>
              <a:rPr lang="en" dirty="0"/>
              <a:t>Применеие найденного решения.</a:t>
            </a:r>
          </a:p>
        </p:txBody>
      </p:sp>
    </p:spTree>
    <p:extLst>
      <p:ext uri="{BB962C8B-B14F-4D97-AF65-F5344CB8AC3E}">
        <p14:creationId xmlns:p14="http://schemas.microsoft.com/office/powerpoint/2010/main" val="1933956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rgbClr val="000000"/>
              </a:buClr>
              <a:buSzPct val="100000"/>
              <a:buFont typeface="Arial"/>
              <a:buNone/>
            </a:pPr>
            <a:r>
              <a:rPr lang="en"/>
              <a:t>Обучение How-to.  </a:t>
            </a:r>
          </a:p>
          <a:p>
            <a:pPr lvl="0" rtl="0">
              <a:buClr>
                <a:srgbClr val="000000"/>
              </a:buClr>
              <a:buSzPct val="100000"/>
              <a:buFont typeface="Arial"/>
              <a:buNone/>
            </a:pPr>
            <a:r>
              <a:rPr lang="en"/>
              <a:t>В общем смысле слова: обучение некоему алгоритму неких дейситвий. Важным представляеся, что сам процесс понимания тоже есть некий алгоритм. Таким образом получаем, что самому пониманию тоже нужно обучиться.</a:t>
            </a:r>
          </a:p>
          <a:p>
            <a:pPr lvl="0" rtl="0">
              <a:buNone/>
            </a:pPr>
            <a:r>
              <a:rPr lang="en"/>
              <a:t>Все что у системы есть, в этот начальный момент: савокупность критиков и образов мышления которые былы созданы ранее.</a:t>
            </a:r>
          </a:p>
          <a:p>
            <a:endParaRPr lang="en"/>
          </a:p>
          <a:p>
            <a:pPr lvl="0" rtl="0">
              <a:buNone/>
            </a:pPr>
            <a:r>
              <a:rPr lang="en"/>
              <a:t>Необходимо рекомбинировать ресурсы (кртики и образы мышленя) чтоб создать алгоритм понимания.</a:t>
            </a:r>
          </a:p>
          <a:p>
            <a:pPr lvl="0" rtl="0">
              <a:buNone/>
            </a:pPr>
            <a:r>
              <a:rPr lang="en"/>
              <a:t>Вот каким образом это работает: алгоритм не получилось попробуй по-другому.</a:t>
            </a:r>
          </a:p>
          <a:p>
            <a:pPr lvl="0" rtl="0">
              <a:buNone/>
            </a:pPr>
            <a:r>
              <a:rPr lang="en"/>
              <a:t>Система выполяняет некое действие, потом проверяет собственный резульатат. Если он не имеет смысла система пробует что-то иное.</a:t>
            </a:r>
          </a:p>
          <a:p>
            <a:pPr lvl="0" rtl="0">
              <a:buNone/>
            </a:pPr>
            <a:r>
              <a:rPr lang="en"/>
              <a:t>Оценка осмысленности результат проста: если в результате действия появлется новая семматическая сеть, в случае образа мышления или вероятность в случае критика то данное действие считается относительно осмысленным.</a:t>
            </a:r>
          </a:p>
          <a:p>
            <a:pPr lvl="0" rtl="0">
              <a:buNone/>
            </a:pPr>
            <a:r>
              <a:rPr lang="en"/>
              <a:t>В данном первичном обучении не ставится цель создать оптимальный алгоритм, а скорее создать алгоритм в приципе.</a:t>
            </a:r>
          </a:p>
          <a:p>
            <a:pPr lvl="0" rtl="0">
              <a:buNone/>
            </a:pPr>
            <a:r>
              <a:rPr lang="en"/>
              <a:t>Прямоугольники - это критики. Прямоугольники с закругленными краями - образы мышления.</a:t>
            </a:r>
          </a:p>
        </p:txBody>
      </p:sp>
    </p:spTree>
    <p:extLst>
      <p:ext uri="{BB962C8B-B14F-4D97-AF65-F5344CB8AC3E}">
        <p14:creationId xmlns:p14="http://schemas.microsoft.com/office/powerpoint/2010/main" val="208316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3</a:t>
            </a:fld>
            <a:endParaRPr lang="ru-RU"/>
          </a:p>
        </p:txBody>
      </p:sp>
    </p:spTree>
    <p:extLst>
      <p:ext uri="{BB962C8B-B14F-4D97-AF65-F5344CB8AC3E}">
        <p14:creationId xmlns:p14="http://schemas.microsoft.com/office/powerpoint/2010/main" val="400130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На вход поступает  narrative лексический парсер производит semantic network of concepts она проверяется критиками. </a:t>
            </a:r>
          </a:p>
          <a:p>
            <a:pPr lvl="0" rtl="0">
              <a:buNone/>
            </a:pPr>
            <a:r>
              <a:rPr lang="en" dirty="0"/>
              <a:t>Выход которых, вероятность. </a:t>
            </a:r>
          </a:p>
          <a:p>
            <a:pPr lvl="0" rtl="0">
              <a:buNone/>
            </a:pPr>
            <a:r>
              <a:rPr lang="en" dirty="0"/>
              <a:t>Классификация, производится критиками (паралельно работающими) и по их вероятности происходит выбор того или иного ресурса, в нашем случае, симуляции</a:t>
            </a:r>
            <a:r>
              <a:rPr lang="en" dirty="0" smtClean="0"/>
              <a:t>.</a:t>
            </a:r>
          </a:p>
          <a:p>
            <a:pPr lvl="0" rtl="0">
              <a:buNone/>
            </a:pPr>
            <a:endParaRPr lang="en" dirty="0" smtClean="0"/>
          </a:p>
          <a:p>
            <a:pPr lvl="0" rtl="0">
              <a:buNone/>
            </a:pPr>
            <a:r>
              <a:rPr lang="ru-RU" dirty="0" smtClean="0"/>
              <a:t>Семантическая</a:t>
            </a:r>
            <a:r>
              <a:rPr lang="ru-RU" baseline="0" dirty="0" smtClean="0"/>
              <a:t> сеть.</a:t>
            </a:r>
          </a:p>
          <a:p>
            <a:pPr lvl="0" rtl="0">
              <a:buNone/>
            </a:pPr>
            <a:r>
              <a:rPr lang="en-US" baseline="0" dirty="0" smtClean="0"/>
              <a:t>OWL like:</a:t>
            </a:r>
          </a:p>
          <a:p>
            <a:pPr lvl="0" rtl="0">
              <a:buNone/>
            </a:pPr>
            <a:r>
              <a:rPr lang="en-US" baseline="0" dirty="0" err="1" smtClean="0"/>
              <a:t>url</a:t>
            </a:r>
            <a:r>
              <a:rPr lang="en-US" baseline="0" dirty="0" smtClean="0"/>
              <a:t>, </a:t>
            </a:r>
            <a:r>
              <a:rPr lang="en-US" baseline="0" dirty="0" err="1" smtClean="0"/>
              <a:t>exlude</a:t>
            </a:r>
            <a:r>
              <a:rPr lang="en-US" baseline="0" dirty="0" smtClean="0"/>
              <a:t> </a:t>
            </a:r>
            <a:r>
              <a:rPr lang="en-US" baseline="0" dirty="0" err="1" smtClean="0"/>
              <a:t>rdf</a:t>
            </a:r>
            <a:r>
              <a:rPr lang="en-US" baseline="0" dirty="0" smtClean="0"/>
              <a:t> query language</a:t>
            </a:r>
          </a:p>
          <a:p>
            <a:pPr lvl="0" rtl="0">
              <a:buNone/>
            </a:pPr>
            <a:r>
              <a:rPr lang="en-US" baseline="0" dirty="0" smtClean="0"/>
              <a:t>Neo4j</a:t>
            </a:r>
            <a:endParaRPr lang="ru-RU" baseline="0" dirty="0" smtClean="0"/>
          </a:p>
          <a:p>
            <a:pPr lvl="0" rtl="0">
              <a:buNone/>
            </a:pP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hlinkClick r:id="rId3"/>
              </a:rPr>
              <a:t>Neo4j Cypher Query Language</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3"/>
              </a:rPr>
              <a:t>Neo4j Cypher Query Language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Logical operators:</a:t>
            </a:r>
          </a:p>
          <a:p>
            <a:pPr lvl="1"/>
            <a:r>
              <a:rPr lang="en-US" sz="1200" b="0" i="0" kern="1200" dirty="0" smtClean="0">
                <a:solidFill>
                  <a:schemeClr val="tx1"/>
                </a:solidFill>
                <a:effectLst/>
                <a:latin typeface="+mn-lt"/>
                <a:ea typeface="+mn-ea"/>
                <a:cs typeface="+mn-cs"/>
              </a:rPr>
              <a:t>Implication.</a:t>
            </a:r>
          </a:p>
          <a:p>
            <a:pPr lvl="1"/>
            <a:r>
              <a:rPr lang="en-US" sz="1200" b="0" i="0" kern="1200" dirty="0" smtClean="0">
                <a:solidFill>
                  <a:schemeClr val="tx1"/>
                </a:solidFill>
                <a:effectLst/>
                <a:latin typeface="+mn-lt"/>
                <a:ea typeface="+mn-ea"/>
                <a:cs typeface="+mn-cs"/>
              </a:rPr>
              <a:t>Negation.</a:t>
            </a:r>
          </a:p>
          <a:p>
            <a:pPr lvl="1"/>
            <a:r>
              <a:rPr lang="en-US" sz="1200" b="0" i="0" kern="1200" dirty="0" smtClean="0">
                <a:solidFill>
                  <a:schemeClr val="tx1"/>
                </a:solidFill>
                <a:effectLst/>
                <a:latin typeface="+mn-lt"/>
                <a:ea typeface="+mn-ea"/>
                <a:cs typeface="+mn-cs"/>
              </a:rPr>
              <a:t>Conjunction.</a:t>
            </a:r>
          </a:p>
          <a:p>
            <a:pPr lvl="1"/>
            <a:r>
              <a:rPr lang="en-US" sz="1200" b="0" i="0" kern="1200" dirty="0" smtClean="0">
                <a:solidFill>
                  <a:schemeClr val="tx1"/>
                </a:solidFill>
                <a:effectLst/>
                <a:latin typeface="+mn-lt"/>
                <a:ea typeface="+mn-ea"/>
                <a:cs typeface="+mn-cs"/>
              </a:rPr>
              <a:t>Comparison:</a:t>
            </a:r>
          </a:p>
          <a:p>
            <a:pPr lvl="2"/>
            <a:r>
              <a:rPr lang="en-US" sz="1200" b="0" i="0" kern="1200" dirty="0" smtClean="0">
                <a:solidFill>
                  <a:schemeClr val="tx1"/>
                </a:solidFill>
                <a:effectLst/>
                <a:latin typeface="+mn-lt"/>
                <a:ea typeface="+mn-ea"/>
                <a:cs typeface="+mn-cs"/>
              </a:rPr>
              <a:t>Less.</a:t>
            </a:r>
          </a:p>
          <a:p>
            <a:pPr lvl="2"/>
            <a:r>
              <a:rPr lang="en-US" sz="1200" b="0" i="0" kern="1200" dirty="0" smtClean="0">
                <a:solidFill>
                  <a:schemeClr val="tx1"/>
                </a:solidFill>
                <a:effectLst/>
                <a:latin typeface="+mn-lt"/>
                <a:ea typeface="+mn-ea"/>
                <a:cs typeface="+mn-cs"/>
              </a:rPr>
              <a:t>Equals.</a:t>
            </a:r>
          </a:p>
          <a:p>
            <a:pPr lvl="2"/>
            <a:r>
              <a:rPr lang="en-US" sz="1200" b="0" i="0" kern="1200" dirty="0" smtClean="0">
                <a:solidFill>
                  <a:schemeClr val="tx1"/>
                </a:solidFill>
                <a:effectLst/>
                <a:latin typeface="+mn-lt"/>
                <a:ea typeface="+mn-ea"/>
                <a:cs typeface="+mn-cs"/>
              </a:rPr>
              <a:t>Greater</a:t>
            </a:r>
          </a:p>
          <a:p>
            <a:pPr lvl="2"/>
            <a:r>
              <a:rPr lang="en-US" sz="1200" b="0" i="0" kern="1200" dirty="0" err="1" smtClean="0">
                <a:solidFill>
                  <a:schemeClr val="tx1"/>
                </a:solidFill>
                <a:effectLst/>
                <a:latin typeface="+mn-lt"/>
                <a:ea typeface="+mn-ea"/>
                <a:cs typeface="+mn-cs"/>
              </a:rPr>
              <a:t>LessEquals</a:t>
            </a:r>
            <a:endParaRPr lang="en-US" sz="1200" b="0" i="0" kern="1200" dirty="0" smtClean="0">
              <a:solidFill>
                <a:schemeClr val="tx1"/>
              </a:solidFill>
              <a:effectLst/>
              <a:latin typeface="+mn-lt"/>
              <a:ea typeface="+mn-ea"/>
              <a:cs typeface="+mn-cs"/>
            </a:endParaRPr>
          </a:p>
          <a:p>
            <a:pPr lvl="2"/>
            <a:r>
              <a:rPr lang="en-US" sz="1200" b="0" i="0" kern="1200" dirty="0" err="1" smtClean="0">
                <a:solidFill>
                  <a:schemeClr val="tx1"/>
                </a:solidFill>
                <a:effectLst/>
                <a:latin typeface="+mn-lt"/>
                <a:ea typeface="+mn-ea"/>
                <a:cs typeface="+mn-cs"/>
              </a:rPr>
              <a:t>GreaterEquals</a:t>
            </a:r>
            <a:endParaRPr lang="en-US" sz="1200" b="0" i="0" kern="1200" dirty="0" smtClean="0">
              <a:solidFill>
                <a:schemeClr val="tx1"/>
              </a:solidFill>
              <a:effectLst/>
              <a:latin typeface="+mn-lt"/>
              <a:ea typeface="+mn-ea"/>
              <a:cs typeface="+mn-cs"/>
            </a:endParaRPr>
          </a:p>
          <a:p>
            <a:pPr lvl="0" rtl="0">
              <a:buNone/>
            </a:pPr>
            <a:endParaRPr lang="en" dirty="0"/>
          </a:p>
        </p:txBody>
      </p:sp>
    </p:spTree>
    <p:extLst>
      <p:ext uri="{BB962C8B-B14F-4D97-AF65-F5344CB8AC3E}">
        <p14:creationId xmlns:p14="http://schemas.microsoft.com/office/powerpoint/2010/main" val="1948135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Математическая модель</a:t>
            </a:r>
            <a:r>
              <a:rPr lang="ru-RU" sz="1200" b="0" i="0" kern="1200" dirty="0" smtClean="0">
                <a:solidFill>
                  <a:schemeClr val="tx1"/>
                </a:solidFill>
                <a:effectLst/>
                <a:latin typeface="+mn-lt"/>
                <a:ea typeface="+mn-ea"/>
                <a:cs typeface="+mn-cs"/>
              </a:rPr>
              <a:t> — приближенное описание объекта моделирования, выраженное с помощью </a:t>
            </a:r>
            <a:r>
              <a:rPr lang="ru-RU" sz="1200" b="1" i="0" kern="1200" dirty="0" err="1" smtClean="0">
                <a:solidFill>
                  <a:schemeClr val="tx1"/>
                </a:solidFill>
                <a:effectLst/>
                <a:latin typeface="+mn-lt"/>
                <a:ea typeface="+mn-ea"/>
                <a:cs typeface="+mn-cs"/>
              </a:rPr>
              <a:t>математической</a:t>
            </a:r>
            <a:r>
              <a:rPr lang="ru-RU" sz="1200" b="0" i="0" kern="1200" dirty="0" err="1" smtClean="0">
                <a:solidFill>
                  <a:schemeClr val="tx1"/>
                </a:solidFill>
                <a:effectLst/>
                <a:latin typeface="+mn-lt"/>
                <a:ea typeface="+mn-ea"/>
                <a:cs typeface="+mn-cs"/>
              </a:rPr>
              <a:t>символики</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Математические </a:t>
            </a:r>
            <a:r>
              <a:rPr lang="ru-RU" sz="1200" b="1" i="0" kern="1200" dirty="0" err="1" smtClean="0">
                <a:solidFill>
                  <a:schemeClr val="tx1"/>
                </a:solidFill>
                <a:effectLst/>
                <a:latin typeface="+mn-lt"/>
                <a:ea typeface="+mn-ea"/>
                <a:cs typeface="+mn-cs"/>
              </a:rPr>
              <a:t>модели</a:t>
            </a:r>
            <a:r>
              <a:rPr lang="ru-RU" sz="1200" b="0" i="0" kern="1200" dirty="0" err="1" smtClean="0">
                <a:solidFill>
                  <a:schemeClr val="tx1"/>
                </a:solidFill>
                <a:effectLst/>
                <a:latin typeface="+mn-lt"/>
                <a:ea typeface="+mn-ea"/>
                <a:cs typeface="+mn-cs"/>
              </a:rPr>
              <a:t>появились</a:t>
            </a:r>
            <a:r>
              <a:rPr lang="ru-RU" sz="1200" b="0" i="0" kern="1200" dirty="0" smtClean="0">
                <a:solidFill>
                  <a:schemeClr val="tx1"/>
                </a:solidFill>
                <a:effectLst/>
                <a:latin typeface="+mn-lt"/>
                <a:ea typeface="+mn-ea"/>
                <a:cs typeface="+mn-cs"/>
              </a:rPr>
              <a:t> вместе с математикой много веков назад. Огромный толчок </a:t>
            </a:r>
            <a:r>
              <a:rPr lang="ru-RU" sz="1200" b="0" i="0" kern="1200" dirty="0" err="1" smtClean="0">
                <a:solidFill>
                  <a:schemeClr val="tx1"/>
                </a:solidFill>
                <a:effectLst/>
                <a:latin typeface="+mn-lt"/>
                <a:ea typeface="+mn-ea"/>
                <a:cs typeface="+mn-cs"/>
              </a:rPr>
              <a:t>развитию</a:t>
            </a:r>
            <a:r>
              <a:rPr lang="ru-RU" sz="1200" b="1" i="0" kern="1200" dirty="0" err="1" smtClean="0">
                <a:solidFill>
                  <a:schemeClr val="tx1"/>
                </a:solidFill>
                <a:effectLst/>
                <a:latin typeface="+mn-lt"/>
                <a:ea typeface="+mn-ea"/>
                <a:cs typeface="+mn-cs"/>
              </a:rPr>
              <a:t>математического</a:t>
            </a:r>
            <a:r>
              <a:rPr lang="ru-RU" sz="1200" b="0" i="0" kern="1200" dirty="0" smtClean="0">
                <a:solidFill>
                  <a:schemeClr val="tx1"/>
                </a:solidFill>
                <a:effectLst/>
                <a:latin typeface="+mn-lt"/>
                <a:ea typeface="+mn-ea"/>
                <a:cs typeface="+mn-cs"/>
              </a:rPr>
              <a:t> моделирования придало появление ЭВМ.</a:t>
            </a:r>
          </a:p>
          <a:p>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Формальная модель</a:t>
            </a:r>
            <a:r>
              <a:rPr lang="ru-RU" sz="1200" b="0" i="0" kern="1200" dirty="0" smtClean="0">
                <a:solidFill>
                  <a:schemeClr val="tx1"/>
                </a:solidFill>
                <a:effectLst/>
                <a:latin typeface="+mn-lt"/>
                <a:ea typeface="+mn-ea"/>
                <a:cs typeface="+mn-cs"/>
              </a:rPr>
              <a:t> является представлением концептуальной модели с помощью формальных языков. К таким языкам относятся математический аппарат, алгоритмические языки, языки моделирования</a:t>
            </a:r>
            <a:r>
              <a:rPr lang="ru-RU" sz="1200" b="0" i="0" kern="1200" baseline="0" dirty="0" smtClean="0">
                <a:solidFill>
                  <a:schemeClr val="tx1"/>
                </a:solidFill>
                <a:effectLst/>
                <a:latin typeface="+mn-lt"/>
                <a:ea typeface="+mn-ea"/>
                <a:cs typeface="+mn-cs"/>
              </a:rPr>
              <a:t> – </a:t>
            </a:r>
            <a:r>
              <a:rPr lang="en-US" sz="1200" b="0" i="0" kern="1200" baseline="0" dirty="0" smtClean="0">
                <a:solidFill>
                  <a:schemeClr val="tx1"/>
                </a:solidFill>
                <a:effectLst/>
                <a:latin typeface="+mn-lt"/>
                <a:ea typeface="+mn-ea"/>
                <a:cs typeface="+mn-cs"/>
              </a:rPr>
              <a:t>UML.</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50</a:t>
            </a:fld>
            <a:endParaRPr lang="ru-RU"/>
          </a:p>
        </p:txBody>
      </p:sp>
    </p:spTree>
    <p:extLst>
      <p:ext uri="{BB962C8B-B14F-4D97-AF65-F5344CB8AC3E}">
        <p14:creationId xmlns:p14="http://schemas.microsoft.com/office/powerpoint/2010/main" val="1062316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Для достижения поставленной</a:t>
            </a:r>
            <a:r>
              <a:rPr lang="ru-RU" sz="1200" kern="1200" baseline="0" dirty="0" smtClean="0">
                <a:solidFill>
                  <a:schemeClr val="tx1"/>
                </a:solidFill>
                <a:effectLst/>
                <a:latin typeface="+mn-lt"/>
                <a:ea typeface="+mn-ea"/>
                <a:cs typeface="+mn-cs"/>
              </a:rPr>
              <a:t> цели необходимо было выполнить следующие задачи</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Провести теоретико-множественный и теоретико-информационный анализ сложных информационных систем принятия решений в области поддержки информационной инфраструктуры предприятия; </a:t>
            </a:r>
          </a:p>
          <a:p>
            <a:r>
              <a:rPr lang="ru-RU" sz="1200" kern="1200" dirty="0" smtClean="0">
                <a:solidFill>
                  <a:schemeClr val="tx1"/>
                </a:solidFill>
                <a:effectLst/>
                <a:latin typeface="+mn-lt"/>
                <a:ea typeface="+mn-ea"/>
                <a:cs typeface="+mn-cs"/>
              </a:rPr>
              <a:t>Разработать и построить модель проблемно-ориентированной</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r>
              <a:rPr lang="ru-RU" sz="1200" kern="1200" dirty="0" smtClean="0">
                <a:solidFill>
                  <a:schemeClr val="tx1"/>
                </a:solidFill>
                <a:effectLst/>
                <a:latin typeface="+mn-lt"/>
                <a:ea typeface="+mn-ea"/>
                <a:cs typeface="+mn-cs"/>
              </a:rPr>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sz="1200" kern="1200" dirty="0" smtClean="0">
                <a:solidFill>
                  <a:schemeClr val="tx1"/>
                </a:solidFill>
                <a:effectLst/>
                <a:latin typeface="+mn-lt"/>
                <a:ea typeface="+mn-ea"/>
                <a:cs typeface="+mn-cs"/>
              </a:rPr>
              <a:t>Провести апробацию прототипа на тестовых данных. </a:t>
            </a: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8</a:t>
            </a:fld>
            <a:endParaRPr lang="ru-RU"/>
          </a:p>
        </p:txBody>
      </p:sp>
    </p:spTree>
    <p:extLst>
      <p:ext uri="{BB962C8B-B14F-4D97-AF65-F5344CB8AC3E}">
        <p14:creationId xmlns:p14="http://schemas.microsoft.com/office/powerpoint/2010/main" val="196613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Основные результаты по теме диссертации изложены в 10 печатных изданиях [1–10], из которых статьи [6; 7] проиндексированы в БД </a:t>
            </a:r>
            <a:r>
              <a:rPr lang="ru-RU" sz="1200" kern="1200" dirty="0" err="1" smtClean="0">
                <a:solidFill>
                  <a:schemeClr val="tx1"/>
                </a:solidFill>
                <a:effectLst/>
                <a:latin typeface="+mn-lt"/>
                <a:ea typeface="+mn-ea"/>
                <a:cs typeface="+mn-cs"/>
              </a:rPr>
              <a:t>Scopus</a:t>
            </a:r>
            <a:r>
              <a:rPr lang="ru-RU" sz="1200" kern="1200" dirty="0" smtClean="0">
                <a:solidFill>
                  <a:schemeClr val="tx1"/>
                </a:solidFill>
                <a:effectLst/>
                <a:latin typeface="+mn-lt"/>
                <a:ea typeface="+mn-ea"/>
                <a:cs typeface="+mn-cs"/>
              </a:rPr>
              <a:t> и входят в перечень журналов ВАК РФ, статья [7] также </a:t>
            </a:r>
            <a:r>
              <a:rPr lang="ru-RU" sz="1200" kern="1200" dirty="0" err="1" smtClean="0">
                <a:solidFill>
                  <a:schemeClr val="tx1"/>
                </a:solidFill>
                <a:effectLst/>
                <a:latin typeface="+mn-lt"/>
                <a:ea typeface="+mn-ea"/>
                <a:cs typeface="+mn-cs"/>
              </a:rPr>
              <a:t>проиндексиро</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вана</a:t>
            </a:r>
            <a:r>
              <a:rPr lang="ru-RU" sz="1200" kern="1200" dirty="0" smtClean="0">
                <a:solidFill>
                  <a:schemeClr val="tx1"/>
                </a:solidFill>
                <a:effectLst/>
                <a:latin typeface="+mn-lt"/>
                <a:ea typeface="+mn-ea"/>
                <a:cs typeface="+mn-cs"/>
              </a:rPr>
              <a:t> в БД </a:t>
            </a:r>
            <a:r>
              <a:rPr lang="ru-RU" sz="1200" kern="1200" dirty="0" err="1" smtClean="0">
                <a:solidFill>
                  <a:schemeClr val="tx1"/>
                </a:solidFill>
                <a:effectLst/>
                <a:latin typeface="+mn-lt"/>
                <a:ea typeface="+mn-ea"/>
                <a:cs typeface="+mn-cs"/>
              </a:rPr>
              <a:t>Web</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of</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Science</a:t>
            </a:r>
            <a:r>
              <a:rPr lang="ru-RU" sz="1200" kern="1200" dirty="0" smtClean="0">
                <a:solidFill>
                  <a:schemeClr val="tx1"/>
                </a:solidFill>
                <a:effectLst/>
                <a:latin typeface="+mn-lt"/>
                <a:ea typeface="+mn-ea"/>
                <a:cs typeface="+mn-cs"/>
              </a:rPr>
              <a:t>, работа [8] опубликована в журнале из перечня ВАК РФ, статья [3] проиндексирована в БД РИНЦ, работы [1–3] опубликованы в </a:t>
            </a:r>
            <a:r>
              <a:rPr lang="ru-RU" sz="1200" kern="1200" dirty="0" err="1" smtClean="0">
                <a:solidFill>
                  <a:schemeClr val="tx1"/>
                </a:solidFill>
                <a:effectLst/>
                <a:latin typeface="+mn-lt"/>
                <a:ea typeface="+mn-ea"/>
                <a:cs typeface="+mn-cs"/>
              </a:rPr>
              <a:t>ма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териалах</a:t>
            </a:r>
            <a:r>
              <a:rPr lang="ru-RU" sz="1200" kern="1200" dirty="0" smtClean="0">
                <a:solidFill>
                  <a:schemeClr val="tx1"/>
                </a:solidFill>
                <a:effectLst/>
                <a:latin typeface="+mn-lt"/>
                <a:ea typeface="+mn-ea"/>
                <a:cs typeface="+mn-cs"/>
              </a:rPr>
              <a:t> международных и </a:t>
            </a:r>
            <a:r>
              <a:rPr lang="ru-RU" sz="1200" kern="1200" dirty="0" err="1" smtClean="0">
                <a:solidFill>
                  <a:schemeClr val="tx1"/>
                </a:solidFill>
                <a:effectLst/>
                <a:latin typeface="+mn-lt"/>
                <a:ea typeface="+mn-ea"/>
                <a:cs typeface="+mn-cs"/>
              </a:rPr>
              <a:t>всероссийских</a:t>
            </a:r>
            <a:r>
              <a:rPr lang="ru-RU" sz="1200" kern="1200" dirty="0" smtClean="0">
                <a:solidFill>
                  <a:schemeClr val="tx1"/>
                </a:solidFill>
                <a:effectLst/>
                <a:latin typeface="+mn-lt"/>
                <a:ea typeface="+mn-ea"/>
                <a:cs typeface="+mn-cs"/>
              </a:rPr>
              <a:t> конференций, статьи [4; 5] </a:t>
            </a:r>
            <a:r>
              <a:rPr lang="ru-RU" sz="1200" kern="1200" dirty="0" err="1" smtClean="0">
                <a:solidFill>
                  <a:schemeClr val="tx1"/>
                </a:solidFill>
                <a:effectLst/>
                <a:latin typeface="+mn-lt"/>
                <a:ea typeface="+mn-ea"/>
                <a:cs typeface="+mn-cs"/>
              </a:rPr>
              <a:t>опубли</a:t>
            </a:r>
            <a:r>
              <a:rPr lang="ru-RU" sz="1200" kern="1200" dirty="0" smtClean="0">
                <a:solidFill>
                  <a:schemeClr val="tx1"/>
                </a:solidFill>
                <a:effectLst/>
                <a:latin typeface="+mn-lt"/>
                <a:ea typeface="+mn-ea"/>
                <a:cs typeface="+mn-cs"/>
              </a:rPr>
              <a:t>- кованы в международном журнале ”</a:t>
            </a:r>
            <a:r>
              <a:rPr lang="ru-RU" sz="1200" kern="1200" dirty="0" err="1" smtClean="0">
                <a:solidFill>
                  <a:schemeClr val="tx1"/>
                </a:solidFill>
                <a:effectLst/>
                <a:latin typeface="+mn-lt"/>
                <a:ea typeface="+mn-ea"/>
                <a:cs typeface="+mn-cs"/>
              </a:rPr>
              <a:t>International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Journal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of</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Synthetic</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Emotions</a:t>
            </a:r>
            <a:r>
              <a:rPr lang="ru-RU" sz="1200" kern="1200" dirty="0" smtClean="0">
                <a:solidFill>
                  <a:schemeClr val="tx1"/>
                </a:solidFill>
                <a:effectLst/>
                <a:latin typeface="+mn-lt"/>
                <a:ea typeface="+mn-ea"/>
                <a:cs typeface="+mn-cs"/>
              </a:rPr>
              <a:t>” , входящем в индекс ACM и отмеченном </a:t>
            </a:r>
            <a:r>
              <a:rPr lang="ru-RU" sz="1200" kern="1200" dirty="0" err="1" smtClean="0">
                <a:solidFill>
                  <a:schemeClr val="tx1"/>
                </a:solidFill>
                <a:effectLst/>
                <a:latin typeface="+mn-lt"/>
                <a:ea typeface="+mn-ea"/>
                <a:cs typeface="+mn-cs"/>
              </a:rPr>
              <a:t>наградои</a:t>
            </a:r>
            <a:r>
              <a:rPr lang="ru-RU" sz="1200" kern="1200" dirty="0" smtClean="0">
                <a:solidFill>
                  <a:schemeClr val="tx1"/>
                </a:solidFill>
                <a:effectLst/>
                <a:latin typeface="+mn-lt"/>
                <a:ea typeface="+mn-ea"/>
                <a:cs typeface="+mn-cs"/>
              </a:rPr>
              <a:t>̆ ”IGI </a:t>
            </a:r>
            <a:r>
              <a:rPr lang="ru-RU" sz="1200" kern="1200" dirty="0" err="1" smtClean="0">
                <a:solidFill>
                  <a:schemeClr val="tx1"/>
                </a:solidFill>
                <a:effectLst/>
                <a:latin typeface="+mn-lt"/>
                <a:ea typeface="+mn-ea"/>
                <a:cs typeface="+mn-cs"/>
              </a:rPr>
              <a:t>Global’s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Seventh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Annual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Excellence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Research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Journal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Awards</a:t>
            </a:r>
            <a:r>
              <a:rPr lang="ru-RU" sz="1200" kern="1200" dirty="0" smtClean="0">
                <a:solidFill>
                  <a:schemeClr val="tx1"/>
                </a:solidFill>
                <a:effectLst/>
                <a:latin typeface="+mn-lt"/>
                <a:ea typeface="+mn-ea"/>
                <a:cs typeface="+mn-cs"/>
              </a:rPr>
              <a:t>”. </a:t>
            </a:r>
            <a:endParaRPr lang="ru-RU"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11</a:t>
            </a:fld>
            <a:endParaRPr lang="ru-RU"/>
          </a:p>
        </p:txBody>
      </p:sp>
    </p:spTree>
    <p:extLst>
      <p:ext uri="{BB962C8B-B14F-4D97-AF65-F5344CB8AC3E}">
        <p14:creationId xmlns:p14="http://schemas.microsoft.com/office/powerpoint/2010/main" val="331446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Рассказать кратко!</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15</a:t>
            </a:fld>
            <a:endParaRPr lang="ru-RU"/>
          </a:p>
        </p:txBody>
      </p:sp>
    </p:spTree>
    <p:extLst>
      <p:ext uri="{BB962C8B-B14F-4D97-AF65-F5344CB8AC3E}">
        <p14:creationId xmlns:p14="http://schemas.microsoft.com/office/powerpoint/2010/main" val="407188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2. Модель интеллектуальной системы принятия решений для регистрации и анализа проблемных ситуаций в ИТ-инфраструктуре предприятия</a:t>
            </a:r>
            <a:r>
              <a:rPr lang="ru-RU" sz="1200" kern="1200" dirty="0" smtClean="0">
                <a:solidFill>
                  <a:schemeClr val="tx1"/>
                </a:solidFill>
                <a:effectLst/>
                <a:latin typeface="+mn-lt"/>
                <a:ea typeface="+mn-ea"/>
                <a:cs typeface="+mn-cs"/>
              </a:rPr>
              <a:t>.................. 26 </a:t>
            </a:r>
            <a:endParaRPr lang="ru-RU" dirty="0" smtClean="0"/>
          </a:p>
          <a:p>
            <a:r>
              <a:rPr lang="ru-RU" sz="1200" kern="1200" dirty="0" smtClean="0">
                <a:solidFill>
                  <a:schemeClr val="tx1"/>
                </a:solidFill>
                <a:effectLst/>
                <a:latin typeface="+mn-lt"/>
                <a:ea typeface="+mn-ea"/>
                <a:cs typeface="+mn-cs"/>
              </a:rPr>
              <a:t>2.1  Построение модели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0.1 с использованием деревьев принятия решений............................ 26 2.1.1 </a:t>
            </a:r>
            <a:r>
              <a:rPr lang="ru-RU" sz="1200" kern="1200" dirty="0" err="1" smtClean="0">
                <a:solidFill>
                  <a:schemeClr val="tx1"/>
                </a:solidFill>
                <a:effectLst/>
                <a:latin typeface="+mn-lt"/>
                <a:ea typeface="+mn-ea"/>
                <a:cs typeface="+mn-cs"/>
              </a:rPr>
              <a:t>БазазнанийнаосновеOWL</a:t>
            </a:r>
            <a:r>
              <a:rPr lang="ru-RU" sz="1200" kern="1200" dirty="0" smtClean="0">
                <a:solidFill>
                  <a:schemeClr val="tx1"/>
                </a:solidFill>
                <a:effectLst/>
                <a:latin typeface="+mn-lt"/>
                <a:ea typeface="+mn-ea"/>
                <a:cs typeface="+mn-cs"/>
              </a:rPr>
              <a:t> .................. 27 2.1.2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29 </a:t>
            </a:r>
            <a:endParaRPr lang="ru-RU" dirty="0" smtClean="0">
              <a:effectLst/>
            </a:endParaRPr>
          </a:p>
          <a:p>
            <a:r>
              <a:rPr lang="ru-RU" sz="1200" kern="1200" dirty="0" smtClean="0">
                <a:solidFill>
                  <a:schemeClr val="tx1"/>
                </a:solidFill>
                <a:effectLst/>
                <a:latin typeface="+mn-lt"/>
                <a:ea typeface="+mn-ea"/>
                <a:cs typeface="+mn-cs"/>
              </a:rPr>
              <a:t>2.2  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с использованием генетических алгоритмов . . . 30 2.2.1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30 2.2.2 </a:t>
            </a:r>
            <a:r>
              <a:rPr lang="ru-RU" sz="1200" kern="1200" dirty="0" err="1" smtClean="0">
                <a:solidFill>
                  <a:schemeClr val="tx1"/>
                </a:solidFill>
                <a:effectLst/>
                <a:latin typeface="+mn-lt"/>
                <a:ea typeface="+mn-ea"/>
                <a:cs typeface="+mn-cs"/>
              </a:rPr>
              <a:t>Базазнанийнаосновеграфов</a:t>
            </a:r>
            <a:r>
              <a:rPr lang="ru-RU" sz="1200" kern="1200" dirty="0" smtClean="0">
                <a:solidFill>
                  <a:schemeClr val="tx1"/>
                </a:solidFill>
                <a:effectLst/>
                <a:latin typeface="+mn-lt"/>
                <a:ea typeface="+mn-ea"/>
                <a:cs typeface="+mn-cs"/>
              </a:rPr>
              <a:t> ................. 32 </a:t>
            </a:r>
            <a:endParaRPr lang="ru-RU" dirty="0" smtClean="0">
              <a:effectLst/>
            </a:endParaRPr>
          </a:p>
          <a:p>
            <a:r>
              <a:rPr lang="ru-RU" sz="1200" kern="1200" dirty="0" smtClean="0">
                <a:solidFill>
                  <a:schemeClr val="tx1"/>
                </a:solidFill>
                <a:effectLst/>
                <a:latin typeface="+mn-lt"/>
                <a:ea typeface="+mn-ea"/>
                <a:cs typeface="+mn-cs"/>
              </a:rPr>
              <a:t>2.3  Модель TU 1.0, основанная на модели мышления </a:t>
            </a:r>
            <a:r>
              <a:rPr lang="ru-RU" sz="1200" kern="1200" dirty="0" err="1" smtClean="0">
                <a:solidFill>
                  <a:schemeClr val="tx1"/>
                </a:solidFill>
                <a:effectLst/>
                <a:latin typeface="+mn-lt"/>
                <a:ea typeface="+mn-ea"/>
                <a:cs typeface="+mn-cs"/>
              </a:rPr>
              <a:t>Марвина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Мински</a:t>
            </a:r>
            <a:r>
              <a:rPr lang="ru-RU" sz="1200" kern="1200" dirty="0" smtClean="0">
                <a:solidFill>
                  <a:schemeClr val="tx1"/>
                </a:solidFill>
                <a:effectLst/>
                <a:latin typeface="+mn-lt"/>
                <a:ea typeface="+mn-ea"/>
                <a:cs typeface="+mn-cs"/>
              </a:rPr>
              <a:t> 33 2.3.1 </a:t>
            </a:r>
            <a:r>
              <a:rPr lang="ru-RU" sz="1200" kern="1200" dirty="0" err="1" smtClean="0">
                <a:solidFill>
                  <a:schemeClr val="tx1"/>
                </a:solidFill>
                <a:effectLst/>
                <a:latin typeface="+mn-lt"/>
                <a:ea typeface="+mn-ea"/>
                <a:cs typeface="+mn-cs"/>
              </a:rPr>
              <a:t>Особенностимоделимышления</a:t>
            </a:r>
            <a:r>
              <a:rPr lang="ru-RU" sz="1200" kern="1200" dirty="0" smtClean="0">
                <a:solidFill>
                  <a:schemeClr val="tx1"/>
                </a:solidFill>
                <a:effectLst/>
                <a:latin typeface="+mn-lt"/>
                <a:ea typeface="+mn-ea"/>
                <a:cs typeface="+mn-cs"/>
              </a:rPr>
              <a:t>................ 33 2.3.2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35 </a:t>
            </a:r>
            <a:endParaRPr lang="ru-RU" dirty="0" smtClean="0">
              <a:effectLst/>
            </a:endParaRPr>
          </a:p>
          <a:p>
            <a:r>
              <a:rPr lang="ru-RU" sz="1200" kern="1200" dirty="0" smtClean="0">
                <a:solidFill>
                  <a:schemeClr val="tx1"/>
                </a:solidFill>
                <a:effectLst/>
                <a:latin typeface="+mn-lt"/>
                <a:ea typeface="+mn-ea"/>
                <a:cs typeface="+mn-cs"/>
              </a:rPr>
              <a:t>2.4  Выводыпоглаве2............................ 38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16</a:t>
            </a:fld>
            <a:endParaRPr lang="ru-RU"/>
          </a:p>
        </p:txBody>
      </p:sp>
    </p:spTree>
    <p:extLst>
      <p:ext uri="{BB962C8B-B14F-4D97-AF65-F5344CB8AC3E}">
        <p14:creationId xmlns:p14="http://schemas.microsoft.com/office/powerpoint/2010/main" val="439813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3. Реализация модели TU 1.0 для системы интеллектуальной регистрации и устранения проблемных ситуаций </a:t>
            </a:r>
            <a:r>
              <a:rPr lang="ru-RU" sz="1200" kern="1200" dirty="0" smtClean="0">
                <a:solidFill>
                  <a:schemeClr val="tx1"/>
                </a:solidFill>
                <a:effectLst/>
                <a:latin typeface="+mn-lt"/>
                <a:ea typeface="+mn-ea"/>
                <a:cs typeface="+mn-cs"/>
              </a:rPr>
              <a:t>. . . . . . . . 40 </a:t>
            </a:r>
            <a:endParaRPr lang="ru-RU" dirty="0" smtClean="0"/>
          </a:p>
          <a:p>
            <a:r>
              <a:rPr lang="ru-RU" sz="1200" kern="1200" dirty="0" smtClean="0">
                <a:solidFill>
                  <a:schemeClr val="tx1"/>
                </a:solidFill>
                <a:effectLst/>
                <a:latin typeface="+mn-lt"/>
                <a:ea typeface="+mn-ea"/>
                <a:cs typeface="+mn-cs"/>
              </a:rPr>
              <a:t>3.1  Архитектура системы .......................... 40 3.1.1 </a:t>
            </a:r>
            <a:r>
              <a:rPr lang="ru-RU" sz="1200" kern="1200" dirty="0" err="1" smtClean="0">
                <a:solidFill>
                  <a:schemeClr val="tx1"/>
                </a:solidFill>
                <a:effectLst/>
                <a:latin typeface="+mn-lt"/>
                <a:ea typeface="+mn-ea"/>
                <a:cs typeface="+mn-cs"/>
              </a:rPr>
              <a:t>Компонентысистемы</a:t>
            </a:r>
            <a:r>
              <a:rPr lang="ru-RU" sz="1200" kern="1200" dirty="0" smtClean="0">
                <a:solidFill>
                  <a:schemeClr val="tx1"/>
                </a:solidFill>
                <a:effectLst/>
                <a:latin typeface="+mn-lt"/>
                <a:ea typeface="+mn-ea"/>
                <a:cs typeface="+mn-cs"/>
              </a:rPr>
              <a:t>...................... 43 3.1.2 </a:t>
            </a:r>
            <a:r>
              <a:rPr lang="ru-RU" sz="1200" kern="1200" dirty="0" err="1" smtClean="0">
                <a:solidFill>
                  <a:schemeClr val="tx1"/>
                </a:solidFill>
                <a:effectLst/>
                <a:latin typeface="+mn-lt"/>
                <a:ea typeface="+mn-ea"/>
                <a:cs typeface="+mn-cs"/>
              </a:rPr>
              <a:t>КомпонентWebService</a:t>
            </a:r>
            <a:r>
              <a:rPr lang="ru-RU" sz="1200" kern="1200" dirty="0" smtClean="0">
                <a:solidFill>
                  <a:schemeClr val="tx1"/>
                </a:solidFill>
                <a:effectLst/>
                <a:latin typeface="+mn-lt"/>
                <a:ea typeface="+mn-ea"/>
                <a:cs typeface="+mn-cs"/>
              </a:rPr>
              <a:t> ..................... 46 3.1.3 Компонент </a:t>
            </a:r>
            <a:r>
              <a:rPr lang="ru-RU" sz="1200" kern="1200" dirty="0" err="1" smtClean="0">
                <a:solidFill>
                  <a:schemeClr val="tx1"/>
                </a:solidFill>
                <a:effectLst/>
                <a:latin typeface="+mn-lt"/>
                <a:ea typeface="+mn-ea"/>
                <a:cs typeface="+mn-cs"/>
              </a:rPr>
              <a:t>CoreService.ThinkingLifeCycle</a:t>
            </a:r>
            <a:r>
              <a:rPr lang="ru-RU" sz="1200" kern="1200" dirty="0" smtClean="0">
                <a:solidFill>
                  <a:schemeClr val="tx1"/>
                </a:solidFill>
                <a:effectLst/>
                <a:latin typeface="+mn-lt"/>
                <a:ea typeface="+mn-ea"/>
                <a:cs typeface="+mn-cs"/>
              </a:rPr>
              <a:t> . . . . . . . . . . 48 3.1.4 КомпонентыT3 ......................... 57 3.1.5 </a:t>
            </a:r>
            <a:r>
              <a:rPr lang="ru-RU" sz="1200" kern="1200" dirty="0" err="1" smtClean="0">
                <a:solidFill>
                  <a:schemeClr val="tx1"/>
                </a:solidFill>
                <a:effectLst/>
                <a:latin typeface="+mn-lt"/>
                <a:ea typeface="+mn-ea"/>
                <a:cs typeface="+mn-cs"/>
              </a:rPr>
              <a:t>Вспомогательныекомпоненты</a:t>
            </a:r>
            <a:r>
              <a:rPr lang="ru-RU" sz="1200" kern="1200" dirty="0" smtClean="0">
                <a:solidFill>
                  <a:schemeClr val="tx1"/>
                </a:solidFill>
                <a:effectLst/>
                <a:latin typeface="+mn-lt"/>
                <a:ea typeface="+mn-ea"/>
                <a:cs typeface="+mn-cs"/>
              </a:rPr>
              <a:t>................. 70 </a:t>
            </a:r>
            <a:endParaRPr lang="ru-RU" dirty="0" smtClean="0">
              <a:effectLst/>
            </a:endParaRPr>
          </a:p>
          <a:p>
            <a:r>
              <a:rPr lang="ru-RU" sz="1200" kern="1200" dirty="0" smtClean="0">
                <a:solidFill>
                  <a:schemeClr val="tx1"/>
                </a:solidFill>
                <a:effectLst/>
                <a:latin typeface="+mn-lt"/>
                <a:ea typeface="+mn-ea"/>
                <a:cs typeface="+mn-cs"/>
              </a:rPr>
              <a:t>3.2  Модель данных </a:t>
            </a:r>
            <a:r>
              <a:rPr lang="ru-RU" sz="1200" kern="1200" dirty="0" err="1" smtClean="0">
                <a:solidFill>
                  <a:schemeClr val="tx1"/>
                </a:solidFill>
                <a:effectLst/>
                <a:latin typeface="+mn-lt"/>
                <a:ea typeface="+mn-ea"/>
                <a:cs typeface="+mn-cs"/>
              </a:rPr>
              <a:t>TUKnowledge</a:t>
            </a:r>
            <a:r>
              <a:rPr lang="ru-RU" sz="1200" kern="1200" dirty="0" smtClean="0">
                <a:solidFill>
                  <a:schemeClr val="tx1"/>
                </a:solidFill>
                <a:effectLst/>
                <a:latin typeface="+mn-lt"/>
                <a:ea typeface="+mn-ea"/>
                <a:cs typeface="+mn-cs"/>
              </a:rPr>
              <a:t>..................... 74 </a:t>
            </a:r>
            <a:endParaRPr lang="ru-RU" dirty="0" smtClean="0">
              <a:effectLst/>
            </a:endParaRPr>
          </a:p>
          <a:p>
            <a:r>
              <a:rPr lang="ru-RU" sz="1200" kern="1200" dirty="0" smtClean="0">
                <a:solidFill>
                  <a:schemeClr val="tx1"/>
                </a:solidFill>
                <a:effectLst/>
                <a:latin typeface="+mn-lt"/>
                <a:ea typeface="+mn-ea"/>
                <a:cs typeface="+mn-cs"/>
              </a:rPr>
              <a:t>3.3  Прототип системы............................ 79 </a:t>
            </a:r>
            <a:endParaRPr lang="ru-RU" dirty="0" smtClean="0">
              <a:effectLst/>
            </a:endParaRPr>
          </a:p>
          <a:p>
            <a:r>
              <a:rPr lang="ru-RU" sz="1200" kern="1200" dirty="0" smtClean="0">
                <a:solidFill>
                  <a:schemeClr val="tx1"/>
                </a:solidFill>
                <a:effectLst/>
                <a:latin typeface="+mn-lt"/>
                <a:ea typeface="+mn-ea"/>
                <a:cs typeface="+mn-cs"/>
              </a:rPr>
              <a:t>3.4  Выводыпоглаве3............................ 82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17</a:t>
            </a:fld>
            <a:endParaRPr lang="ru-RU"/>
          </a:p>
        </p:txBody>
      </p:sp>
    </p:spTree>
    <p:extLst>
      <p:ext uri="{BB962C8B-B14F-4D97-AF65-F5344CB8AC3E}">
        <p14:creationId xmlns:p14="http://schemas.microsoft.com/office/powerpoint/2010/main" val="914434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4. Экспериментальные исследования эффективности работы модели TU</a:t>
            </a:r>
            <a:r>
              <a:rPr lang="ru-RU" sz="1200" kern="1200" dirty="0" smtClean="0">
                <a:solidFill>
                  <a:schemeClr val="tx1"/>
                </a:solidFill>
                <a:effectLst/>
                <a:latin typeface="+mn-lt"/>
                <a:ea typeface="+mn-ea"/>
                <a:cs typeface="+mn-cs"/>
              </a:rPr>
              <a:t>................................ 83 </a:t>
            </a:r>
            <a:endParaRPr lang="ru-RU" dirty="0" smtClean="0"/>
          </a:p>
          <a:p>
            <a:r>
              <a:rPr lang="ru-RU" sz="1200" kern="1200" dirty="0" smtClean="0">
                <a:solidFill>
                  <a:schemeClr val="tx1"/>
                </a:solidFill>
                <a:effectLst/>
                <a:latin typeface="+mn-lt"/>
                <a:ea typeface="+mn-ea"/>
                <a:cs typeface="+mn-cs"/>
              </a:rPr>
              <a:t>4.1  Экспериментальные данные ...................... 83 </a:t>
            </a:r>
            <a:endParaRPr lang="ru-RU" dirty="0" smtClean="0">
              <a:effectLst/>
            </a:endParaRPr>
          </a:p>
          <a:p>
            <a:r>
              <a:rPr lang="ru-RU" sz="1200" kern="1200" dirty="0" smtClean="0">
                <a:solidFill>
                  <a:schemeClr val="tx1"/>
                </a:solidFill>
                <a:effectLst/>
                <a:latin typeface="+mn-lt"/>
                <a:ea typeface="+mn-ea"/>
                <a:cs typeface="+mn-cs"/>
              </a:rPr>
              <a:t>4.2  Оценка эффективности ......................... 84 </a:t>
            </a:r>
            <a:endParaRPr lang="ru-RU" dirty="0" smtClean="0">
              <a:effectLst/>
            </a:endParaRPr>
          </a:p>
          <a:p>
            <a:r>
              <a:rPr lang="ru-RU" sz="1200" kern="1200" dirty="0" smtClean="0">
                <a:solidFill>
                  <a:schemeClr val="tx1"/>
                </a:solidFill>
                <a:effectLst/>
                <a:latin typeface="+mn-lt"/>
                <a:ea typeface="+mn-ea"/>
                <a:cs typeface="+mn-cs"/>
              </a:rPr>
              <a:t>4.3  Результаты экспериментов ....................... 85 </a:t>
            </a:r>
            <a:endParaRPr lang="ru-RU" dirty="0" smtClean="0">
              <a:effectLst/>
            </a:endParaRPr>
          </a:p>
          <a:p>
            <a:r>
              <a:rPr lang="ru-RU" sz="1200" kern="1200" dirty="0" smtClean="0">
                <a:solidFill>
                  <a:schemeClr val="tx1"/>
                </a:solidFill>
                <a:effectLst/>
                <a:latin typeface="+mn-lt"/>
                <a:ea typeface="+mn-ea"/>
                <a:cs typeface="+mn-cs"/>
              </a:rPr>
              <a:t>4.4  Выводыпоглаве4............................ 87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18</a:t>
            </a:fld>
            <a:endParaRPr lang="ru-RU"/>
          </a:p>
        </p:txBody>
      </p:sp>
    </p:spTree>
    <p:extLst>
      <p:ext uri="{BB962C8B-B14F-4D97-AF65-F5344CB8AC3E}">
        <p14:creationId xmlns:p14="http://schemas.microsoft.com/office/powerpoint/2010/main" val="1901436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err="1" smtClean="0">
                <a:solidFill>
                  <a:schemeClr val="tx1"/>
                </a:solidFill>
                <a:effectLst/>
                <a:latin typeface="+mn-lt"/>
                <a:ea typeface="+mn-ea"/>
                <a:cs typeface="+mn-cs"/>
              </a:rPr>
              <a:t>руктуры</a:t>
            </a:r>
            <a:r>
              <a:rPr lang="ru-RU" sz="1200" kern="1200" dirty="0" smtClean="0">
                <a:solidFill>
                  <a:schemeClr val="tx1"/>
                </a:solidFill>
                <a:effectLst/>
                <a:latin typeface="+mn-lt"/>
                <a:ea typeface="+mn-ea"/>
                <a:cs typeface="+mn-cs"/>
              </a:rPr>
              <a:t> </a:t>
            </a:r>
            <a:endParaRPr lang="ru-RU" dirty="0" smtClean="0"/>
          </a:p>
          <a:p>
            <a:r>
              <a:rPr lang="ru-RU" sz="1200" b="1" kern="1200" dirty="0" smtClean="0">
                <a:solidFill>
                  <a:schemeClr val="tx1"/>
                </a:solidFill>
                <a:effectLst/>
                <a:latin typeface="+mn-lt"/>
                <a:ea typeface="+mn-ea"/>
                <a:cs typeface="+mn-cs"/>
              </a:rPr>
              <a:t>Категория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smtClean="0">
                <a:solidFill>
                  <a:schemeClr val="tx1"/>
                </a:solidFill>
                <a:effectLst/>
                <a:latin typeface="+mn-lt"/>
                <a:ea typeface="+mn-ea"/>
                <a:cs typeface="+mn-cs"/>
              </a:rPr>
              <a:t>Проблема с ПО </a:t>
            </a:r>
            <a:endParaRPr lang="ru-RU" dirty="0" smtClean="0">
              <a:effectLst/>
            </a:endParaRPr>
          </a:p>
          <a:p>
            <a:r>
              <a:rPr lang="ru-RU" sz="1200" kern="1200" dirty="0" smtClean="0">
                <a:solidFill>
                  <a:schemeClr val="tx1"/>
                </a:solidFill>
                <a:effectLst/>
                <a:latin typeface="+mn-lt"/>
                <a:ea typeface="+mn-ea"/>
                <a:cs typeface="+mn-cs"/>
              </a:rPr>
              <a:t>Проблема при запуске ПО на компьютере. Решается </a:t>
            </a:r>
            <a:r>
              <a:rPr lang="ru-RU" sz="1200" kern="1200" dirty="0" err="1" smtClean="0">
                <a:solidFill>
                  <a:schemeClr val="tx1"/>
                </a:solidFill>
                <a:effectLst/>
                <a:latin typeface="+mn-lt"/>
                <a:ea typeface="+mn-ea"/>
                <a:cs typeface="+mn-cs"/>
              </a:rPr>
              <a:t>переуста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новкои</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Проблемы во время работы </a:t>
            </a:r>
            <a:endParaRPr lang="ru-RU" dirty="0" smtClean="0">
              <a:effectLst/>
            </a:endParaRPr>
          </a:p>
          <a:p>
            <a:r>
              <a:rPr lang="ru-RU" sz="1200" kern="1200" dirty="0" smtClean="0">
                <a:solidFill>
                  <a:schemeClr val="tx1"/>
                </a:solidFill>
                <a:effectLst/>
                <a:latin typeface="+mn-lt"/>
                <a:ea typeface="+mn-ea"/>
                <a:cs typeface="+mn-cs"/>
              </a:rPr>
              <a:t>Проблема с функционированием программного обеспечения </a:t>
            </a:r>
            <a:endParaRPr lang="ru-RU" dirty="0" smtClean="0">
              <a:effectLst/>
            </a:endParaRPr>
          </a:p>
          <a:p>
            <a:r>
              <a:rPr lang="ru-RU" sz="1200" kern="1200" dirty="0" smtClean="0">
                <a:solidFill>
                  <a:schemeClr val="tx1"/>
                </a:solidFill>
                <a:effectLst/>
                <a:latin typeface="+mn-lt"/>
                <a:ea typeface="+mn-ea"/>
                <a:cs typeface="+mn-cs"/>
              </a:rPr>
              <a:t>Как сделать </a:t>
            </a:r>
            <a:endParaRPr lang="ru-RU" dirty="0" smtClean="0">
              <a:effectLst/>
            </a:endParaRPr>
          </a:p>
          <a:p>
            <a:r>
              <a:rPr lang="ru-RU" sz="1200" kern="1200" dirty="0" smtClean="0">
                <a:solidFill>
                  <a:schemeClr val="tx1"/>
                </a:solidFill>
                <a:effectLst/>
                <a:latin typeface="+mn-lt"/>
                <a:ea typeface="+mn-ea"/>
                <a:cs typeface="+mn-cs"/>
              </a:rPr>
              <a:t>Запрос на инструкцию по </a:t>
            </a:r>
            <a:r>
              <a:rPr lang="ru-RU" sz="1200" kern="1200" dirty="0" err="1" smtClean="0">
                <a:solidFill>
                  <a:schemeClr val="tx1"/>
                </a:solidFill>
                <a:effectLst/>
                <a:latin typeface="+mn-lt"/>
                <a:ea typeface="+mn-ea"/>
                <a:cs typeface="+mn-cs"/>
              </a:rPr>
              <a:t>рабо</a:t>
            </a:r>
            <a:r>
              <a:rPr lang="ru-RU" sz="1200" kern="1200" dirty="0" smtClean="0">
                <a:solidFill>
                  <a:schemeClr val="tx1"/>
                </a:solidFill>
                <a:effectLst/>
                <a:latin typeface="+mn-lt"/>
                <a:ea typeface="+mn-ea"/>
                <a:cs typeface="+mn-cs"/>
              </a:rPr>
              <a:t>- те с тем или иным компонентом </a:t>
            </a:r>
            <a:r>
              <a:rPr lang="ru-RU" sz="1200" kern="1200" dirty="0" err="1" smtClean="0">
                <a:solidFill>
                  <a:schemeClr val="tx1"/>
                </a:solidFill>
                <a:effectLst/>
                <a:latin typeface="+mn-lt"/>
                <a:ea typeface="+mn-ea"/>
                <a:cs typeface="+mn-cs"/>
              </a:rPr>
              <a:t>рабочеи</a:t>
            </a:r>
            <a:r>
              <a:rPr lang="ru-RU" sz="1200" kern="1200" dirty="0" smtClean="0">
                <a:solidFill>
                  <a:schemeClr val="tx1"/>
                </a:solidFill>
                <a:effectLst/>
                <a:latin typeface="+mn-lt"/>
                <a:ea typeface="+mn-ea"/>
                <a:cs typeface="+mn-cs"/>
              </a:rPr>
              <a:t>̆ станции </a:t>
            </a:r>
            <a:endParaRPr lang="ru-RU" dirty="0" smtClean="0">
              <a:effectLst/>
            </a:endParaRPr>
          </a:p>
          <a:p>
            <a:r>
              <a:rPr lang="ru-RU" sz="1200" kern="1200" dirty="0" smtClean="0">
                <a:solidFill>
                  <a:schemeClr val="tx1"/>
                </a:solidFill>
                <a:effectLst/>
                <a:latin typeface="+mn-lt"/>
                <a:ea typeface="+mn-ea"/>
                <a:cs typeface="+mn-cs"/>
              </a:rPr>
              <a:t>Проблема с оборудованием </a:t>
            </a:r>
            <a:endParaRPr lang="ru-RU" dirty="0" smtClean="0">
              <a:effectLst/>
            </a:endParaRPr>
          </a:p>
          <a:p>
            <a:r>
              <a:rPr lang="ru-RU" sz="1200" kern="1200" dirty="0" smtClean="0">
                <a:solidFill>
                  <a:schemeClr val="tx1"/>
                </a:solidFill>
                <a:effectLst/>
                <a:latin typeface="+mn-lt"/>
                <a:ea typeface="+mn-ea"/>
                <a:cs typeface="+mn-cs"/>
              </a:rPr>
              <a:t>Неполадки на уровне </a:t>
            </a:r>
            <a:r>
              <a:rPr lang="ru-RU" sz="1200" kern="1200" dirty="0" err="1" smtClean="0">
                <a:solidFill>
                  <a:schemeClr val="tx1"/>
                </a:solidFill>
                <a:effectLst/>
                <a:latin typeface="+mn-lt"/>
                <a:ea typeface="+mn-ea"/>
                <a:cs typeface="+mn-cs"/>
              </a:rPr>
              <a:t>оборудова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Установить новое ПО </a:t>
            </a:r>
            <a:endParaRPr lang="ru-RU" dirty="0" smtClean="0">
              <a:effectLst/>
            </a:endParaRPr>
          </a:p>
          <a:p>
            <a:r>
              <a:rPr lang="ru-RU" sz="1200" kern="1200" dirty="0" smtClean="0">
                <a:solidFill>
                  <a:schemeClr val="tx1"/>
                </a:solidFill>
                <a:effectLst/>
                <a:latin typeface="+mn-lt"/>
                <a:ea typeface="+mn-ea"/>
                <a:cs typeface="+mn-cs"/>
              </a:rPr>
              <a:t>Требование установки нового программного обеспечения </a:t>
            </a:r>
            <a:endParaRPr lang="ru-RU" dirty="0" smtClean="0">
              <a:effectLst/>
            </a:endParaRPr>
          </a:p>
          <a:p>
            <a:r>
              <a:rPr lang="ru-RU" sz="1200" kern="1200" dirty="0" smtClean="0">
                <a:solidFill>
                  <a:schemeClr val="tx1"/>
                </a:solidFill>
                <a:effectLst/>
                <a:latin typeface="+mn-lt"/>
                <a:ea typeface="+mn-ea"/>
                <a:cs typeface="+mn-cs"/>
              </a:rPr>
              <a:t>Проблема с печатью </a:t>
            </a:r>
            <a:endParaRPr lang="ru-RU" dirty="0" smtClean="0">
              <a:effectLst/>
            </a:endParaRPr>
          </a:p>
          <a:p>
            <a:r>
              <a:rPr lang="ru-RU" sz="1200" kern="1200" dirty="0" smtClean="0">
                <a:solidFill>
                  <a:schemeClr val="tx1"/>
                </a:solidFill>
                <a:effectLst/>
                <a:latin typeface="+mn-lt"/>
                <a:ea typeface="+mn-ea"/>
                <a:cs typeface="+mn-cs"/>
              </a:rPr>
              <a:t>Установка принтера в систему </a:t>
            </a:r>
            <a:endParaRPr lang="ru-RU" dirty="0" smtClean="0">
              <a:effectLst/>
            </a:endParaRPr>
          </a:p>
          <a:p>
            <a:r>
              <a:rPr lang="ru-RU" sz="1200" kern="1200" dirty="0" smtClean="0">
                <a:solidFill>
                  <a:schemeClr val="tx1"/>
                </a:solidFill>
                <a:effectLst/>
                <a:latin typeface="+mn-lt"/>
                <a:ea typeface="+mn-ea"/>
                <a:cs typeface="+mn-cs"/>
              </a:rPr>
              <a:t>Нет доступа </a:t>
            </a:r>
            <a:endParaRPr lang="ru-RU" dirty="0" smtClean="0">
              <a:effectLst/>
            </a:endParaRPr>
          </a:p>
          <a:p>
            <a:r>
              <a:rPr lang="ru-RU" sz="1200" kern="1200" dirty="0" smtClean="0">
                <a:solidFill>
                  <a:schemeClr val="tx1"/>
                </a:solidFill>
                <a:effectLst/>
                <a:latin typeface="+mn-lt"/>
                <a:ea typeface="+mn-ea"/>
                <a:cs typeface="+mn-cs"/>
              </a:rPr>
              <a:t>Нет доступа к общим ресурсам </a:t>
            </a:r>
            <a:endParaRPr lang="ru-RU" dirty="0" smtClean="0">
              <a:effectLst/>
            </a:endParaRPr>
          </a:p>
          <a:p>
            <a:r>
              <a:rPr lang="ru-RU" sz="1200" kern="1200" dirty="0" smtClean="0">
                <a:solidFill>
                  <a:schemeClr val="tx1"/>
                </a:solidFill>
                <a:effectLst/>
                <a:latin typeface="+mn-lt"/>
                <a:ea typeface="+mn-ea"/>
                <a:cs typeface="+mn-cs"/>
              </a:rPr>
              <a:t>Как показывают исследования, решение части задач может быть </a:t>
            </a:r>
            <a:r>
              <a:rPr lang="ru-RU" sz="1200" kern="1200" dirty="0" err="1" smtClean="0">
                <a:solidFill>
                  <a:schemeClr val="tx1"/>
                </a:solidFill>
                <a:effectLst/>
                <a:latin typeface="+mn-lt"/>
                <a:ea typeface="+mn-ea"/>
                <a:cs typeface="+mn-cs"/>
              </a:rPr>
              <a:t>автом</a:t>
            </a:r>
            <a:r>
              <a:rPr lang="ru-RU" sz="120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20</a:t>
            </a:fld>
            <a:endParaRPr lang="ru-RU"/>
          </a:p>
        </p:txBody>
      </p:sp>
    </p:spTree>
    <p:extLst>
      <p:ext uri="{BB962C8B-B14F-4D97-AF65-F5344CB8AC3E}">
        <p14:creationId xmlns:p14="http://schemas.microsoft.com/office/powerpoint/2010/main" val="2035781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Styl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2000" y="864000"/>
            <a:ext cx="9000000" cy="3816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lgn="l" rtl="0">
              <a:spcBef>
                <a:spcPts val="0"/>
              </a:spcBef>
              <a:buSzPct val="100000"/>
              <a:buFont typeface="Arial"/>
              <a:buNone/>
              <a:defRPr sz="2700" b="1">
                <a:solidFill>
                  <a:schemeClr val="dk1"/>
                </a:solidFill>
                <a:latin typeface="Arial"/>
                <a:ea typeface="Arial"/>
                <a:cs typeface="Arial"/>
                <a:sym typeface="Arial"/>
              </a:defRPr>
            </a:lvl1pPr>
            <a:lvl2pPr algn="l" rtl="0">
              <a:spcBef>
                <a:spcPts val="0"/>
              </a:spcBef>
              <a:buSzPct val="100000"/>
              <a:buFont typeface="Arial"/>
              <a:buNone/>
              <a:defRPr sz="2700" b="1">
                <a:solidFill>
                  <a:schemeClr val="dk1"/>
                </a:solidFill>
                <a:latin typeface="Arial"/>
                <a:ea typeface="Arial"/>
                <a:cs typeface="Arial"/>
                <a:sym typeface="Arial"/>
              </a:defRPr>
            </a:lvl2pPr>
            <a:lvl3pPr algn="l" rtl="0">
              <a:spcBef>
                <a:spcPts val="0"/>
              </a:spcBef>
              <a:buSzPct val="100000"/>
              <a:buFont typeface="Arial"/>
              <a:buNone/>
              <a:defRPr sz="2700" b="1">
                <a:solidFill>
                  <a:schemeClr val="dk1"/>
                </a:solidFill>
                <a:latin typeface="Arial"/>
                <a:ea typeface="Arial"/>
                <a:cs typeface="Arial"/>
                <a:sym typeface="Arial"/>
              </a:defRPr>
            </a:lvl3pPr>
            <a:lvl4pPr algn="l" rtl="0">
              <a:spcBef>
                <a:spcPts val="0"/>
              </a:spcBef>
              <a:buSzPct val="100000"/>
              <a:buFont typeface="Arial"/>
              <a:buNone/>
              <a:defRPr sz="2700" b="1">
                <a:solidFill>
                  <a:schemeClr val="dk1"/>
                </a:solidFill>
                <a:latin typeface="Arial"/>
                <a:ea typeface="Arial"/>
                <a:cs typeface="Arial"/>
                <a:sym typeface="Arial"/>
              </a:defRPr>
            </a:lvl4pPr>
            <a:lvl5pPr algn="l" rtl="0">
              <a:spcBef>
                <a:spcPts val="0"/>
              </a:spcBef>
              <a:buSzPct val="100000"/>
              <a:buFont typeface="Arial"/>
              <a:buNone/>
              <a:defRPr sz="2700" b="1">
                <a:solidFill>
                  <a:schemeClr val="dk1"/>
                </a:solidFill>
                <a:latin typeface="Arial"/>
                <a:ea typeface="Arial"/>
                <a:cs typeface="Arial"/>
                <a:sym typeface="Arial"/>
              </a:defRPr>
            </a:lvl5pPr>
            <a:lvl6pPr algn="l" rtl="0">
              <a:spcBef>
                <a:spcPts val="0"/>
              </a:spcBef>
              <a:buSzPct val="100000"/>
              <a:buFont typeface="Arial"/>
              <a:buNone/>
              <a:defRPr sz="2700" b="1">
                <a:solidFill>
                  <a:schemeClr val="dk1"/>
                </a:solidFill>
                <a:latin typeface="Arial"/>
                <a:ea typeface="Arial"/>
                <a:cs typeface="Arial"/>
                <a:sym typeface="Arial"/>
              </a:defRPr>
            </a:lvl6pPr>
            <a:lvl7pPr algn="l" rtl="0">
              <a:spcBef>
                <a:spcPts val="0"/>
              </a:spcBef>
              <a:buSzPct val="100000"/>
              <a:buFont typeface="Arial"/>
              <a:buNone/>
              <a:defRPr sz="2700" b="1">
                <a:solidFill>
                  <a:schemeClr val="dk1"/>
                </a:solidFill>
                <a:latin typeface="Arial"/>
                <a:ea typeface="Arial"/>
                <a:cs typeface="Arial"/>
                <a:sym typeface="Arial"/>
              </a:defRPr>
            </a:lvl7pPr>
            <a:lvl8pPr algn="l" rtl="0">
              <a:spcBef>
                <a:spcPts val="0"/>
              </a:spcBef>
              <a:buSzPct val="100000"/>
              <a:buFont typeface="Arial"/>
              <a:buNone/>
              <a:defRPr sz="2700" b="1">
                <a:solidFill>
                  <a:schemeClr val="dk1"/>
                </a:solidFill>
                <a:latin typeface="Arial"/>
                <a:ea typeface="Arial"/>
                <a:cs typeface="Arial"/>
                <a:sym typeface="Arial"/>
              </a:defRPr>
            </a:lvl8pPr>
            <a:lvl9pPr algn="l" rtl="0">
              <a:spcBef>
                <a:spcPts val="0"/>
              </a:spcBef>
              <a:buSzPct val="100000"/>
              <a:buFont typeface="Arial"/>
              <a:buNone/>
              <a:defRPr sz="27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200150"/>
            <a:ext cx="8229600" cy="3725775"/>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350"/>
            </a:lvl5pPr>
            <a:lvl6pPr rtl="0">
              <a:defRPr sz="1350"/>
            </a:lvl6pPr>
            <a:lvl7pPr rtl="0">
              <a:defRPr sz="1350"/>
            </a:lvl7pPr>
            <a:lvl8pPr rtl="0">
              <a:defRPr sz="1350"/>
            </a:lvl8pPr>
            <a:lvl9pPr rtl="0">
              <a:defRPr sz="1350"/>
            </a:lvl9pPr>
          </a:lstStyle>
          <a:p>
            <a:endParaRPr/>
          </a:p>
        </p:txBody>
      </p:sp>
    </p:spTree>
    <p:extLst>
      <p:ext uri="{BB962C8B-B14F-4D97-AF65-F5344CB8AC3E}">
        <p14:creationId xmlns:p14="http://schemas.microsoft.com/office/powerpoint/2010/main" val="246677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487660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dirty="0"/>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7"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extLst>
      <p:ext uri="{BB962C8B-B14F-4D97-AF65-F5344CB8AC3E}">
        <p14:creationId xmlns:p14="http://schemas.microsoft.com/office/powerpoint/2010/main" val="35931101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 y="72000"/>
            <a:ext cx="9000000" cy="720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2000" y="972000"/>
            <a:ext cx="9000000" cy="3636000"/>
          </a:xfrm>
          <a:prstGeom prst="rect">
            <a:avLst/>
          </a:prstGeom>
        </p:spPr>
        <p:txBody>
          <a:bodyPr/>
          <a:lstStyle>
            <a:lvl1pPr marL="360000" indent="-360000">
              <a:spcBef>
                <a:spcPts val="600"/>
              </a:spcBef>
              <a:buFont typeface="Wingdings" pitchFamily="2" charset="2"/>
              <a:buChar char="§"/>
              <a:defRPr/>
            </a:lvl1pPr>
            <a:lvl2pPr marL="648000" indent="-288000">
              <a:spcBef>
                <a:spcPts val="600"/>
              </a:spcBef>
              <a:defRPr/>
            </a:lvl2pPr>
            <a:lvl3pPr marL="936000" indent="-288000">
              <a:spcBef>
                <a:spcPts val="600"/>
              </a:spcBef>
              <a:buFont typeface="Wingdings" pitchFamily="2" charset="2"/>
              <a:buChar char="§"/>
              <a:defRPr/>
            </a:lvl3pPr>
            <a:lvl4pPr marL="1224000" indent="-288000">
              <a:spcBef>
                <a:spcPts val="600"/>
              </a:spcBef>
              <a:defRPr/>
            </a:lvl4pPr>
            <a:lvl5pPr marL="1512000" indent="-288000">
              <a:spcBef>
                <a:spcPts val="600"/>
              </a:spcBef>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4"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7"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a:p>
        </p:txBody>
      </p:sp>
      <p:sp>
        <p:nvSpPr>
          <p:cNvPr id="18"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9"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2" name="Прямая соединительная линия 21"/>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2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4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1"/>
          <p:cNvSpPr>
            <a:spLocks noGrp="1"/>
          </p:cNvSpPr>
          <p:nvPr>
            <p:ph type="title" hasCustomPrompt="1"/>
          </p:nvPr>
        </p:nvSpPr>
        <p:spPr>
          <a:xfrm>
            <a:off x="72000" y="72000"/>
            <a:ext cx="9000000" cy="720000"/>
          </a:xfrm>
          <a:prstGeom prst="rect">
            <a:avLst/>
          </a:prstGeom>
        </p:spPr>
        <p:txBody>
          <a:bodyPr/>
          <a:lstStyle/>
          <a:p>
            <a:r>
              <a:rPr lang="en-US" dirty="0" smtClean="0"/>
              <a:t>CLICK TO EDIT MASTER TITLE STYLE</a:t>
            </a:r>
            <a:endParaRPr lang="en-US" dirty="0"/>
          </a:p>
        </p:txBody>
      </p:sp>
      <p:cxnSp>
        <p:nvCxnSpPr>
          <p:cNvPr id="14" name="Прямая соединительная линия 13"/>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2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3"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8"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02F51"/>
            </a:gs>
            <a:gs pos="50000">
              <a:srgbClr val="293B65"/>
            </a:gs>
            <a:gs pos="100000">
              <a:srgbClr val="202F51"/>
            </a:gs>
          </a:gsLst>
          <a:path path="circle">
            <a:fillToRect l="100000" t="100000"/>
          </a:path>
          <a:tileRect r="-100000" b="-100000"/>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rtl="0" eaLnBrk="1" fontAlgn="base" hangingPunct="1">
        <a:spcBef>
          <a:spcPct val="0"/>
        </a:spcBef>
        <a:spcAft>
          <a:spcPct val="0"/>
        </a:spcAft>
        <a:defRPr sz="4400" kern="1200">
          <a:solidFill>
            <a:schemeClr val="tx1"/>
          </a:solidFill>
          <a:latin typeface="DirectRg" pitchFamily="50"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DirectRg" pitchFamily="50" charset="0"/>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DirectRg" pitchFamily="50" charset="0"/>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DirectRg" pitchFamily="50" charset="0"/>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panose="020B0604020202020204" pitchFamily="34" charset="0"/>
                <a:cs typeface="Arial" panose="020B0604020202020204" pitchFamily="34" charset="0"/>
              </a:rPr>
              <a:t>Thinking-Understanding</a:t>
            </a:r>
            <a:endParaRPr lang="ru-RU"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ru-RU" b="1" dirty="0"/>
              <a:t>АВТОМАТИЗИРОВАННАЯ ИНТЕЛЛЕКТУАЛЬНАЯ СИСТЕМА ПОВЫШЕНИЯ ЭФФЕКТИВНОСТИ ИТ-СЛУЖБЫ ПРЕДПРИЯТИЯ </a:t>
            </a:r>
            <a:endParaRPr lang="ru-RU" dirty="0"/>
          </a:p>
        </p:txBody>
      </p:sp>
      <p:pic>
        <p:nvPicPr>
          <p:cNvPr id="5" name="Рисунок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438150"/>
            <a:ext cx="1219200" cy="1250684"/>
          </a:xfrm>
          <a:prstGeom prst="rect">
            <a:avLst/>
          </a:prstGeom>
        </p:spPr>
      </p:pic>
    </p:spTree>
    <p:extLst>
      <p:ext uri="{BB962C8B-B14F-4D97-AF65-F5344CB8AC3E}">
        <p14:creationId xmlns:p14="http://schemas.microsoft.com/office/powerpoint/2010/main" val="1638109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a:t>
            </a:r>
            <a:endParaRPr lang="ru-RU" dirty="0"/>
          </a:p>
        </p:txBody>
      </p:sp>
      <p:sp>
        <p:nvSpPr>
          <p:cNvPr id="3" name="Объект 2"/>
          <p:cNvSpPr>
            <a:spLocks noGrp="1"/>
          </p:cNvSpPr>
          <p:nvPr>
            <p:ph idx="1"/>
          </p:nvPr>
        </p:nvSpPr>
        <p:spPr/>
        <p:txBody>
          <a:bodyPr/>
          <a:lstStyle/>
          <a:p>
            <a:r>
              <a:rPr lang="ru-RU" dirty="0"/>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dirty="0"/>
              <a:t>Провести апробацию прототипа на тестовых </a:t>
            </a:r>
            <a:r>
              <a:rPr lang="ru-RU" dirty="0" smtClean="0"/>
              <a:t>данных</a:t>
            </a:r>
            <a:r>
              <a:rPr lang="en-US" dirty="0" smtClean="0"/>
              <a:t>.</a:t>
            </a:r>
            <a:endParaRPr lang="ru-RU" dirty="0"/>
          </a:p>
        </p:txBody>
      </p:sp>
    </p:spTree>
    <p:extLst>
      <p:ext uri="{BB962C8B-B14F-4D97-AF65-F5344CB8AC3E}">
        <p14:creationId xmlns:p14="http://schemas.microsoft.com/office/powerpoint/2010/main" val="49199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ru-RU" sz="2000" dirty="0">
                <a:latin typeface="Arial" panose="020B0604020202020204" pitchFamily="34" charset="0"/>
                <a:cs typeface="Arial" panose="020B0604020202020204" pitchFamily="34" charset="0"/>
              </a:rPr>
              <a:t>Тощев</a:t>
            </a:r>
            <a:r>
              <a:rPr lang="ru-RU" sz="2000" dirty="0" smtClean="0">
                <a:latin typeface="Arial" panose="020B0604020202020204" pitchFamily="34" charset="0"/>
                <a:cs typeface="Arial" panose="020B0604020202020204" pitchFamily="34" charset="0"/>
              </a:rPr>
              <a:t>, А.С.</a:t>
            </a:r>
            <a:r>
              <a:rPr lang="en-US" sz="2000"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К</a:t>
            </a:r>
            <a:r>
              <a:rPr lang="en-US" sz="2000"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новой концепции автоматизации программного обеспечения </a:t>
            </a:r>
            <a:r>
              <a:rPr lang="ru-RU" sz="2000" dirty="0">
                <a:latin typeface="Arial" panose="020B0604020202020204" pitchFamily="34" charset="0"/>
                <a:cs typeface="Arial" panose="020B0604020202020204" pitchFamily="34" charset="0"/>
              </a:rPr>
              <a:t>[Текст] / А. С. Тощев // Труды Математического центра имени Н.И. </a:t>
            </a:r>
            <a:r>
              <a:rPr lang="ru-RU" sz="2000" dirty="0" smtClean="0">
                <a:latin typeface="Arial" panose="020B0604020202020204" pitchFamily="34" charset="0"/>
                <a:cs typeface="Arial" panose="020B0604020202020204" pitchFamily="34" charset="0"/>
              </a:rPr>
              <a:t>Лобачевского</a:t>
            </a:r>
            <a:r>
              <a:rPr lang="ru-RU" sz="2000" dirty="0">
                <a:latin typeface="Arial" panose="020B0604020202020204" pitchFamily="34" charset="0"/>
                <a:cs typeface="Arial" panose="020B0604020202020204" pitchFamily="34" charset="0"/>
              </a:rPr>
              <a:t>. Материалы </a:t>
            </a:r>
            <a:r>
              <a:rPr lang="ru-RU" sz="2000" dirty="0" smtClean="0">
                <a:latin typeface="Arial" panose="020B0604020202020204" pitchFamily="34" charset="0"/>
                <a:cs typeface="Arial" panose="020B0604020202020204" pitchFamily="34" charset="0"/>
              </a:rPr>
              <a:t>Десятой молодежной научной </a:t>
            </a:r>
            <a:r>
              <a:rPr lang="ru-RU" sz="2000" dirty="0">
                <a:latin typeface="Arial" panose="020B0604020202020204" pitchFamily="34" charset="0"/>
                <a:cs typeface="Arial" panose="020B0604020202020204" pitchFamily="34" charset="0"/>
              </a:rPr>
              <a:t>школы-конференции </a:t>
            </a:r>
            <a:r>
              <a:rPr lang="ru-RU" sz="2000" dirty="0" smtClean="0">
                <a:latin typeface="Arial" panose="020B0604020202020204" pitchFamily="34" charset="0"/>
                <a:cs typeface="Arial" panose="020B0604020202020204" pitchFamily="34" charset="0"/>
              </a:rPr>
              <a:t>«</a:t>
            </a:r>
            <a:r>
              <a:rPr lang="ru-RU" sz="2000" dirty="0">
                <a:latin typeface="Arial" panose="020B0604020202020204" pitchFamily="34" charset="0"/>
                <a:cs typeface="Arial" panose="020B0604020202020204" pitchFamily="34" charset="0"/>
              </a:rPr>
              <a:t>Лобачевские чтения — 2011. Казань, 31 октября – 4 ноября 2011». –– 2011. –– Т. 44, </a:t>
            </a:r>
            <a:r>
              <a:rPr lang="ru-RU" sz="2000" dirty="0" err="1">
                <a:latin typeface="Arial" panose="020B0604020202020204" pitchFamily="34" charset="0"/>
                <a:cs typeface="Arial" panose="020B0604020202020204" pitchFamily="34" charset="0"/>
              </a:rPr>
              <a:t>No</a:t>
            </a:r>
            <a:r>
              <a:rPr lang="ru-RU" sz="2000" dirty="0">
                <a:latin typeface="Arial" panose="020B0604020202020204" pitchFamily="34" charset="0"/>
                <a:cs typeface="Arial" panose="020B0604020202020204" pitchFamily="34" charset="0"/>
              </a:rPr>
              <a:t> 4. –– С. 279 – </a:t>
            </a:r>
            <a:r>
              <a:rPr lang="ru-RU" sz="2000" dirty="0" smtClean="0">
                <a:latin typeface="Arial" panose="020B0604020202020204" pitchFamily="34" charset="0"/>
                <a:cs typeface="Arial" panose="020B0604020202020204" pitchFamily="34" charset="0"/>
              </a:rPr>
              <a:t>282</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endParaRPr lang="ru-RU"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Toshchev, A. Thinking-Understanding approach in IT maintenance domain au- </a:t>
            </a:r>
            <a:r>
              <a:rPr lang="en-US" sz="2000" dirty="0" err="1">
                <a:latin typeface="Arial" panose="020B0604020202020204" pitchFamily="34" charset="0"/>
                <a:cs typeface="Arial" panose="020B0604020202020204" pitchFamily="34" charset="0"/>
              </a:rPr>
              <a:t>tomation</a:t>
            </a:r>
            <a:r>
              <a:rPr lang="en-US" sz="2000" dirty="0">
                <a:latin typeface="Arial" panose="020B0604020202020204" pitchFamily="34" charset="0"/>
                <a:cs typeface="Arial" panose="020B0604020202020204" pitchFamily="34" charset="0"/>
              </a:rPr>
              <a:t> [Text] / A. Toshchev, M. </a:t>
            </a:r>
            <a:r>
              <a:rPr lang="en-US" sz="2000" dirty="0" err="1">
                <a:latin typeface="Arial" panose="020B0604020202020204" pitchFamily="34" charset="0"/>
                <a:cs typeface="Arial" panose="020B0604020202020204" pitchFamily="34" charset="0"/>
              </a:rPr>
              <a:t>Talanov</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Krehov</a:t>
            </a:r>
            <a:r>
              <a:rPr lang="en-US" sz="2000" dirty="0">
                <a:latin typeface="Arial" panose="020B0604020202020204" pitchFamily="34" charset="0"/>
                <a:cs typeface="Arial" panose="020B0604020202020204" pitchFamily="34" charset="0"/>
              </a:rPr>
              <a:t> // Global Journal on Tech- </a:t>
            </a:r>
            <a:r>
              <a:rPr lang="en-US" sz="2000" dirty="0" err="1">
                <a:latin typeface="Arial" panose="020B0604020202020204" pitchFamily="34" charset="0"/>
                <a:cs typeface="Arial" panose="020B0604020202020204" pitchFamily="34" charset="0"/>
              </a:rPr>
              <a:t>nology</a:t>
            </a:r>
            <a:r>
              <a:rPr lang="en-US" sz="2000" dirty="0">
                <a:latin typeface="Arial" panose="020B0604020202020204" pitchFamily="34" charset="0"/>
                <a:cs typeface="Arial" panose="020B0604020202020204" pitchFamily="34" charset="0"/>
              </a:rPr>
              <a:t>: 3rd World Conference on Information Technology (WCIT-2012). — 2013. — Vol. 3. — P. 879 – </a:t>
            </a:r>
            <a:r>
              <a:rPr lang="en-US" sz="2000" dirty="0" smtClean="0">
                <a:latin typeface="Arial" panose="020B0604020202020204" pitchFamily="34" charset="0"/>
                <a:cs typeface="Arial" panose="020B0604020202020204" pitchFamily="34" charset="0"/>
              </a:rPr>
              <a:t>894; </a:t>
            </a:r>
            <a:endParaRPr lang="en-US" sz="2000"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179857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ru-RU" sz="2000" dirty="0" smtClean="0">
                <a:latin typeface="Arial" panose="020B0604020202020204" pitchFamily="34" charset="0"/>
                <a:cs typeface="Arial" panose="020B0604020202020204" pitchFamily="34" charset="0"/>
              </a:rPr>
              <a:t>Тощев, А.С. Архитектура и реализация интеллектуального агента для автоматической обработки входящих заявок с помощью искусственного интеллекта и семантических сетей [Текст] / А.С. Тощев, М.О. Таланов // Ученые записки Института социально-гуманитарных знаний. –– 2014. –– Т. 2. –– С. 288 – 292</a:t>
            </a:r>
            <a:r>
              <a:rPr lang="en-US" sz="2000" dirty="0" smtClean="0">
                <a:latin typeface="Arial" panose="020B0604020202020204" pitchFamily="34" charset="0"/>
                <a:cs typeface="Arial" panose="020B0604020202020204" pitchFamily="34" charset="0"/>
              </a:rPr>
              <a:t>;</a:t>
            </a:r>
            <a:endParaRPr lang="ru-RU" sz="2000" dirty="0" smtClean="0">
              <a:latin typeface="Arial" panose="020B0604020202020204" pitchFamily="34" charset="0"/>
              <a:cs typeface="Arial" panose="020B0604020202020204" pitchFamily="34" charset="0"/>
            </a:endParaRPr>
          </a:p>
          <a:p>
            <a:r>
              <a:rPr lang="ru-RU" sz="2000" dirty="0" err="1" smtClean="0">
                <a:latin typeface="Arial" panose="020B0604020202020204" pitchFamily="34" charset="0"/>
                <a:cs typeface="Arial" panose="020B0604020202020204" pitchFamily="34" charset="0"/>
              </a:rPr>
              <a:t>Toshchev</a:t>
            </a:r>
            <a:r>
              <a:rPr lang="ru-RU" sz="2000" dirty="0" smtClean="0">
                <a:latin typeface="Arial" panose="020B0604020202020204" pitchFamily="34" charset="0"/>
                <a:cs typeface="Arial" panose="020B0604020202020204" pitchFamily="34" charset="0"/>
              </a:rPr>
              <a:t>, A. </a:t>
            </a:r>
            <a:r>
              <a:rPr lang="ru-RU" sz="2000" dirty="0" err="1" smtClean="0">
                <a:latin typeface="Arial" panose="020B0604020202020204" pitchFamily="34" charset="0"/>
                <a:cs typeface="Arial" panose="020B0604020202020204" pitchFamily="34" charset="0"/>
              </a:rPr>
              <a:t>Computational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emotional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thinking</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and</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virtual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neurotransmitters</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Text</a:t>
            </a:r>
            <a:r>
              <a:rPr lang="ru-RU" sz="2000" dirty="0" smtClean="0">
                <a:latin typeface="Arial" panose="020B0604020202020204" pitchFamily="34" charset="0"/>
                <a:cs typeface="Arial" panose="020B0604020202020204" pitchFamily="34" charset="0"/>
              </a:rPr>
              <a:t>] / A. </a:t>
            </a:r>
            <a:r>
              <a:rPr lang="ru-RU" sz="2000" dirty="0" err="1" smtClean="0">
                <a:latin typeface="Arial" panose="020B0604020202020204" pitchFamily="34" charset="0"/>
                <a:cs typeface="Arial" panose="020B0604020202020204" pitchFamily="34" charset="0"/>
              </a:rPr>
              <a:t>Toshchev</a:t>
            </a:r>
            <a:r>
              <a:rPr lang="ru-RU" sz="2000" dirty="0" smtClean="0">
                <a:latin typeface="Arial" panose="020B0604020202020204" pitchFamily="34" charset="0"/>
                <a:cs typeface="Arial" panose="020B0604020202020204" pitchFamily="34" charset="0"/>
              </a:rPr>
              <a:t>, M. Talanov // </a:t>
            </a:r>
            <a:r>
              <a:rPr lang="ru-RU" sz="2000" dirty="0" err="1" smtClean="0">
                <a:latin typeface="Arial" panose="020B0604020202020204" pitchFamily="34" charset="0"/>
                <a:cs typeface="Arial" panose="020B0604020202020204" pitchFamily="34" charset="0"/>
              </a:rPr>
              <a:t>International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Journal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of</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Synthetic</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Emotions</a:t>
            </a:r>
            <a:r>
              <a:rPr lang="ru-RU" sz="2000" dirty="0" smtClean="0">
                <a:latin typeface="Arial" panose="020B0604020202020204" pitchFamily="34" charset="0"/>
                <a:cs typeface="Arial" panose="020B0604020202020204" pitchFamily="34" charset="0"/>
              </a:rPr>
              <a:t> (IJSE). — 2014. — </a:t>
            </a:r>
            <a:r>
              <a:rPr lang="ru-RU" sz="2000" dirty="0" err="1" smtClean="0">
                <a:latin typeface="Arial" panose="020B0604020202020204" pitchFamily="34" charset="0"/>
                <a:cs typeface="Arial" panose="020B0604020202020204" pitchFamily="34" charset="0"/>
              </a:rPr>
              <a:t>Vol</a:t>
            </a:r>
            <a:r>
              <a:rPr lang="ru-RU" sz="2000" dirty="0" smtClean="0">
                <a:latin typeface="Arial" panose="020B0604020202020204" pitchFamily="34" charset="0"/>
                <a:cs typeface="Arial" panose="020B0604020202020204" pitchFamily="34" charset="0"/>
              </a:rPr>
              <a:t>. 5. — P. 30 – 35</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p>
          <a:p>
            <a:endParaRPr lang="ru-RU" dirty="0"/>
          </a:p>
        </p:txBody>
      </p:sp>
    </p:spTree>
    <p:extLst>
      <p:ext uri="{BB962C8B-B14F-4D97-AF65-F5344CB8AC3E}">
        <p14:creationId xmlns:p14="http://schemas.microsoft.com/office/powerpoint/2010/main" val="52173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en-US" sz="2000" dirty="0">
                <a:latin typeface="Arial" panose="020B0604020202020204" pitchFamily="34" charset="0"/>
                <a:cs typeface="Arial" panose="020B0604020202020204" pitchFamily="34" charset="0"/>
              </a:rPr>
              <a:t>Toshchev</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Appraisal,</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coping</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and</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high</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level</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emotions</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aspects</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of</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computational </a:t>
            </a:r>
            <a:r>
              <a:rPr lang="en-US" sz="2000" dirty="0">
                <a:latin typeface="Arial" panose="020B0604020202020204" pitchFamily="34" charset="0"/>
                <a:cs typeface="Arial" panose="020B0604020202020204" pitchFamily="34" charset="0"/>
              </a:rPr>
              <a:t>emotional thinking [Text]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 Toshchev, M. </a:t>
            </a:r>
            <a:r>
              <a:rPr lang="en-US" sz="2000" dirty="0" err="1">
                <a:latin typeface="Arial" panose="020B0604020202020204" pitchFamily="34" charset="0"/>
                <a:cs typeface="Arial" panose="020B0604020202020204" pitchFamily="34" charset="0"/>
              </a:rPr>
              <a:t>Talanov</a:t>
            </a:r>
            <a:r>
              <a:rPr lang="en-US" sz="2000" dirty="0">
                <a:latin typeface="Arial" panose="020B0604020202020204" pitchFamily="34" charset="0"/>
                <a:cs typeface="Arial" panose="020B0604020202020204" pitchFamily="34" charset="0"/>
              </a:rPr>
              <a:t> // International Journal of Synthetic Emotions (IJSE). — 2015. — Vol. 6. — P. 65 – 72. ;</a:t>
            </a:r>
          </a:p>
          <a:p>
            <a:r>
              <a:rPr lang="en-US" sz="2000" dirty="0">
                <a:latin typeface="Arial" panose="020B0604020202020204" pitchFamily="34" charset="0"/>
                <a:cs typeface="Arial" panose="020B0604020202020204" pitchFamily="34" charset="0"/>
              </a:rPr>
              <a:t>Toshchev, A. Thinking model and machine understanding in automated user request processing [Text] / A. Toshchev // CEUR Workshop Proceedings. — 2014. — Vol. 1297. — P. 224 – </a:t>
            </a:r>
            <a:r>
              <a:rPr lang="en-US" sz="2000" dirty="0" smtClean="0">
                <a:latin typeface="Arial" panose="020B0604020202020204" pitchFamily="34" charset="0"/>
                <a:cs typeface="Arial" panose="020B0604020202020204" pitchFamily="34" charset="0"/>
              </a:rPr>
              <a:t>226;</a:t>
            </a:r>
            <a:endParaRPr lang="ru-RU" sz="2000" dirty="0" smtClean="0">
              <a:latin typeface="Arial" panose="020B0604020202020204" pitchFamily="34" charset="0"/>
              <a:cs typeface="Arial" panose="020B0604020202020204" pitchFamily="34" charset="0"/>
            </a:endParaRPr>
          </a:p>
          <a:p>
            <a:r>
              <a:rPr lang="ru-RU" sz="2000" dirty="0">
                <a:latin typeface="Arial" panose="020B0604020202020204" pitchFamily="34" charset="0"/>
                <a:cs typeface="Arial" panose="020B0604020202020204" pitchFamily="34" charset="0"/>
              </a:rPr>
              <a:t>Тощев, А.С. Возможности автоматизации разрешения инцидентов для </a:t>
            </a:r>
            <a:r>
              <a:rPr lang="ru-RU" sz="2000" dirty="0" smtClean="0">
                <a:latin typeface="Arial" panose="020B0604020202020204" pitchFamily="34" charset="0"/>
                <a:cs typeface="Arial" panose="020B0604020202020204" pitchFamily="34" charset="0"/>
              </a:rPr>
              <a:t>области удаленной </a:t>
            </a:r>
            <a:r>
              <a:rPr lang="ru-RU" sz="2000" dirty="0">
                <a:latin typeface="Arial" panose="020B0604020202020204" pitchFamily="34" charset="0"/>
                <a:cs typeface="Arial" panose="020B0604020202020204" pitchFamily="34" charset="0"/>
              </a:rPr>
              <a:t>поддержки </a:t>
            </a:r>
            <a:r>
              <a:rPr lang="ru-RU" sz="2000" dirty="0" smtClean="0">
                <a:latin typeface="Arial" panose="020B0604020202020204" pitchFamily="34" charset="0"/>
                <a:cs typeface="Arial" panose="020B0604020202020204" pitchFamily="34" charset="0"/>
              </a:rPr>
              <a:t>информационной инфраструктуры предприятия </a:t>
            </a:r>
            <a:r>
              <a:rPr lang="ru-RU" sz="2000" dirty="0">
                <a:latin typeface="Arial" panose="020B0604020202020204" pitchFamily="34" charset="0"/>
                <a:cs typeface="Arial" panose="020B0604020202020204" pitchFamily="34" charset="0"/>
              </a:rPr>
              <a:t>[Текст] / А.С. Тощев // Экономика и менеджмент систем управления. –– 2015. –– Т. 4. –– С. 293 – </a:t>
            </a:r>
            <a:r>
              <a:rPr lang="ru-RU" sz="2000" dirty="0" smtClean="0">
                <a:latin typeface="Arial" panose="020B0604020202020204" pitchFamily="34" charset="0"/>
                <a:cs typeface="Arial" panose="020B0604020202020204" pitchFamily="34" charset="0"/>
              </a:rPr>
              <a:t>295</a:t>
            </a:r>
            <a:r>
              <a:rPr lang="en-US" sz="2000" dirty="0" smtClean="0">
                <a:latin typeface="Arial" panose="020B0604020202020204" pitchFamily="34" charset="0"/>
                <a:cs typeface="Arial" panose="020B0604020202020204" pitchFamily="34" charset="0"/>
              </a:rPr>
              <a:t>;</a:t>
            </a:r>
            <a:endParaRPr lang="ru-RU" sz="2000" dirty="0">
              <a:latin typeface="Arial" panose="020B0604020202020204" pitchFamily="34" charset="0"/>
              <a:cs typeface="Arial" panose="020B0604020202020204" pitchFamily="34" charset="0"/>
            </a:endParaRPr>
          </a:p>
          <a:p>
            <a:endParaRPr lang="en-US" sz="2000" dirty="0"/>
          </a:p>
          <a:p>
            <a:endParaRPr lang="ru-RU" sz="2000" dirty="0"/>
          </a:p>
        </p:txBody>
      </p:sp>
    </p:spTree>
    <p:extLst>
      <p:ext uri="{BB962C8B-B14F-4D97-AF65-F5344CB8AC3E}">
        <p14:creationId xmlns:p14="http://schemas.microsoft.com/office/powerpoint/2010/main" val="269761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en-US" sz="1800" dirty="0">
                <a:latin typeface="Arial" panose="020B0604020202020204" pitchFamily="34" charset="0"/>
                <a:cs typeface="Arial" panose="020B0604020202020204" pitchFamily="34" charset="0"/>
              </a:rPr>
              <a:t>Toshchev</a:t>
            </a:r>
            <a:r>
              <a:rPr lang="en-US" sz="1800" dirty="0" smtClean="0">
                <a:latin typeface="Arial" panose="020B0604020202020204" pitchFamily="34" charset="0"/>
                <a:cs typeface="Arial" panose="020B0604020202020204" pitchFamily="34" charset="0"/>
              </a:rPr>
              <a:t>, A.</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Thinking</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lifecycle</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as</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an</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implementation</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of</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machine</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understanding </a:t>
            </a:r>
            <a:r>
              <a:rPr lang="en-US" sz="1800" dirty="0">
                <a:latin typeface="Arial" panose="020B0604020202020204" pitchFamily="34" charset="0"/>
                <a:cs typeface="Arial" panose="020B0604020202020204" pitchFamily="34" charset="0"/>
              </a:rPr>
              <a:t>in software maintenance automation domain [Text] / A. Toshchev, M. </a:t>
            </a:r>
            <a:r>
              <a:rPr lang="en-US" sz="1800" dirty="0" err="1">
                <a:latin typeface="Arial" panose="020B0604020202020204" pitchFamily="34" charset="0"/>
                <a:cs typeface="Arial" panose="020B0604020202020204" pitchFamily="34" charset="0"/>
              </a:rPr>
              <a:t>Talanov</a:t>
            </a:r>
            <a:r>
              <a:rPr lang="en-US" sz="1800" dirty="0">
                <a:latin typeface="Arial" panose="020B0604020202020204" pitchFamily="34" charset="0"/>
                <a:cs typeface="Arial" panose="020B0604020202020204" pitchFamily="34" charset="0"/>
              </a:rPr>
              <a:t> // Agent and Multi-Agent Systems: Technologies and Applications: 9th KES </a:t>
            </a:r>
            <a:r>
              <a:rPr lang="en-US" sz="1800" dirty="0" smtClean="0">
                <a:latin typeface="Arial" panose="020B0604020202020204" pitchFamily="34" charset="0"/>
                <a:cs typeface="Arial" panose="020B0604020202020204" pitchFamily="34" charset="0"/>
              </a:rPr>
              <a:t>International </a:t>
            </a:r>
            <a:r>
              <a:rPr lang="en-US" sz="1800" dirty="0">
                <a:latin typeface="Arial" panose="020B0604020202020204" pitchFamily="34" charset="0"/>
                <a:cs typeface="Arial" panose="020B0604020202020204" pitchFamily="34" charset="0"/>
              </a:rPr>
              <a:t>Conference, KES-AMSTA, 2015 Sorrento, Italy, June 2015, </a:t>
            </a:r>
            <a:r>
              <a:rPr lang="en-US" sz="1800" dirty="0" smtClean="0">
                <a:latin typeface="Arial" panose="020B0604020202020204" pitchFamily="34" charset="0"/>
                <a:cs typeface="Arial" panose="020B0604020202020204" pitchFamily="34" charset="0"/>
              </a:rPr>
              <a:t>Proceedings </a:t>
            </a:r>
            <a:r>
              <a:rPr lang="en-US" sz="1800" dirty="0">
                <a:latin typeface="Arial" panose="020B0604020202020204" pitchFamily="34" charset="0"/>
                <a:cs typeface="Arial" panose="020B0604020202020204" pitchFamily="34" charset="0"/>
              </a:rPr>
              <a:t>(Smart Innovation, Systems and Technologies). — 2015. — Vol. 38. — P. 301 – </a:t>
            </a:r>
            <a:r>
              <a:rPr lang="en-US" sz="1800" dirty="0" smtClean="0">
                <a:latin typeface="Arial" panose="020B0604020202020204" pitchFamily="34" charset="0"/>
                <a:cs typeface="Arial" panose="020B0604020202020204" pitchFamily="34" charset="0"/>
              </a:rPr>
              <a:t>310;</a:t>
            </a:r>
            <a:endParaRPr lang="en-US" sz="1800" dirty="0">
              <a:latin typeface="Arial" panose="020B0604020202020204" pitchFamily="34" charset="0"/>
              <a:cs typeface="Arial" panose="020B0604020202020204" pitchFamily="34" charset="0"/>
            </a:endParaRPr>
          </a:p>
          <a:p>
            <a:r>
              <a:rPr lang="ru-RU" sz="1800" dirty="0">
                <a:latin typeface="Arial" panose="020B0604020202020204" pitchFamily="34" charset="0"/>
                <a:cs typeface="Arial" panose="020B0604020202020204" pitchFamily="34" charset="0"/>
              </a:rPr>
              <a:t>Тощев, А.C. Вычислительная модель эмоций в интеллектуальных </a:t>
            </a:r>
            <a:r>
              <a:rPr lang="ru-RU" sz="1800" dirty="0" smtClean="0">
                <a:latin typeface="Arial" panose="020B0604020202020204" pitchFamily="34" charset="0"/>
                <a:cs typeface="Arial" panose="020B0604020202020204" pitchFamily="34" charset="0"/>
              </a:rPr>
              <a:t>информационных </a:t>
            </a:r>
            <a:r>
              <a:rPr lang="ru-RU" sz="1800" dirty="0">
                <a:latin typeface="Arial" panose="020B0604020202020204" pitchFamily="34" charset="0"/>
                <a:cs typeface="Arial" panose="020B0604020202020204" pitchFamily="34" charset="0"/>
              </a:rPr>
              <a:t>системах [Текст] / А.C. Тощев, М.О. Таланов // Электронные библиотеки. –– 2015. –– Т. 18. –– С. 225 – </a:t>
            </a:r>
            <a:r>
              <a:rPr lang="ru-RU" sz="1800" dirty="0" smtClean="0">
                <a:latin typeface="Arial" panose="020B0604020202020204" pitchFamily="34" charset="0"/>
                <a:cs typeface="Arial" panose="020B0604020202020204" pitchFamily="34" charset="0"/>
              </a:rPr>
              <a:t>235</a:t>
            </a:r>
            <a:r>
              <a:rPr lang="en-US" sz="1800" dirty="0" smtClean="0">
                <a:latin typeface="Arial" panose="020B0604020202020204" pitchFamily="34" charset="0"/>
                <a:cs typeface="Arial" panose="020B0604020202020204" pitchFamily="34" charset="0"/>
              </a:rPr>
              <a:t>;</a:t>
            </a:r>
            <a:endParaRPr lang="ru-RU" sz="1800" dirty="0">
              <a:latin typeface="Arial" panose="020B0604020202020204" pitchFamily="34" charset="0"/>
              <a:cs typeface="Arial" panose="020B0604020202020204" pitchFamily="34" charset="0"/>
            </a:endParaRPr>
          </a:p>
          <a:p>
            <a:r>
              <a:rPr lang="ru-RU" sz="1800" dirty="0">
                <a:latin typeface="Arial" panose="020B0604020202020204" pitchFamily="34" charset="0"/>
                <a:cs typeface="Arial" panose="020B0604020202020204" pitchFamily="34" charset="0"/>
              </a:rPr>
              <a:t>Тощев, А.С. Применение </a:t>
            </a:r>
            <a:r>
              <a:rPr lang="ru-RU" sz="1800" dirty="0" smtClean="0">
                <a:latin typeface="Arial" panose="020B0604020202020204" pitchFamily="34" charset="0"/>
                <a:cs typeface="Arial" panose="020B0604020202020204" pitchFamily="34" charset="0"/>
              </a:rPr>
              <a:t>моделей </a:t>
            </a:r>
            <a:r>
              <a:rPr lang="ru-RU" sz="1800" dirty="0">
                <a:latin typeface="Arial" panose="020B0604020202020204" pitchFamily="34" charset="0"/>
                <a:cs typeface="Arial" panose="020B0604020202020204" pitchFamily="34" charset="0"/>
              </a:rPr>
              <a:t>мышления в интеллектуальных вопросно-ответных системах [Текст] / А.С. Тощев // Электронные </a:t>
            </a:r>
            <a:r>
              <a:rPr lang="ru-RU" sz="1800" dirty="0" smtClean="0">
                <a:latin typeface="Arial" panose="020B0604020202020204" pitchFamily="34" charset="0"/>
                <a:cs typeface="Arial" panose="020B0604020202020204" pitchFamily="34" charset="0"/>
              </a:rPr>
              <a:t>библиотеки</a:t>
            </a:r>
            <a:r>
              <a:rPr lang="ru-RU" sz="1800" dirty="0">
                <a:latin typeface="Arial" panose="020B0604020202020204" pitchFamily="34" charset="0"/>
                <a:cs typeface="Arial" panose="020B0604020202020204" pitchFamily="34" charset="0"/>
              </a:rPr>
              <a:t>. –– 2015. –– Т. 18. –– С. 216 – </a:t>
            </a:r>
            <a:r>
              <a:rPr lang="ru-RU" sz="1800" dirty="0" smtClean="0">
                <a:latin typeface="Arial" panose="020B0604020202020204" pitchFamily="34" charset="0"/>
                <a:cs typeface="Arial" panose="020B0604020202020204" pitchFamily="34" charset="0"/>
              </a:rPr>
              <a:t>224</a:t>
            </a:r>
            <a:r>
              <a:rPr lang="en-US" sz="1800" dirty="0">
                <a:latin typeface="Arial" panose="020B0604020202020204" pitchFamily="34" charset="0"/>
                <a:cs typeface="Arial" panose="020B0604020202020204" pitchFamily="34" charset="0"/>
              </a:rPr>
              <a:t>.</a:t>
            </a:r>
            <a:endParaRPr lang="ru-RU" sz="1800" dirty="0">
              <a:latin typeface="Arial" panose="020B0604020202020204" pitchFamily="34" charset="0"/>
              <a:cs typeface="Arial" panose="020B0604020202020204" pitchFamily="34" charset="0"/>
            </a:endParaRPr>
          </a:p>
          <a:p>
            <a:endParaRPr lang="ru-RU" sz="2000" dirty="0"/>
          </a:p>
        </p:txBody>
      </p:sp>
    </p:spTree>
    <p:extLst>
      <p:ext uri="{BB962C8B-B14F-4D97-AF65-F5344CB8AC3E}">
        <p14:creationId xmlns:p14="http://schemas.microsoft.com/office/powerpoint/2010/main" val="2127146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Структура диссертации</a:t>
            </a:r>
            <a:endParaRPr lang="ru-RU" dirty="0"/>
          </a:p>
        </p:txBody>
      </p:sp>
      <p:sp>
        <p:nvSpPr>
          <p:cNvPr id="3" name="Объект 2"/>
          <p:cNvSpPr>
            <a:spLocks noGrp="1"/>
          </p:cNvSpPr>
          <p:nvPr>
            <p:ph idx="1"/>
          </p:nvPr>
        </p:nvSpPr>
        <p:spPr/>
        <p:txBody>
          <a:bodyPr/>
          <a:lstStyle/>
          <a:p>
            <a:r>
              <a:rPr lang="ru-RU" sz="2400" b="1" dirty="0" smtClean="0"/>
              <a:t>Введение</a:t>
            </a:r>
          </a:p>
          <a:p>
            <a:r>
              <a:rPr lang="ru-RU" sz="2400" b="1" dirty="0" smtClean="0"/>
              <a:t>Глава </a:t>
            </a:r>
            <a:r>
              <a:rPr lang="ru-RU" sz="2400" b="1" dirty="0"/>
              <a:t>1. Интеллектуальные системы регистрации и анализа проблемных ситуаций, возникающих в ИТ-инфраструктуре </a:t>
            </a:r>
            <a:r>
              <a:rPr lang="ru-RU" sz="2400" b="1" dirty="0" smtClean="0"/>
              <a:t>предприятия</a:t>
            </a:r>
          </a:p>
          <a:p>
            <a:pPr lvl="1"/>
            <a:r>
              <a:rPr lang="ru-RU" sz="2000" dirty="0"/>
              <a:t>1.1  Сравнительный анализ систем регистрации и устранения проблемных </a:t>
            </a:r>
            <a:r>
              <a:rPr lang="ru-RU" sz="2000" dirty="0" smtClean="0"/>
              <a:t>ситуаций</a:t>
            </a:r>
          </a:p>
          <a:p>
            <a:pPr lvl="1"/>
            <a:r>
              <a:rPr lang="ru-RU" sz="2000" dirty="0"/>
              <a:t>1.2  Основные требования к интеллектуальным системам регистрации и анализа проблемных ситуаций в </a:t>
            </a:r>
            <a:r>
              <a:rPr lang="ru-RU" sz="2000" dirty="0" smtClean="0"/>
              <a:t>ИТ-области</a:t>
            </a:r>
          </a:p>
          <a:p>
            <a:pPr lvl="1"/>
            <a:r>
              <a:rPr lang="ru-RU" sz="2000" dirty="0"/>
              <a:t>1.3  Сравнительный анализ методов и комплексов обработки текстов на естественном языке</a:t>
            </a:r>
            <a:endParaRPr lang="ru-RU" sz="2000" b="1" dirty="0" smtClean="0"/>
          </a:p>
          <a:p>
            <a:endParaRPr lang="ru-RU" dirty="0"/>
          </a:p>
        </p:txBody>
      </p:sp>
    </p:spTree>
    <p:extLst>
      <p:ext uri="{BB962C8B-B14F-4D97-AF65-F5344CB8AC3E}">
        <p14:creationId xmlns:p14="http://schemas.microsoft.com/office/powerpoint/2010/main" val="1124738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sz="2400" b="1" dirty="0">
                <a:latin typeface="Arial" panose="020B0604020202020204" pitchFamily="34" charset="0"/>
                <a:cs typeface="Arial" panose="020B0604020202020204" pitchFamily="34" charset="0"/>
              </a:rPr>
              <a:t>Глава 2. Модель интеллектуальной системы принятия решений для регистрации и анализа проблемных ситуаций в ИТ-инфраструктуре </a:t>
            </a:r>
            <a:r>
              <a:rPr lang="ru-RU" sz="2400" b="1" dirty="0" smtClean="0">
                <a:latin typeface="Arial" panose="020B0604020202020204" pitchFamily="34" charset="0"/>
                <a:cs typeface="Arial" panose="020B0604020202020204" pitchFamily="34" charset="0"/>
              </a:rPr>
              <a:t>предприятия</a:t>
            </a:r>
          </a:p>
          <a:p>
            <a:pPr lvl="1"/>
            <a:r>
              <a:rPr lang="ru-RU" sz="2000" dirty="0">
                <a:latin typeface="Arial" panose="020B0604020202020204" pitchFamily="34" charset="0"/>
                <a:cs typeface="Arial" panose="020B0604020202020204" pitchFamily="34" charset="0"/>
              </a:rPr>
              <a:t>2.1  Построение модели </a:t>
            </a:r>
            <a:r>
              <a:rPr lang="ru-RU" sz="2000" dirty="0" err="1">
                <a:latin typeface="Arial" panose="020B0604020202020204" pitchFamily="34" charset="0"/>
                <a:cs typeface="Arial" panose="020B0604020202020204" pitchFamily="34" charset="0"/>
              </a:rPr>
              <a:t>Menta</a:t>
            </a:r>
            <a:r>
              <a:rPr lang="ru-RU" sz="2000" dirty="0">
                <a:latin typeface="Arial" panose="020B0604020202020204" pitchFamily="34" charset="0"/>
                <a:cs typeface="Arial" panose="020B0604020202020204" pitchFamily="34" charset="0"/>
              </a:rPr>
              <a:t> 0.1 с использованием деревьев принятия </a:t>
            </a:r>
            <a:r>
              <a:rPr lang="ru-RU" sz="2000" dirty="0" smtClean="0">
                <a:latin typeface="Arial" panose="020B0604020202020204" pitchFamily="34" charset="0"/>
                <a:cs typeface="Arial" panose="020B0604020202020204" pitchFamily="34" charset="0"/>
              </a:rPr>
              <a:t>решений</a:t>
            </a:r>
          </a:p>
          <a:p>
            <a:pPr lvl="1"/>
            <a:r>
              <a:rPr lang="ru-RU" sz="2000" dirty="0">
                <a:latin typeface="Arial" panose="020B0604020202020204" pitchFamily="34" charset="0"/>
                <a:cs typeface="Arial" panose="020B0604020202020204" pitchFamily="34" charset="0"/>
              </a:rPr>
              <a:t>2.2  Модель </a:t>
            </a:r>
            <a:r>
              <a:rPr lang="ru-RU" sz="2000" dirty="0" err="1">
                <a:latin typeface="Arial" panose="020B0604020202020204" pitchFamily="34" charset="0"/>
                <a:cs typeface="Arial" panose="020B0604020202020204" pitchFamily="34" charset="0"/>
              </a:rPr>
              <a:t>Menta</a:t>
            </a:r>
            <a:r>
              <a:rPr lang="ru-RU" sz="2000" dirty="0">
                <a:latin typeface="Arial" panose="020B0604020202020204" pitchFamily="34" charset="0"/>
                <a:cs typeface="Arial" panose="020B0604020202020204" pitchFamily="34" charset="0"/>
              </a:rPr>
              <a:t> 0.3 с использованием генетических алгоритмов </a:t>
            </a:r>
            <a:endParaRPr lang="ru-RU" sz="2000" dirty="0" smtClean="0">
              <a:latin typeface="Arial" panose="020B0604020202020204" pitchFamily="34" charset="0"/>
              <a:cs typeface="Arial" panose="020B0604020202020204" pitchFamily="34" charset="0"/>
            </a:endParaRPr>
          </a:p>
          <a:p>
            <a:pPr lvl="1"/>
            <a:r>
              <a:rPr lang="ru-RU" sz="2000" dirty="0">
                <a:latin typeface="Arial" panose="020B0604020202020204" pitchFamily="34" charset="0"/>
                <a:cs typeface="Arial" panose="020B0604020202020204" pitchFamily="34" charset="0"/>
              </a:rPr>
              <a:t>2.3  Модель TU 1.0, основанная на модели мышления </a:t>
            </a:r>
            <a:r>
              <a:rPr lang="ru-RU" sz="2000" dirty="0" err="1">
                <a:latin typeface="Arial" panose="020B0604020202020204" pitchFamily="34" charset="0"/>
                <a:cs typeface="Arial" panose="020B0604020202020204" pitchFamily="34" charset="0"/>
              </a:rPr>
              <a:t>Марвина</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Мински</a:t>
            </a:r>
            <a:r>
              <a:rPr lang="ru-RU"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6948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a:xfrm>
            <a:off x="72000" y="971550"/>
            <a:ext cx="9000000" cy="3636000"/>
          </a:xfrm>
        </p:spPr>
        <p:txBody>
          <a:bodyPr/>
          <a:lstStyle/>
          <a:p>
            <a:r>
              <a:rPr lang="ru-RU" b="1" dirty="0">
                <a:latin typeface="Arial" panose="020B0604020202020204" pitchFamily="34" charset="0"/>
                <a:cs typeface="Arial" panose="020B0604020202020204" pitchFamily="34" charset="0"/>
              </a:rPr>
              <a:t>Глава 3. Реализация модели TU 1.0 для системы интеллектуальной регистрации и устранения проблемных </a:t>
            </a:r>
            <a:r>
              <a:rPr lang="ru-RU" b="1" dirty="0" smtClean="0">
                <a:latin typeface="Arial" panose="020B0604020202020204" pitchFamily="34" charset="0"/>
                <a:cs typeface="Arial" panose="020B0604020202020204" pitchFamily="34" charset="0"/>
              </a:rPr>
              <a:t>ситуаций</a:t>
            </a:r>
          </a:p>
          <a:p>
            <a:pPr lvl="1"/>
            <a:r>
              <a:rPr lang="ru-RU" dirty="0">
                <a:latin typeface="Arial" panose="020B0604020202020204" pitchFamily="34" charset="0"/>
                <a:cs typeface="Arial" panose="020B0604020202020204" pitchFamily="34" charset="0"/>
              </a:rPr>
              <a:t>3.1  Архитектура </a:t>
            </a:r>
            <a:r>
              <a:rPr lang="ru-RU" dirty="0" smtClean="0">
                <a:latin typeface="Arial" panose="020B0604020202020204" pitchFamily="34" charset="0"/>
                <a:cs typeface="Arial" panose="020B0604020202020204" pitchFamily="34" charset="0"/>
              </a:rPr>
              <a:t>системы</a:t>
            </a:r>
          </a:p>
          <a:p>
            <a:pPr lvl="1"/>
            <a:r>
              <a:rPr lang="ru-RU" dirty="0">
                <a:latin typeface="Arial" panose="020B0604020202020204" pitchFamily="34" charset="0"/>
                <a:cs typeface="Arial" panose="020B0604020202020204" pitchFamily="34" charset="0"/>
              </a:rPr>
              <a:t>3.2  Модель данных </a:t>
            </a:r>
            <a:r>
              <a:rPr lang="ru-RU" dirty="0" err="1">
                <a:latin typeface="Arial" panose="020B0604020202020204" pitchFamily="34" charset="0"/>
                <a:cs typeface="Arial" panose="020B0604020202020204" pitchFamily="34" charset="0"/>
              </a:rPr>
              <a:t>TUKnowledge</a:t>
            </a:r>
            <a:r>
              <a:rPr lang="ru-RU" dirty="0" smtClean="0">
                <a:latin typeface="Arial" panose="020B0604020202020204" pitchFamily="34" charset="0"/>
                <a:cs typeface="Arial" panose="020B0604020202020204" pitchFamily="34" charset="0"/>
              </a:rPr>
              <a:t> </a:t>
            </a:r>
          </a:p>
          <a:p>
            <a:pPr lvl="1"/>
            <a:r>
              <a:rPr lang="ru-RU" dirty="0">
                <a:latin typeface="Arial" panose="020B0604020202020204" pitchFamily="34" charset="0"/>
                <a:cs typeface="Arial" panose="020B0604020202020204" pitchFamily="34" charset="0"/>
              </a:rPr>
              <a:t>3.3  Прототип системы</a:t>
            </a:r>
          </a:p>
        </p:txBody>
      </p:sp>
    </p:spTree>
    <p:extLst>
      <p:ext uri="{BB962C8B-B14F-4D97-AF65-F5344CB8AC3E}">
        <p14:creationId xmlns:p14="http://schemas.microsoft.com/office/powerpoint/2010/main" val="1614541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b="1" dirty="0">
                <a:latin typeface="Arial" panose="020B0604020202020204" pitchFamily="34" charset="0"/>
                <a:cs typeface="Arial" panose="020B0604020202020204" pitchFamily="34" charset="0"/>
              </a:rPr>
              <a:t>Глава 4. Экспериментальные исследования эффективности работы модели </a:t>
            </a:r>
            <a:r>
              <a:rPr lang="ru-RU" b="1" dirty="0" smtClean="0">
                <a:latin typeface="Arial" panose="020B0604020202020204" pitchFamily="34" charset="0"/>
                <a:cs typeface="Arial" panose="020B0604020202020204" pitchFamily="34" charset="0"/>
              </a:rPr>
              <a:t>TU</a:t>
            </a:r>
          </a:p>
          <a:p>
            <a:pPr lvl="1"/>
            <a:r>
              <a:rPr lang="ru-RU" dirty="0">
                <a:latin typeface="Arial" panose="020B0604020202020204" pitchFamily="34" charset="0"/>
                <a:cs typeface="Arial" panose="020B0604020202020204" pitchFamily="34" charset="0"/>
              </a:rPr>
              <a:t>4.1  Экспериментальные данные </a:t>
            </a:r>
            <a:endParaRPr lang="ru-RU" dirty="0" smtClean="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4.2  Оценка эффективности </a:t>
            </a:r>
            <a:endParaRPr lang="ru-RU" dirty="0" smtClean="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4.3  Результаты экспериментов </a:t>
            </a:r>
            <a:endParaRPr lang="ru-RU" dirty="0" smtClean="0">
              <a:latin typeface="Arial" panose="020B0604020202020204" pitchFamily="34" charset="0"/>
              <a:cs typeface="Arial" panose="020B0604020202020204" pitchFamily="34" charset="0"/>
            </a:endParaRPr>
          </a:p>
          <a:p>
            <a:r>
              <a:rPr lang="ru-RU" b="1" dirty="0" smtClean="0">
                <a:latin typeface="Arial" panose="020B0604020202020204" pitchFamily="34" charset="0"/>
                <a:cs typeface="Arial" panose="020B0604020202020204" pitchFamily="34" charset="0"/>
              </a:rPr>
              <a:t>Заключение</a:t>
            </a:r>
            <a:endParaRPr lang="ru-RU"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142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проекта</a:t>
            </a:r>
            <a:endParaRPr lang="ru-RU" dirty="0"/>
          </a:p>
        </p:txBody>
      </p:sp>
      <p:sp>
        <p:nvSpPr>
          <p:cNvPr id="3" name="Объект 2"/>
          <p:cNvSpPr>
            <a:spLocks noGrp="1"/>
          </p:cNvSpPr>
          <p:nvPr>
            <p:ph idx="1"/>
          </p:nvPr>
        </p:nvSpPr>
        <p:spPr/>
        <p:txBody>
          <a:bodyPr/>
          <a:lstStyle/>
          <a:p>
            <a:r>
              <a:rPr lang="ru-RU" dirty="0"/>
              <a:t>Поддержка информационный структуры предприятия</a:t>
            </a:r>
          </a:p>
          <a:p>
            <a:r>
              <a:rPr lang="ru-RU" dirty="0"/>
              <a:t>Удаленная помощь пользователям</a:t>
            </a:r>
          </a:p>
          <a:p>
            <a:r>
              <a:rPr lang="ru-RU" dirty="0"/>
              <a:t>Диапазон исследования:  1 месяц</a:t>
            </a:r>
          </a:p>
          <a:p>
            <a:r>
              <a:rPr lang="ru-RU" dirty="0"/>
              <a:t>Количество инцидентов: </a:t>
            </a:r>
            <a:r>
              <a:rPr lang="ru-RU" dirty="0" smtClean="0"/>
              <a:t>1865</a:t>
            </a:r>
            <a:endParaRPr lang="ru-RU" dirty="0"/>
          </a:p>
        </p:txBody>
      </p:sp>
    </p:spTree>
    <p:extLst>
      <p:ext uri="{BB962C8B-B14F-4D97-AF65-F5344CB8AC3E}">
        <p14:creationId xmlns:p14="http://schemas.microsoft.com/office/powerpoint/2010/main" val="1341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72000" y="972000"/>
            <a:ext cx="8767200" cy="3636000"/>
          </a:xfrm>
        </p:spPr>
        <p:txBody>
          <a:bodyPr/>
          <a:lstStyle/>
          <a:p>
            <a:r>
              <a:rPr lang="ru-RU" sz="2400" dirty="0" smtClean="0"/>
              <a:t>Выступающий: </a:t>
            </a:r>
          </a:p>
          <a:p>
            <a:pPr marL="0" indent="0">
              <a:buNone/>
            </a:pPr>
            <a:r>
              <a:rPr lang="ru-RU" sz="2400" dirty="0" smtClean="0"/>
              <a:t>Тощев Александр Сергеевич</a:t>
            </a:r>
          </a:p>
          <a:p>
            <a:pPr marL="0" indent="0">
              <a:buNone/>
            </a:pPr>
            <a:r>
              <a:rPr lang="ru-RU" sz="2400" dirty="0" smtClean="0"/>
              <a:t>Казанский (Приволжский) Федеральный Университет</a:t>
            </a:r>
            <a:r>
              <a:rPr lang="en-US" sz="2400" dirty="0" smtClean="0"/>
              <a:t>.</a:t>
            </a:r>
            <a:endParaRPr lang="ru-RU" sz="2400" dirty="0" smtClean="0"/>
          </a:p>
          <a:p>
            <a:r>
              <a:rPr lang="ru-RU" sz="2400" dirty="0" smtClean="0"/>
              <a:t>Руководитель:</a:t>
            </a:r>
          </a:p>
          <a:p>
            <a:pPr marL="0" indent="0">
              <a:buNone/>
            </a:pPr>
            <a:r>
              <a:rPr lang="ru-RU" sz="2400" dirty="0" smtClean="0"/>
              <a:t>профессор доктор физико-математических наук </a:t>
            </a:r>
            <a:r>
              <a:rPr lang="ru-RU" sz="2400" dirty="0"/>
              <a:t>А</a:t>
            </a:r>
            <a:r>
              <a:rPr lang="ru-RU" sz="2400" dirty="0" smtClean="0"/>
              <a:t>. М. Елизаров</a:t>
            </a:r>
            <a:r>
              <a:rPr lang="en-US" sz="2400" dirty="0" smtClean="0"/>
              <a:t>.</a:t>
            </a:r>
            <a:r>
              <a:rPr lang="ru-RU" sz="2400" dirty="0" smtClean="0"/>
              <a:t> </a:t>
            </a:r>
          </a:p>
          <a:p>
            <a:r>
              <a:rPr lang="ru-RU" sz="2400" dirty="0" smtClean="0"/>
              <a:t>Специальность</a:t>
            </a:r>
            <a:endParaRPr lang="en-US" sz="2400" dirty="0"/>
          </a:p>
          <a:p>
            <a:pPr marL="0" indent="0">
              <a:buNone/>
            </a:pPr>
            <a:r>
              <a:rPr lang="en-US" sz="2400" dirty="0" smtClean="0">
                <a:latin typeface="Arial" panose="020B0604020202020204" pitchFamily="34" charset="0"/>
                <a:cs typeface="Arial" panose="020B0604020202020204" pitchFamily="34" charset="0"/>
              </a:rPr>
              <a:t>05.13.01 – </a:t>
            </a:r>
            <a:r>
              <a:rPr lang="ru-RU" sz="2400" dirty="0" smtClean="0">
                <a:latin typeface="Arial" panose="020B0604020202020204" pitchFamily="34" charset="0"/>
                <a:cs typeface="Arial" panose="020B0604020202020204" pitchFamily="34" charset="0"/>
              </a:rPr>
              <a:t>физ.-мат. Системный </a:t>
            </a:r>
            <a:r>
              <a:rPr lang="ru-RU" sz="2400" dirty="0" smtClean="0"/>
              <a:t>анализ, управление и обработка данных (информатика)</a:t>
            </a:r>
            <a:r>
              <a:rPr lang="en-US" sz="2400" dirty="0" smtClean="0"/>
              <a:t>.</a:t>
            </a:r>
            <a:endParaRPr lang="ru-RU" sz="2400" dirty="0"/>
          </a:p>
          <a:p>
            <a:endParaRPr lang="ru-RU" dirty="0" smtClean="0"/>
          </a:p>
          <a:p>
            <a:pPr marL="0" indent="0">
              <a:buNone/>
            </a:pPr>
            <a:endParaRPr lang="ru-RU" dirty="0" smtClean="0"/>
          </a:p>
          <a:p>
            <a:endParaRPr lang="ru-RU" dirty="0"/>
          </a:p>
        </p:txBody>
      </p:sp>
      <p:sp>
        <p:nvSpPr>
          <p:cNvPr id="2" name="Заголовок 1"/>
          <p:cNvSpPr>
            <a:spLocks noGrp="1"/>
          </p:cNvSpPr>
          <p:nvPr>
            <p:ph type="title"/>
          </p:nvPr>
        </p:nvSpPr>
        <p:spPr/>
        <p:txBody>
          <a:bodyPr/>
          <a:lstStyle/>
          <a:p>
            <a:endParaRPr lang="ru-RU" dirty="0"/>
          </a:p>
        </p:txBody>
      </p:sp>
    </p:spTree>
    <p:extLst>
      <p:ext uri="{BB962C8B-B14F-4D97-AF65-F5344CB8AC3E}">
        <p14:creationId xmlns:p14="http://schemas.microsoft.com/office/powerpoint/2010/main" val="1980093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выгрузки проблем</a:t>
            </a:r>
            <a:endParaRPr lang="ru-RU" dirty="0"/>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3786" y="971550"/>
            <a:ext cx="6556429" cy="3636963"/>
          </a:xfrm>
        </p:spPr>
      </p:pic>
    </p:spTree>
    <p:extLst>
      <p:ext uri="{BB962C8B-B14F-4D97-AF65-F5344CB8AC3E}">
        <p14:creationId xmlns:p14="http://schemas.microsoft.com/office/powerpoint/2010/main" val="1667064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области</a:t>
            </a:r>
            <a:endParaRPr lang="ru-RU" dirty="0"/>
          </a:p>
        </p:txBody>
      </p:sp>
      <p:sp>
        <p:nvSpPr>
          <p:cNvPr id="3" name="Объект 2"/>
          <p:cNvSpPr>
            <a:spLocks noGrp="1"/>
          </p:cNvSpPr>
          <p:nvPr>
            <p:ph idx="1"/>
          </p:nvPr>
        </p:nvSpPr>
        <p:spPr/>
        <p:txBody>
          <a:bodyPr/>
          <a:lstStyle/>
          <a:p>
            <a:r>
              <a:rPr lang="ru-RU" sz="2800" dirty="0" smtClean="0"/>
              <a:t>Институт </a:t>
            </a:r>
            <a:r>
              <a:rPr lang="ru-RU" sz="2800" dirty="0" err="1"/>
              <a:t>Чиная</a:t>
            </a:r>
            <a:r>
              <a:rPr lang="ru-RU" sz="2800" dirty="0"/>
              <a:t> (Индия</a:t>
            </a:r>
            <a:r>
              <a:rPr lang="ru-RU" sz="2800" dirty="0" smtClean="0"/>
              <a:t>) - </a:t>
            </a:r>
            <a:r>
              <a:rPr lang="ru-RU" sz="2800" dirty="0"/>
              <a:t>Е. </a:t>
            </a:r>
            <a:r>
              <a:rPr lang="ru-RU" sz="2800" dirty="0" err="1" smtClean="0"/>
              <a:t>Джубилсон</a:t>
            </a:r>
            <a:r>
              <a:rPr lang="ru-RU" sz="2800" dirty="0" smtClean="0"/>
              <a:t> </a:t>
            </a:r>
            <a:r>
              <a:rPr lang="ru-RU" sz="2800" dirty="0"/>
              <a:t>и П. </a:t>
            </a:r>
            <a:r>
              <a:rPr lang="ru-RU" sz="2800" dirty="0" err="1" smtClean="0"/>
              <a:t>Дханавантини</a:t>
            </a:r>
            <a:r>
              <a:rPr lang="en-US" sz="2800" dirty="0" smtClean="0"/>
              <a:t>;</a:t>
            </a:r>
            <a:endParaRPr lang="ru-RU" sz="2800" dirty="0" smtClean="0"/>
          </a:p>
          <a:p>
            <a:r>
              <a:rPr lang="ru-RU" sz="2800" dirty="0" smtClean="0"/>
              <a:t>Институт </a:t>
            </a:r>
            <a:r>
              <a:rPr lang="ru-RU" sz="2800" dirty="0" err="1" smtClean="0"/>
              <a:t>Гановера</a:t>
            </a:r>
            <a:r>
              <a:rPr lang="ru-RU" sz="2800" dirty="0" smtClean="0"/>
              <a:t> (Германия) – Р. Брунс и Дж. </a:t>
            </a:r>
            <a:r>
              <a:rPr lang="ru-RU" sz="2800" dirty="0" err="1" smtClean="0"/>
              <a:t>Данкель</a:t>
            </a:r>
            <a:r>
              <a:rPr lang="en-US" sz="2800" dirty="0" smtClean="0"/>
              <a:t>;</a:t>
            </a:r>
            <a:r>
              <a:rPr lang="ru-RU" sz="2800" dirty="0" smtClean="0"/>
              <a:t> </a:t>
            </a:r>
          </a:p>
          <a:p>
            <a:r>
              <a:rPr lang="ru-RU" sz="2800" dirty="0" smtClean="0"/>
              <a:t>СПбГУ (Россия) - В.И. Золотарев</a:t>
            </a:r>
            <a:r>
              <a:rPr lang="en-US" sz="2800" dirty="0" smtClean="0"/>
              <a:t>;</a:t>
            </a:r>
          </a:p>
          <a:p>
            <a:r>
              <a:rPr lang="ru-RU" sz="2800" dirty="0" smtClean="0"/>
              <a:t>Сингапур – С. Фу и П. </a:t>
            </a:r>
            <a:r>
              <a:rPr lang="ru-RU" sz="2800" dirty="0" err="1" smtClean="0"/>
              <a:t>Леонг</a:t>
            </a:r>
            <a:r>
              <a:rPr lang="en-US" sz="2800" dirty="0" smtClean="0"/>
              <a:t>;</a:t>
            </a:r>
            <a:endParaRPr lang="ru-RU" sz="2800" dirty="0" smtClean="0"/>
          </a:p>
          <a:p>
            <a:r>
              <a:rPr lang="ru-RU" sz="2800" dirty="0" smtClean="0"/>
              <a:t>К(П)ФУ – Соловьев В.Д.</a:t>
            </a:r>
            <a:endParaRPr lang="ru-RU" sz="2800" dirty="0"/>
          </a:p>
        </p:txBody>
      </p:sp>
    </p:spTree>
    <p:extLst>
      <p:ext uri="{BB962C8B-B14F-4D97-AF65-F5344CB8AC3E}">
        <p14:creationId xmlns:p14="http://schemas.microsoft.com/office/powerpoint/2010/main" val="1780229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области</a:t>
            </a:r>
            <a:endParaRPr lang="ru-RU" dirty="0"/>
          </a:p>
        </p:txBody>
      </p:sp>
      <p:sp>
        <p:nvSpPr>
          <p:cNvPr id="3" name="Объект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IBM Watson (IBM) - </a:t>
            </a:r>
            <a:r>
              <a:rPr lang="ru-RU" dirty="0">
                <a:latin typeface="Arial" panose="020B0604020202020204" pitchFamily="34" charset="0"/>
                <a:cs typeface="Arial" panose="020B0604020202020204" pitchFamily="34" charset="0"/>
              </a:rPr>
              <a:t>А. </a:t>
            </a:r>
            <a:r>
              <a:rPr lang="ru-RU" dirty="0" err="1" smtClean="0">
                <a:latin typeface="Arial" panose="020B0604020202020204" pitchFamily="34" charset="0"/>
                <a:cs typeface="Arial" panose="020B0604020202020204" pitchFamily="34" charset="0"/>
              </a:rPr>
              <a:t>Гоэл</a:t>
            </a:r>
            <a:r>
              <a:rPr lang="ru-RU" dirty="0" err="1">
                <a:latin typeface="Arial" panose="020B0604020202020204" pitchFamily="34" charset="0"/>
                <a:cs typeface="Arial" panose="020B0604020202020204" pitchFamily="34" charset="0"/>
              </a:rPr>
              <a:t>ь</a:t>
            </a:r>
            <a:r>
              <a:rPr lang="en-US" dirty="0" smtClean="0">
                <a:latin typeface="Arial" panose="020B0604020202020204" pitchFamily="34" charset="0"/>
                <a:cs typeface="Arial" panose="020B0604020202020204" pitchFamily="34" charset="0"/>
              </a:rPr>
              <a:t>;</a:t>
            </a:r>
            <a:endParaRPr lang="ru-RU"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GATE3 (</a:t>
            </a:r>
            <a:r>
              <a:rPr lang="ru-RU" dirty="0" smtClean="0">
                <a:latin typeface="Arial" panose="020B0604020202020204" pitchFamily="34" charset="0"/>
                <a:cs typeface="Arial" panose="020B0604020202020204" pitchFamily="34" charset="0"/>
              </a:rPr>
              <a:t>Университет Шеффилда (Великобритания)</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 – Г. </a:t>
            </a:r>
            <a:r>
              <a:rPr lang="ru-RU" dirty="0" err="1" smtClean="0">
                <a:latin typeface="Arial" panose="020B0604020202020204" pitchFamily="34" charset="0"/>
                <a:cs typeface="Arial" panose="020B0604020202020204" pitchFamily="34" charset="0"/>
              </a:rPr>
              <a:t>Каллаган</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OpenCog</a:t>
            </a:r>
            <a:r>
              <a:rPr lang="ru-RU"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США) </a:t>
            </a:r>
            <a:r>
              <a:rPr lang="ru-RU" dirty="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ru-RU" dirty="0" smtClean="0">
                <a:latin typeface="Arial" panose="020B0604020202020204" pitchFamily="34" charset="0"/>
                <a:cs typeface="Arial" panose="020B0604020202020204" pitchFamily="34" charset="0"/>
              </a:rPr>
              <a:t>Б</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 </a:t>
            </a:r>
            <a:r>
              <a:rPr lang="ru-RU" dirty="0" err="1" smtClean="0">
                <a:latin typeface="Arial" panose="020B0604020202020204" pitchFamily="34" charset="0"/>
                <a:cs typeface="Arial" panose="020B0604020202020204" pitchFamily="34" charset="0"/>
              </a:rPr>
              <a:t>Герцель</a:t>
            </a:r>
            <a:r>
              <a:rPr lang="en-US" dirty="0" smtClean="0">
                <a:latin typeface="Arial" panose="020B0604020202020204" pitchFamily="34" charset="0"/>
                <a:cs typeface="Arial" panose="020B0604020202020204" pitchFamily="34" charset="0"/>
              </a:rPr>
              <a:t>;</a:t>
            </a:r>
            <a:endParaRPr lang="ru-RU"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NARS (</a:t>
            </a:r>
            <a:r>
              <a:rPr lang="ru-RU" dirty="0" smtClean="0">
                <a:latin typeface="Arial" panose="020B0604020202020204" pitchFamily="34" charset="0"/>
                <a:cs typeface="Arial" panose="020B0604020202020204" pitchFamily="34" charset="0"/>
              </a:rPr>
              <a:t>Китай) – П. Вонг</a:t>
            </a:r>
            <a:r>
              <a:rPr lang="en-US" dirty="0" smtClean="0">
                <a:latin typeface="Arial" panose="020B0604020202020204" pitchFamily="34" charset="0"/>
                <a:cs typeface="Arial" panose="020B0604020202020204" pitchFamily="34" charset="0"/>
              </a:rPr>
              <a:t>.</a:t>
            </a:r>
          </a:p>
          <a:p>
            <a:endParaRPr lang="ru-RU" dirty="0" smtClean="0"/>
          </a:p>
          <a:p>
            <a:endParaRPr lang="ru-RU" dirty="0"/>
          </a:p>
        </p:txBody>
      </p:sp>
    </p:spTree>
    <p:extLst>
      <p:ext uri="{BB962C8B-B14F-4D97-AF65-F5344CB8AC3E}">
        <p14:creationId xmlns:p14="http://schemas.microsoft.com/office/powerpoint/2010/main" val="1931899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1</a:t>
            </a:r>
            <a:br>
              <a:rPr lang="ru-RU" dirty="0" smtClean="0"/>
            </a:br>
            <a:endParaRPr lang="ru-RU" dirty="0"/>
          </a:p>
        </p:txBody>
      </p:sp>
      <p:sp>
        <p:nvSpPr>
          <p:cNvPr id="5" name="Подзаголовок 4"/>
          <p:cNvSpPr>
            <a:spLocks noGrp="1"/>
          </p:cNvSpPr>
          <p:nvPr>
            <p:ph type="subTitle" idx="1"/>
          </p:nvPr>
        </p:nvSpPr>
        <p:spPr/>
        <p:txBody>
          <a:bodyPr/>
          <a:lstStyle/>
          <a:p>
            <a:r>
              <a:rPr lang="ru-RU" dirty="0" smtClean="0"/>
              <a:t>Анализ существующих решений</a:t>
            </a:r>
            <a:endParaRPr lang="ru-RU" dirty="0"/>
          </a:p>
        </p:txBody>
      </p:sp>
    </p:spTree>
    <p:extLst>
      <p:ext uri="{BB962C8B-B14F-4D97-AF65-F5344CB8AC3E}">
        <p14:creationId xmlns:p14="http://schemas.microsoft.com/office/powerpoint/2010/main" val="1174202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Диаграмма состава команд</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2704" y="1183735"/>
            <a:ext cx="5498592" cy="3212592"/>
          </a:xfrm>
        </p:spPr>
      </p:pic>
    </p:spTree>
    <p:extLst>
      <p:ext uri="{BB962C8B-B14F-4D97-AF65-F5344CB8AC3E}">
        <p14:creationId xmlns:p14="http://schemas.microsoft.com/office/powerpoint/2010/main" val="1666777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088527613"/>
              </p:ext>
            </p:extLst>
          </p:nvPr>
        </p:nvGraphicFramePr>
        <p:xfrm>
          <a:off x="72000" y="72003"/>
          <a:ext cx="9000000" cy="4521965"/>
        </p:xfrm>
        <a:graphic>
          <a:graphicData uri="http://schemas.openxmlformats.org/drawingml/2006/table">
            <a:tbl>
              <a:tblPr/>
              <a:tblGrid>
                <a:gridCol w="4728600"/>
                <a:gridCol w="1524000"/>
                <a:gridCol w="1447800"/>
                <a:gridCol w="1299600"/>
              </a:tblGrid>
              <a:tr h="386850">
                <a:tc>
                  <a:txBody>
                    <a:bodyPr/>
                    <a:lstStyle/>
                    <a:p>
                      <a:r>
                        <a:rPr lang="ru-RU" sz="1200" b="1" dirty="0" smtClean="0">
                          <a:solidFill>
                            <a:sysClr val="windowText" lastClr="000000"/>
                          </a:solidFill>
                          <a:effectLst/>
                          <a:latin typeface="TimesNewRomanPS" charset="0"/>
                        </a:rPr>
                        <a:t>Сравнительный </a:t>
                      </a:r>
                      <a:r>
                        <a:rPr lang="ru-RU" sz="1200" b="1" dirty="0">
                          <a:solidFill>
                            <a:sysClr val="windowText" lastClr="000000"/>
                          </a:solidFill>
                          <a:effectLst/>
                          <a:latin typeface="TimesNewRomanPS" charset="0"/>
                        </a:rPr>
                        <a:t>пункт </a:t>
                      </a:r>
                      <a:endParaRPr lang="ru-RU" sz="20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HP Open View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ServiceNOW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IBM Watson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Мониторинг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386850">
                <a:tc>
                  <a:txBody>
                    <a:bodyPr/>
                    <a:lstStyle/>
                    <a:p>
                      <a:r>
                        <a:rPr lang="ru-RU" sz="1400" dirty="0">
                          <a:solidFill>
                            <a:sysClr val="windowText" lastClr="000000"/>
                          </a:solidFill>
                          <a:effectLst/>
                          <a:latin typeface="TimesNewRomanPSMT" charset="0"/>
                        </a:rPr>
                        <a:t>Регистрация инцидентов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Управление системами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546142">
                <a:tc>
                  <a:txBody>
                    <a:bodyPr/>
                    <a:lstStyle/>
                    <a:p>
                      <a:r>
                        <a:rPr lang="ru-RU" sz="1400" dirty="0">
                          <a:solidFill>
                            <a:sysClr val="windowText" lastClr="000000"/>
                          </a:solidFill>
                          <a:effectLst/>
                          <a:latin typeface="TimesNewRomanPSMT" charset="0"/>
                        </a:rPr>
                        <a:t>Создание цепи обработки (</a:t>
                      </a:r>
                      <a:r>
                        <a:rPr lang="ru-RU" sz="1400" dirty="0" err="1">
                          <a:solidFill>
                            <a:sysClr val="windowText" lastClr="000000"/>
                          </a:solidFill>
                          <a:effectLst/>
                          <a:latin typeface="TimesNewRomanPSMT" charset="0"/>
                        </a:rPr>
                        <a:t>Workflow</a:t>
                      </a:r>
                      <a:r>
                        <a:rPr lang="ru-RU" sz="1400" dirty="0">
                          <a:solidFill>
                            <a:sysClr val="windowText" lastClr="000000"/>
                          </a:solidFill>
                          <a:effectLst/>
                          <a:latin typeface="TimesNewRomanPSMT" charset="0"/>
                        </a:rPr>
                        <a:t>) инцидента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705434">
                <a:tc>
                  <a:txBody>
                    <a:bodyPr/>
                    <a:lstStyle/>
                    <a:p>
                      <a:r>
                        <a:rPr lang="ru-RU" sz="1400" dirty="0">
                          <a:solidFill>
                            <a:sysClr val="windowText" lastClr="000000"/>
                          </a:solidFill>
                          <a:effectLst/>
                          <a:latin typeface="TimesNewRomanPSMT" charset="0"/>
                        </a:rPr>
                        <a:t>Понимания и </a:t>
                      </a:r>
                      <a:r>
                        <a:rPr lang="ru-RU" sz="1400" dirty="0" smtClean="0">
                          <a:solidFill>
                            <a:sysClr val="windowText" lastClr="000000"/>
                          </a:solidFill>
                          <a:effectLst/>
                          <a:latin typeface="TimesNewRomanPSMT" charset="0"/>
                        </a:rPr>
                        <a:t>формализация </a:t>
                      </a:r>
                      <a:r>
                        <a:rPr lang="ru-RU" sz="1400" dirty="0">
                          <a:solidFill>
                            <a:sysClr val="windowText" lastClr="000000"/>
                          </a:solidFill>
                          <a:effectLst/>
                          <a:latin typeface="TimesNewRomanPSMT" charset="0"/>
                        </a:rPr>
                        <a:t>запросов на </a:t>
                      </a:r>
                      <a:r>
                        <a:rPr lang="ru-RU" sz="1400" dirty="0" smtClean="0">
                          <a:solidFill>
                            <a:sysClr val="windowText" lastClr="000000"/>
                          </a:solidFill>
                          <a:effectLst/>
                          <a:latin typeface="TimesNewRomanPSMT" charset="0"/>
                        </a:rPr>
                        <a:t>естественном </a:t>
                      </a:r>
                      <a:r>
                        <a:rPr lang="ru-RU" sz="1400" dirty="0">
                          <a:solidFill>
                            <a:sysClr val="windowText" lastClr="000000"/>
                          </a:solidFill>
                          <a:effectLst/>
                          <a:latin typeface="TimesNewRomanPSMT" charset="0"/>
                        </a:rPr>
                        <a:t>языке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Поиск </a:t>
                      </a:r>
                      <a:r>
                        <a:rPr lang="ru-RU" sz="1400" dirty="0" smtClean="0">
                          <a:solidFill>
                            <a:sysClr val="windowText" lastClr="000000"/>
                          </a:solidFill>
                          <a:effectLst/>
                          <a:latin typeface="TimesNewRomanPSMT" charset="0"/>
                        </a:rPr>
                        <a:t>решений</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Применение </a:t>
                      </a:r>
                      <a:r>
                        <a:rPr lang="ru-RU" sz="1400" dirty="0" smtClean="0">
                          <a:solidFill>
                            <a:sysClr val="windowText" lastClr="000000"/>
                          </a:solidFill>
                          <a:effectLst/>
                          <a:latin typeface="TimesNewRomanPSMT" charset="0"/>
                        </a:rPr>
                        <a:t>решений</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50639">
                <a:tc>
                  <a:txBody>
                    <a:bodyPr/>
                    <a:lstStyle/>
                    <a:p>
                      <a:r>
                        <a:rPr lang="ru-RU" sz="1400" dirty="0">
                          <a:solidFill>
                            <a:sysClr val="windowText" lastClr="000000"/>
                          </a:solidFill>
                          <a:effectLst/>
                          <a:latin typeface="TimesNewRomanPSMT" charset="0"/>
                        </a:rPr>
                        <a:t>Обучение разрешению </a:t>
                      </a:r>
                      <a:r>
                        <a:rPr lang="ru-RU" sz="1400" dirty="0" smtClean="0">
                          <a:solidFill>
                            <a:sysClr val="windowText" lastClr="000000"/>
                          </a:solidFill>
                          <a:effectLst/>
                          <a:latin typeface="TimesNewRomanPSMT" charset="0"/>
                        </a:rPr>
                        <a:t>инцидента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955418">
                <a:tc>
                  <a:txBody>
                    <a:bodyPr/>
                    <a:lstStyle/>
                    <a:p>
                      <a:r>
                        <a:rPr lang="ru-RU" sz="1400" dirty="0">
                          <a:solidFill>
                            <a:sysClr val="windowText" lastClr="000000"/>
                          </a:solidFill>
                          <a:effectLst/>
                          <a:latin typeface="TimesNewRomanPSMT" charset="0"/>
                        </a:rPr>
                        <a:t>Умение проводить </a:t>
                      </a:r>
                      <a:r>
                        <a:rPr lang="ru-RU" sz="1400" dirty="0" smtClean="0">
                          <a:solidFill>
                            <a:sysClr val="windowText" lastClr="000000"/>
                          </a:solidFill>
                          <a:effectLst/>
                          <a:latin typeface="TimesNewRomanPSMT" charset="0"/>
                        </a:rPr>
                        <a:t>логические </a:t>
                      </a:r>
                      <a:r>
                        <a:rPr lang="ru-RU" sz="1400" dirty="0">
                          <a:solidFill>
                            <a:sysClr val="windowText" lastClr="000000"/>
                          </a:solidFill>
                          <a:effectLst/>
                          <a:latin typeface="TimesNewRomanPSMT" charset="0"/>
                        </a:rPr>
                        <a:t>рассуждения: генерализацию, </a:t>
                      </a:r>
                      <a:r>
                        <a:rPr lang="ru-RU" sz="1400" dirty="0" smtClean="0">
                          <a:solidFill>
                            <a:sysClr val="windowText" lastClr="000000"/>
                          </a:solidFill>
                          <a:effectLst/>
                          <a:latin typeface="TimesNewRomanPSMT" charset="0"/>
                        </a:rPr>
                        <a:t>специализацию</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синонимичныи</a:t>
                      </a:r>
                      <a:r>
                        <a:rPr lang="ru-RU" sz="1400" dirty="0">
                          <a:solidFill>
                            <a:sysClr val="windowText" lastClr="000000"/>
                          </a:solidFill>
                          <a:effectLst/>
                          <a:latin typeface="TimesNewRomanPSMT" charset="0"/>
                        </a:rPr>
                        <a:t>̆ поиск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1394453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2</a:t>
            </a:r>
            <a:br>
              <a:rPr lang="ru-RU" dirty="0" smtClean="0"/>
            </a:br>
            <a:endParaRPr lang="ru-RU" dirty="0"/>
          </a:p>
        </p:txBody>
      </p:sp>
      <p:sp>
        <p:nvSpPr>
          <p:cNvPr id="5" name="Подзаголовок 4"/>
          <p:cNvSpPr>
            <a:spLocks noGrp="1"/>
          </p:cNvSpPr>
          <p:nvPr>
            <p:ph type="subTitle" idx="1"/>
          </p:nvPr>
        </p:nvSpPr>
        <p:spPr/>
        <p:txBody>
          <a:bodyPr/>
          <a:lstStyle/>
          <a:p>
            <a:r>
              <a:rPr lang="ru-RU" dirty="0" smtClean="0"/>
              <a:t>Модель интеллектуальной системы принятия решений</a:t>
            </a:r>
            <a:endParaRPr lang="ru-RU" dirty="0"/>
          </a:p>
        </p:txBody>
      </p:sp>
    </p:spTree>
    <p:extLst>
      <p:ext uri="{BB962C8B-B14F-4D97-AF65-F5344CB8AC3E}">
        <p14:creationId xmlns:p14="http://schemas.microsoft.com/office/powerpoint/2010/main" val="1556618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sz="half" idx="1"/>
          </p:nvPr>
        </p:nvSpPr>
        <p:spPr>
          <a:xfrm>
            <a:off x="72000" y="972000"/>
            <a:ext cx="8843400" cy="3636000"/>
          </a:xfrm>
        </p:spPr>
        <p:txBody>
          <a:bodyPr/>
          <a:lstStyle/>
          <a:p>
            <a:r>
              <a:rPr lang="en-US" dirty="0" err="1" smtClean="0">
                <a:latin typeface="Arial" panose="020B0604020202020204" pitchFamily="34" charset="0"/>
                <a:cs typeface="Arial" panose="020B0604020202020204" pitchFamily="34" charset="0"/>
              </a:rPr>
              <a:t>Menta</a:t>
            </a:r>
            <a:r>
              <a:rPr lang="en-US" dirty="0" smtClean="0">
                <a:latin typeface="Arial" panose="020B0604020202020204" pitchFamily="34" charset="0"/>
                <a:cs typeface="Arial" panose="020B0604020202020204" pitchFamily="34" charset="0"/>
              </a:rPr>
              <a:t> 0.1;</a:t>
            </a:r>
          </a:p>
          <a:p>
            <a:r>
              <a:rPr lang="en-US" dirty="0" err="1" smtClean="0">
                <a:latin typeface="Arial" panose="020B0604020202020204" pitchFamily="34" charset="0"/>
                <a:cs typeface="Arial" panose="020B0604020202020204" pitchFamily="34" charset="0"/>
              </a:rPr>
              <a:t>Menta</a:t>
            </a:r>
            <a:r>
              <a:rPr lang="en-US" dirty="0" smtClean="0">
                <a:latin typeface="Arial" panose="020B0604020202020204" pitchFamily="34" charset="0"/>
                <a:cs typeface="Arial" panose="020B0604020202020204" pitchFamily="34" charset="0"/>
              </a:rPr>
              <a:t> 0.3;</a:t>
            </a:r>
          </a:p>
          <a:p>
            <a:r>
              <a:rPr lang="en-US" dirty="0" smtClean="0">
                <a:latin typeface="Arial" panose="020B0604020202020204" pitchFamily="34" charset="0"/>
                <a:cs typeface="Arial" panose="020B0604020202020204" pitchFamily="34" charset="0"/>
              </a:rPr>
              <a:t>TU 1.0.</a:t>
            </a:r>
          </a:p>
        </p:txBody>
      </p:sp>
      <p:sp>
        <p:nvSpPr>
          <p:cNvPr id="6" name="Заголовок 5"/>
          <p:cNvSpPr>
            <a:spLocks noGrp="1"/>
          </p:cNvSpPr>
          <p:nvPr>
            <p:ph type="title"/>
          </p:nvPr>
        </p:nvSpPr>
        <p:spPr/>
        <p:txBody>
          <a:bodyPr/>
          <a:lstStyle/>
          <a:p>
            <a:r>
              <a:rPr lang="ru-RU" dirty="0" smtClean="0"/>
              <a:t>Рассмотренные модели </a:t>
            </a:r>
            <a:endParaRPr lang="ru-RU" dirty="0"/>
          </a:p>
        </p:txBody>
      </p:sp>
    </p:spTree>
    <p:extLst>
      <p:ext uri="{BB962C8B-B14F-4D97-AF65-F5344CB8AC3E}">
        <p14:creationId xmlns:p14="http://schemas.microsoft.com/office/powerpoint/2010/main" val="1824231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Menta</a:t>
            </a:r>
            <a:r>
              <a:rPr lang="en-US" dirty="0" smtClean="0">
                <a:latin typeface="Arial" panose="020B0604020202020204" pitchFamily="34" charset="0"/>
                <a:cs typeface="Arial" panose="020B0604020202020204" pitchFamily="34" charset="0"/>
              </a:rPr>
              <a:t> 0.1</a:t>
            </a:r>
            <a:endParaRPr lang="ru-RU" dirty="0">
              <a:latin typeface="Arial" panose="020B0604020202020204" pitchFamily="34" charset="0"/>
              <a:cs typeface="Arial" panose="020B0604020202020204" pitchFamily="34" charset="0"/>
            </a:endParaRPr>
          </a:p>
        </p:txBody>
      </p:sp>
      <p:sp>
        <p:nvSpPr>
          <p:cNvPr id="6" name="Объект 5"/>
          <p:cNvSpPr>
            <a:spLocks noGrp="1"/>
          </p:cNvSpPr>
          <p:nvPr>
            <p:ph idx="1"/>
          </p:nvPr>
        </p:nvSpPr>
        <p:spPr/>
        <p:txBody>
          <a:bodyPr/>
          <a:lstStyle/>
          <a:p>
            <a:r>
              <a:rPr lang="ru-RU" dirty="0" smtClean="0"/>
              <a:t>Основные компоненты</a:t>
            </a:r>
            <a:r>
              <a:rPr lang="en-US" dirty="0" smtClean="0"/>
              <a:t>:</a:t>
            </a:r>
          </a:p>
          <a:p>
            <a:pPr lvl="1"/>
            <a:r>
              <a:rPr lang="en-US" dirty="0" smtClean="0">
                <a:latin typeface="Arial" panose="020B0604020202020204" pitchFamily="34" charset="0"/>
                <a:cs typeface="Arial" panose="020B0604020202020204" pitchFamily="34" charset="0"/>
              </a:rPr>
              <a:t>Request parser;</a:t>
            </a:r>
          </a:p>
          <a:p>
            <a:pPr lvl="1"/>
            <a:r>
              <a:rPr lang="en-US" dirty="0" smtClean="0">
                <a:latin typeface="Arial" panose="020B0604020202020204" pitchFamily="34" charset="0"/>
                <a:cs typeface="Arial" panose="020B0604020202020204" pitchFamily="34" charset="0"/>
              </a:rPr>
              <a:t>Action generator;</a:t>
            </a:r>
          </a:p>
          <a:p>
            <a:pPr lvl="1"/>
            <a:r>
              <a:rPr lang="en-US" dirty="0" smtClean="0">
                <a:latin typeface="Arial" panose="020B0604020202020204" pitchFamily="34" charset="0"/>
                <a:cs typeface="Arial" panose="020B0604020202020204" pitchFamily="34" charset="0"/>
              </a:rPr>
              <a:t>Action applier.</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639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Взаимодействие</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792000"/>
            <a:ext cx="8763000" cy="3990954"/>
          </a:xfrm>
        </p:spPr>
      </p:pic>
    </p:spTree>
    <p:extLst>
      <p:ext uri="{BB962C8B-B14F-4D97-AF65-F5344CB8AC3E}">
        <p14:creationId xmlns:p14="http://schemas.microsoft.com/office/powerpoint/2010/main" val="776830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Содержание</a:t>
            </a:r>
            <a:endParaRPr lang="ru-RU" dirty="0"/>
          </a:p>
        </p:txBody>
      </p:sp>
      <p:sp>
        <p:nvSpPr>
          <p:cNvPr id="3" name="Text Placeholder 2"/>
          <p:cNvSpPr>
            <a:spLocks noGrp="1"/>
          </p:cNvSpPr>
          <p:nvPr>
            <p:ph idx="1"/>
          </p:nvPr>
        </p:nvSpPr>
        <p:spPr/>
        <p:txBody>
          <a:bodyPr/>
          <a:lstStyle/>
          <a:p>
            <a:r>
              <a:rPr lang="ru-RU" dirty="0" smtClean="0"/>
              <a:t>Цели и задачи</a:t>
            </a:r>
          </a:p>
          <a:p>
            <a:r>
              <a:rPr lang="ru-RU" dirty="0" smtClean="0"/>
              <a:t>Структура диссертации</a:t>
            </a:r>
            <a:endParaRPr lang="en-US" dirty="0" smtClean="0"/>
          </a:p>
          <a:p>
            <a:r>
              <a:rPr lang="ru-RU" dirty="0" smtClean="0"/>
              <a:t>Теория</a:t>
            </a:r>
            <a:endParaRPr lang="en-US" dirty="0" smtClean="0"/>
          </a:p>
          <a:p>
            <a:r>
              <a:rPr lang="ru-RU" dirty="0" smtClean="0"/>
              <a:t>Архитектура</a:t>
            </a:r>
            <a:endParaRPr lang="en-US" dirty="0" smtClean="0"/>
          </a:p>
          <a:p>
            <a:r>
              <a:rPr lang="ru-RU" dirty="0" smtClean="0"/>
              <a:t>Прототип</a:t>
            </a:r>
            <a:endParaRPr lang="ru-RU" dirty="0"/>
          </a:p>
        </p:txBody>
      </p:sp>
    </p:spTree>
    <p:extLst>
      <p:ext uri="{BB962C8B-B14F-4D97-AF65-F5344CB8AC3E}">
        <p14:creationId xmlns:p14="http://schemas.microsoft.com/office/powerpoint/2010/main" val="3391732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Menta</a:t>
            </a:r>
            <a:r>
              <a:rPr lang="en-US" dirty="0" smtClean="0">
                <a:latin typeface="Arial" panose="020B0604020202020204" pitchFamily="34" charset="0"/>
                <a:cs typeface="Arial" panose="020B0604020202020204" pitchFamily="34" charset="0"/>
              </a:rPr>
              <a:t> 0.3</a:t>
            </a:r>
            <a:endParaRPr lang="ru-RU"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lstStyle/>
          <a:p>
            <a:r>
              <a:rPr lang="ru-RU" dirty="0" smtClean="0">
                <a:latin typeface="Arial" panose="020B0604020202020204" pitchFamily="34" charset="0"/>
                <a:cs typeface="Arial" panose="020B0604020202020204" pitchFamily="34" charset="0"/>
              </a:rPr>
              <a:t>Основные компоненты</a:t>
            </a:r>
          </a:p>
          <a:p>
            <a:pPr lvl="1"/>
            <a:r>
              <a:rPr lang="en-US" sz="2400" dirty="0" err="1" smtClean="0">
                <a:latin typeface="Arial" panose="020B0604020202020204" pitchFamily="34" charset="0"/>
                <a:cs typeface="Arial" panose="020B0604020202020204" pitchFamily="34" charset="0"/>
              </a:rPr>
              <a:t>MentaController</a:t>
            </a:r>
            <a:r>
              <a:rPr lang="en-US" sz="2400" dirty="0" smtClean="0">
                <a:latin typeface="Arial" panose="020B0604020202020204" pitchFamily="34" charset="0"/>
                <a:cs typeface="Arial" panose="020B0604020202020204" pitchFamily="34" charset="0"/>
              </a:rPr>
              <a:t>;</a:t>
            </a:r>
          </a:p>
          <a:p>
            <a:pPr lvl="1"/>
            <a:r>
              <a:rPr lang="en-US" sz="2400" dirty="0" err="1" smtClean="0">
                <a:latin typeface="Arial" panose="020B0604020202020204" pitchFamily="34" charset="0"/>
                <a:cs typeface="Arial" panose="020B0604020202020204" pitchFamily="34" charset="0"/>
              </a:rPr>
              <a:t>SolutionGenerator</a:t>
            </a:r>
            <a:r>
              <a:rPr lang="en-US" sz="2400" dirty="0" smtClean="0">
                <a:latin typeface="Arial" panose="020B0604020202020204" pitchFamily="34" charset="0"/>
                <a:cs typeface="Arial" panose="020B0604020202020204" pitchFamily="34" charset="0"/>
              </a:rPr>
              <a:t>;</a:t>
            </a:r>
          </a:p>
          <a:p>
            <a:pPr lvl="1"/>
            <a:r>
              <a:rPr lang="en-US" sz="2400" dirty="0" err="1" smtClean="0">
                <a:latin typeface="Arial" panose="020B0604020202020204" pitchFamily="34" charset="0"/>
                <a:cs typeface="Arial" panose="020B0604020202020204" pitchFamily="34" charset="0"/>
              </a:rPr>
              <a:t>SolutionChecker</a:t>
            </a:r>
            <a:r>
              <a:rPr lang="en-US" sz="2400" dirty="0" smtClean="0">
                <a:latin typeface="Arial" panose="020B0604020202020204" pitchFamily="34" charset="0"/>
                <a:cs typeface="Arial" panose="020B0604020202020204" pitchFamily="34" charset="0"/>
              </a:rPr>
              <a:t>;</a:t>
            </a:r>
          </a:p>
          <a:p>
            <a:pPr lvl="1"/>
            <a:r>
              <a:rPr lang="en-US" sz="2400" dirty="0" err="1" smtClean="0">
                <a:latin typeface="Arial" panose="020B0604020202020204" pitchFamily="34" charset="0"/>
                <a:cs typeface="Arial" panose="020B0604020202020204" pitchFamily="34" charset="0"/>
              </a:rPr>
              <a:t>ReasonAdaper</a:t>
            </a:r>
            <a:r>
              <a:rPr lang="en-US" sz="2400" dirty="0" smtClean="0">
                <a:latin typeface="Arial" panose="020B0604020202020204" pitchFamily="34" charset="0"/>
                <a:cs typeface="Arial" panose="020B0604020202020204" pitchFamily="34" charset="0"/>
              </a:rPr>
              <a:t>;</a:t>
            </a:r>
          </a:p>
          <a:p>
            <a:pPr lvl="1"/>
            <a:r>
              <a:rPr lang="en-US" sz="2400" dirty="0" smtClean="0">
                <a:latin typeface="Arial" panose="020B0604020202020204" pitchFamily="34" charset="0"/>
                <a:cs typeface="Arial" panose="020B0604020202020204" pitchFamily="34" charset="0"/>
              </a:rPr>
              <a:t>Translator;</a:t>
            </a:r>
          </a:p>
          <a:p>
            <a:pPr lvl="1"/>
            <a:r>
              <a:rPr lang="en-US" sz="2400" dirty="0" smtClean="0">
                <a:latin typeface="Arial" panose="020B0604020202020204" pitchFamily="34" charset="0"/>
                <a:cs typeface="Arial" panose="020B0604020202020204" pitchFamily="34" charset="0"/>
              </a:rPr>
              <a:t>Applicator;</a:t>
            </a:r>
          </a:p>
          <a:p>
            <a:pPr lvl="1"/>
            <a:r>
              <a:rPr lang="en-US" sz="2400" dirty="0" err="1" smtClean="0">
                <a:latin typeface="Arial" panose="020B0604020202020204" pitchFamily="34" charset="0"/>
                <a:cs typeface="Arial" panose="020B0604020202020204" pitchFamily="34" charset="0"/>
              </a:rPr>
              <a:t>KBServer</a:t>
            </a:r>
            <a:r>
              <a:rPr lang="en-US" sz="2400" dirty="0" smtClean="0">
                <a:latin typeface="Arial" panose="020B0604020202020204" pitchFamily="34" charset="0"/>
                <a:cs typeface="Arial" panose="020B0604020202020204" pitchFamily="34" charset="0"/>
              </a:rPr>
              <a:t>.</a:t>
            </a:r>
            <a:endParaRPr lang="ru-RU"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4548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6" name="Shape 36"/>
          <p:cNvSpPr txBox="1">
            <a:spLocks noGrp="1"/>
          </p:cNvSpPr>
          <p:nvPr>
            <p:ph type="title"/>
          </p:nvPr>
        </p:nvSpPr>
        <p:spPr>
          <a:prstGeom prst="rect">
            <a:avLst/>
          </a:prstGeom>
        </p:spPr>
        <p:txBody>
          <a:bodyPr lIns="68569" tIns="68569" rIns="68569" bIns="68569" anchor="b" anchorCtr="0">
            <a:noAutofit/>
          </a:bodyPr>
          <a:lstStyle/>
          <a:p>
            <a:pPr>
              <a:buNone/>
            </a:pPr>
            <a:r>
              <a:rPr lang="en-US" dirty="0" smtClean="0">
                <a:latin typeface="Arial" panose="020B0604020202020204" pitchFamily="34" charset="0"/>
                <a:cs typeface="Arial" panose="020B0604020202020204" pitchFamily="34" charset="0"/>
              </a:rPr>
              <a:t>TU 1.0</a:t>
            </a:r>
            <a:endParaRPr lang="en" dirty="0">
              <a:latin typeface="Arial" panose="020B0604020202020204" pitchFamily="34" charset="0"/>
              <a:cs typeface="Arial" panose="020B0604020202020204" pitchFamily="34" charset="0"/>
            </a:endParaRPr>
          </a:p>
        </p:txBody>
      </p:sp>
      <p:graphicFrame>
        <p:nvGraphicFramePr>
          <p:cNvPr id="2" name="Объект 1"/>
          <p:cNvGraphicFramePr>
            <a:graphicFrameLocks noGrp="1"/>
          </p:cNvGraphicFramePr>
          <p:nvPr>
            <p:ph idx="1"/>
            <p:extLst>
              <p:ext uri="{D42A27DB-BD31-4B8C-83A1-F6EECF244321}">
                <p14:modId xmlns:p14="http://schemas.microsoft.com/office/powerpoint/2010/main" val="1875097306"/>
              </p:ext>
            </p:extLst>
          </p:nvPr>
        </p:nvGraphicFramePr>
        <p:xfrm>
          <a:off x="72000" y="2114550"/>
          <a:ext cx="6328800" cy="2493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Прямоугольник 2"/>
          <p:cNvSpPr/>
          <p:nvPr/>
        </p:nvSpPr>
        <p:spPr>
          <a:xfrm>
            <a:off x="50134" y="971550"/>
            <a:ext cx="9021866" cy="954107"/>
          </a:xfrm>
          <a:prstGeom prst="rect">
            <a:avLst/>
          </a:prstGeom>
        </p:spPr>
        <p:txBody>
          <a:bodyPr wrap="square">
            <a:spAutoFit/>
          </a:bodyPr>
          <a:lstStyle/>
          <a:p>
            <a:pPr lvl="0"/>
            <a:r>
              <a:rPr lang="ru-RU" sz="2800" dirty="0"/>
              <a:t>В </a:t>
            </a:r>
            <a:r>
              <a:rPr lang="en" sz="2800" dirty="0"/>
              <a:t>2006 </a:t>
            </a:r>
            <a:r>
              <a:rPr lang="ru-RU" sz="2800" dirty="0" err="1"/>
              <a:t>Марвин</a:t>
            </a:r>
            <a:r>
              <a:rPr lang="ru-RU" sz="2800" dirty="0"/>
              <a:t> </a:t>
            </a:r>
            <a:r>
              <a:rPr lang="ru-RU" sz="2800" dirty="0" err="1"/>
              <a:t>Мински</a:t>
            </a:r>
            <a:r>
              <a:rPr lang="ru-RU" sz="2800" dirty="0"/>
              <a:t> опубликовал </a:t>
            </a:r>
            <a:r>
              <a:rPr lang="en" sz="2800" dirty="0"/>
              <a:t>"The emotion machine":</a:t>
            </a:r>
          </a:p>
        </p:txBody>
      </p:sp>
      <p:sp>
        <p:nvSpPr>
          <p:cNvPr id="4" name="AutoShape 2" descr="data:image/jpeg;base64,/9j/4AAQSkZJRgABAQAAAQABAAD/2wCEAAkGBxQTEhQUEhQWFRUVGBoYGBcYFxgaGBodGB0XGBcaGhwcHSogGRolHBYXITEhJSksLi4uHB8zODMsNygtLisBCgoKDg0OGxAQGywkHyQsLC0tLCwwLy4sLCw0LCwsLDQsLCwsLSwsLCwsNCwsLCwsLCwsLCwsLCwsLCwsLCwsLP/AABEIARMAtwMBIgACEQEDEQH/xAAcAAABBQEBAQAAAAAAAAAAAAAAAwQFBgcCAQj/xABHEAACAQIEAwYDBQUFBwIHAAABAhEAAwQSITEFQVEGEyIyYXEHgZEUI0JSoTNiscHRc4KisvAVJENjcpLhJYMmNERTo8LT/8QAGwEAAQUBAQAAAAAAAAAAAAAAAgABAwQGBQf/xAA1EQACAgECBAQEBgEDBQAAAAAAAQIRAyExBBJBUSIyYXEFE4GRFKGxwdHw4QaS8RUjM0Jy/9oADAMBAAIRAxEAPwCDArsCvUkajQjarVxzCoz/AGlVUIrOl1AIHeWjlUQOVwZDA/fNdVyplFKyrCuwKmO1qxjL4AACtAAAAAgQABTrC4BWwtxPD3yquIGvjgA5kPp3bK49ZpufRMetaK/FdBaluyq/73YBAILgEEAgg7gg054jbjDWc2V2d3YXVGygZTaJIDFg3i1GgIieScqdDpaWQQFegVYMFaN/DNbEd5ZdXBgSbbeBpO5CMQZOwJqP4jiO8uEjyjRRAHhGgJjmdyepNJSt0JoYgV0Fqb4/qMNtrh0YwAJJLSTG5MDWnFhEvW7VpoS7lJt3dgxzuvduehyiG5H3pubSxV0K7loy1KcZVu8hxDKlsEQBByLm25ySaYxGvSiTtDMRy0ZatHF8Ir/fBQBbZrd5RoM1s+A6fnECes007Ur/ALzcAAAGSAAABKKdANtSaGM7HcaILLXhWp7tB/8AT7a4e2xgASTmkmNyYGtK2baXrdq00Jdyk27mwY53Xu3P90ZW5HSn59LFWtFZIrmKluNK5u5WEOFtqRAENkSdBzzEn3NP+KIty1cuWG+7UpnsOsNZ1yjIdisyDHXUTrS59hUVlhXBq0dn8OtzD30dlQF7QDGPxd54c0HIGKqJ2G9Q/FmuG4VurkZPDkAjLHL15eIkk7yaJSt0M1pZG1zcthgQ2xEHWNDodeVWhMSGw64ggd5hz3UZRlfvAe7dhEErDTI8ULPOoCzrcUsC8sJG5aSJHuaGU/C32G5ellfvXMDbgRZjYQhf38WUz9a9rXuHYezBW1bS3G6d2LbDp4SAY9dqKw0vjqi6cH9/8Ev/AEeHWc/v/gzm0xUgjcGRoD+h0NObmNuMSWaczZ2EDKWE+IrEE6nlzNNwK7Ard0RC+JxT3HNy4cznckLrHUAQfnS9viN0Xe9DRcIjNlXmIOkRtpTRRSiilSEK4TEtbcOhysNQQBp7CIHypZMW+VkzeFzmZYGXN+YCPCfURSCrSqrTNIdM7sOyk5CQWBUxzDaEfOlv9nvMQJ9x+YJ/mMUmq12LdMOOcXavOAbkEW1IHkEKpiBHIE7e9F6zcIRGiAcqDw6cyJHKW59ZpDJ6V0E9P4f1odgkhXEYa4xzOcxYJqSCTIyrPyX9Na5GAcawNx0PqJHT30rnL6H9P616E9D+n9aVi5f7YviFukuXI1OZ/LBK8yBoT4/1NeY21duMGuQWbSfCCY6x0Ean0rgL6H9P615k9KSE4imKs3rmXPByDKPKICzoI5CD/o0zxFxmCq0QkgCF0EkkSBrqSfmaWNuuGSiSBY3xDs7FnJZjEk7mAAJ+QFd4jFu+bM05iC0BQWI2LEAFjrzr0pSbLT0hjlcS6o1sHwPBYQpmNtSJ05dK4xWKe5lzsWyjKpMSANhO5HvXrLSbCn0GPVxji21sEZGMlcq6kbGYmR+lNRbJIC+Y6D3Og/WlWFKYIfe243zr/EUGTSEmuzHi9UWXhmAuC/h5croSUBzBAtsrdhmJOVrly0cmoBQQaKn8Gs3XP5EVfYuSzfotuivJ+OzylkW23b6/ud+LclbMvUUoBXgFIcTQ90+XNmCnLlmZiBtvXrb0Rn0PFWlVFMb1tg9vKWyxcnzkawROu+8TSFhbmTD5u8nuvvP2hOaEnNH4pzRNDzBUSHEMT3VtrmXMEBYiYMASY60jhuKM1pLosnI+UznWQGIEkekyaU7QL/uuI/sn/wAppn2bsX+4whFxO7AUsoQq2XK27FyG1j8IoZN81DpKrJrHXjats4XNkBYiYMAEmJ56bUcD4imJsrdQEAyCDuCDBB/j8xXnaHTB4g/8m5B91MVCW8QMBjbyMD3WJU3rYH/3R5kX1Y7e6ChlKn6BJWiVfja/a/sqIWfLmLSAo5kepgjbrUpjL6WrbXLjBUQSSeX9T6VW7GENrieFVjLthrjOeRdmuO5HpMx6QKV+KSkYW2YOTvk7yPyw2/pMfOKHndNj8qtIkf8AaN4oLqYYlCM2U3AL0byEykTGsFwfnpTzg2Pt4m2t2yZVtNdCCNwRyIqWt2wYI2Oo/lVQ+HNg58fH7P7SwTpILTHyKU9tNDVoK47tGbOHGIuYdhbJAEOpJknKwEbGJ+dSSYq53y2ns5AyMwfOGHhKDLoND45+X0Y/Fe3HDm/tLf8AE1bL1rWmTd1Y7WhVeKcYNq/as90WN4kIQwA8MZs0jSJ9akMQwVSzEKqiSTsANST6VDdp0/8AUeG+97/Kte/EZWGAu5Z3TNH5cyz/ACp+dq32GrY9tcSuXE7yzYzIZK5nCO45FVykQeWYr8q74XxNMQhZJBBysrCGVhuGHWn/AAzKbFop5TbQr7ZRFVns7a/9Qx5XySk9Mxkn5zm+tFzNNeo1XY54hxpbN9LV1SouTluSCvSDzHL6ileLYs2Uz5M4kAwQDLEKN99SK441w5L94Wrg0axc9wc9mGHqKgFxz2g2DxJl1a33VzlcXvEj5gD9CNxqnNq7Eoplo1jUQeYmf1otXcjK4E5SGiYnKZieW1KuK9wtsG4gYAqWUEHUEEgEH0iiyeR32YEd0Sq9q8K/3gutYvAAGVy3I3CuGUo6+LMJmJ0iTRXvEOxyzNi93aQQLd20l9FzEFsmYjKCQDz9+VeVhI/gmtX91f7GhT4df+39+xAKKVUVxl+XrVYtcZu2sb3N189onIGKqDmKow1UDYsB85reSko7mfUb2LeopZBScgAk6ACSegG9Vfs7xbEYjF3Ea4bdtR3ioEScpK5ASVJ1VhPP2pSkk0hKNlp4hgO+ttbLsgcEMVyyQdx4gYpvY7PkWe4GJvC3ly6C1OU6Rm7ufnvUui1C9tuMvhcPNr9ozCNJhQQXYjpss/vChlW7CjexL8S4UL9lrJdkVhlOTLMdNQYpa5wVLhsNdJd7DZ1YhQSYI1AERsdI1UU44XiVvWrd1PLcUMPmJj5bUtxHGph7T3rphEEk8+gA6kkgAdTQutx0ML/ZsPikxXfXA9tSqgC3lCmZEFZPmOs1LY3hyXrbW7qhkcQynn/MH15VB9n7uKx1sX2uHC2X/ZJaVDcK7Bne4rATyCqNIqQTA4uzibEX3v4a4WS4txLedDkdkbMiL4SygGdpHWo+YOjnBdnXtW+5TE3RbAhZFsui/lVyuwGgkEjrUnwzhVuxbW1aUKi7D9SSdySeZpbj2Gudw7WbrWXRWcEKjAlVJAYOp8M9IPrUB8L8dicXhziMReL+NkFsJaVRAQ5iVXMW1POI5U3MkPQ/7T9mVxtoWrly4luQSEyakTEllJ58qeWrJVQGYuR+IhQT75QB+lVrt/xPGYXF4S1YxJCYt8sNastk8dtPCckkRc5ydN6uFrClVCs7XCN3YKCfcIoX6AUotNiaKxxbs2L1+1fN64rWZ7sKLeUTGaZUkzHM1IYnDBlKuAysCCCNCDoQRVV4rjsWnFbOCXFN3d1c+Y2rGdRFwkA93H/D0JHPnVyv2CUKhmBiM4C5gfzQVyzz2j0ootagtFZwnADYU27N+4lvXKpCOUn8jMJj0bNS+A4YlhMtsbksxJlmY7sx5k1W7faq7hsdcw+MfPZzZEvFFTKYVhmygA6Os9NDoKs3HbVw2mNq6bbKrMCFRgYBIBDKdPaKKLXQZpjG/wAMJvi93rgqpQLCZcpIJGqzqVGs8qQ4vwm3fyFx4rbBlYbiCCR7GNRS3Z9rjYe3cu3Dca4iv5UULmEwAoHXnNQHbPHX8O9k2rxC3XylSlshfL5SVnmdyaJtKNsGm3RYWFGHMOhkCGUy2gEEGT6VFY7B4lBmTEO5DLKtbteJZGYAqgIMTUhiiArEiQASR1021opeKLT7AbepdFvhxKhj625uofUG2Dp7gUVntjs4H1+wXgdR5LiSJG2VgGXbryorFv4fhWnzEvt/JN+IT3xZP9v+R4oqrcZ4d39rGFfPbv51jfw27WYfSfmBVpJMaCTyExPzqP4Bh76Nd71Ei7ca5KvMSAMpECfKNa2k1ehFF1qMsDxP7Xh7FsHx3Tlvei24N0/3vCP/AHPSueB6cYxQ/wCV/wDxqQ7O9nhhXvusHvG8AHJNwvoZMfIUhw7hOJTH3MUbaZbgK5Rc1A8EHywT4Bp61HUtL3JFWtFxtiq1ibov3sUDZvXbYQ4ZTbUMAT4rxksPFmKD+5VhxbXAh7lVd+QZso9CTB0mNKS7JYG5Zw627qgOCSzBs2csSzNsI1O1PLXQZdyE+E2NJs3cNc0fDuRlO4DEyPcOH+op18Xlb7AuWY75M3tluRPpmy/OK5scCxdviT4yzbt93cGV0N2CwgAsPDAMqGjXn10u+P4WmIsvZvLKXBBHMcwQeoIBB6io9eWg+tiHZAKcFhSvl7i1H/YtWOzbqldmOF43AKbARcXhwSbRV1t3kB1KlXhWEmfN19hMfZsZicRYNy0ljC2m7xkNwPduOoPdAhJVVV4bc6qKBy0HomeL2osXv7J/8prPPg9gcU+ABsYi3aTvXGVsP3hmEk5u8X6RWm8cs3Xw9xbFtXuOrIAz5FGZSJJgyAeQqA+FXZ3FYCwcPibduM7OrpczbhRlKlR+U61E5BpFI+I2FvpxDhQxF5LxN4Zctrusv3uHmfG2adOkR61qL26qfxB7MY7GYzC3rFqyEwj5hnvQbnjtvsEOURbHXc9KuqI2UF1yMd1kNHzG9PCQmjJuPJ/8R4P+x/8A1xVXu8tVTjHAcbc4raxy2rQS0oTIb3iYRcBPkgH706eg11q2YgnLMeKJyzzjaf51LDqBIo2I4LbxZ4hauDe+pVuaMLFmGH+tRIqu9n+M3MObnD8Zo6KwsudmEHKs8wR5T/d3gVcODYXFW7+Je7aQJfuBwVuyUhQkEZROijamfbjswuMteGBeSTbbr1Rv3T+h16yVdUN6M67PD/c8N/Y2v8i1V/iUP/lY0PemP8NXHhWGa3h7NtvMltFaNdVUA689RVZ7ZcIxGJa0LSoFtMWln8x0jQDQaUcl4KBXmF8Rg8T31gvcS4iuxYLbKR93cAJJcyJMR6ipNrxt+MCSniAOxy6wfpTHG3sWyEJZtq5BAY3pAJ5x3YmnuEwyhUtvJQBUbqRADa7zE0elO7oBlVx3G8Tecu9+7nJJGW4ygA9ADAFFTrdjFLtkxuGKDy53y3ADsHWPCf8AUCioF8Q+GJJWl6cr/gLkzPVa/mLs8AmJ9K8OKImFnfnpsSDMbaRPU12tOEq2yJDf7cQCRbYxOnPRVYSI01Men8HYxRGyEx69GA/UGR1jlSiV1cvhACZ1IGnrufYb0DDQJjjHk5Kd480TuNInmBTtcaRm+7JynkdxJEjTXY6b+hkS2t43UjLEGJJ0MltQY28P+ub5MSfB4fMs6mCIEkERvrQMIdWMWclxsmqFoE+bKSJ20kCR7/OnR4gyz93MAnRt4Rnjyzyj5/KmWE4jmKjJEkDU/u226f8AMj5U/XHQzDLorhcxOmqhp20GoHvQMJD48QK5vui2WIg+aWRdNN/ETB6DrIefbiASLeaI0UmTKZ5AyyQDptO5ifDTK3jyJlQAMknNtnMa6cudOLfFyCQbZkZPxfnNoHccu9/w6xIqGQaJjCYsFipUrBKiZ18TqOUCQmYa7EdRKWM4sUz5bbMVIA38QhtRAOzIyx7HmKUbH5Soyk5sm377BdOuWczbQutepxAmyl3JGbJ4S2wcgDWOWYVAyQ8OPbMRkEC5kDZjqO7NzN5dtl95101i24mzZc1ormVG1bRc/eeY5dIyD5uNt6fX+M5SQbexjzaedE6fvz8qRx3FADbGSc4BkHQS9pOmv7Sf7po4DMjbmN1AKnV8sgzAhYbYaZmVf15GmbYqUVsurFQVnbMQDrGsTO3Kn17iQgHIdTlIBkg+LQiORVZ6ZpOgphd4iCNFJJRWiRqWyyoJ0kZ13jflrU8WRsYjGMwH3cSwXUnmM0g5fEvr9YMgNBjJiViQ3P8ALlgbc8x+lP8AFYyFVspIYxGsjQwSCJ3AB6TrsaYXsfpOQnloZ3VXnaYlo9N9piRAMZtjSY8O6qd9AWzSDpyyxPUjam7Yw6+A6Ec9TKhiQI5TEc4+VP0v5iwiIJ19mZfr4Z9iK5uCpECyMuYswTk1BURMHXJrqNhmOvp7x0zSDH896dPTTF+Vp6H+FPLysbl53y9yLxLOlskAG4zAjQPlO3MQPAhEn1FFNVuhyzgE7FmC7zAGsQd9h6+tFZ6PE5Y6Q2NHwv8ApvgMOPl4jLcvRpJei3JlaWSkFpZK0zMumOUpdKboacIaBkiHNunVo00tmnVqgYSHto08tGq7xXtFhsKPv7qodwu7n2USfntVP4j8X1Uxh8OW/eutl/wrP8RUMpJbhpNmwWDT+1civnLFfFniDDwmza9VtyR/3lqZr8Q+KtqMS5/6bVuP0SoZTRIos+nRfJp1dvQBXy5b+JHFlaPtLZvymzaJ67G3NSmE+NHEFI7xbF0c5QqT81YAfSgtMemfRbXswimN1qy3g3xrsMQMTYuWSfxIRcX3OzD5A1fOGcew+LTPhryXRzynUT+ZT4lPoQKONdAXY7vPTK69KXXptcap0gBG41NbrUrcNNrho0CxC4abXKcOKbvRoEQakLuxpdjTPHPFtzMQrGekAmaU14WPjdTT9URWNuEA3gyqqE2wXgCSWUsuYQS2RtTsFMeY0VJ8Is2kwq+PutcouwoumNQiM4GcAEyfUwfzlY/5kI+Gm69H+yZsJ8Q7ZIY3gN60ucqGXmVMx7jce+1MFrQeGqQ5z6gg/P3qocb4YbFxhByT4W5GdY+WorYQyW6ZjJwrVDRDThDTVDS6GjYyHDXVVSzEKqiSSYAA3JPIVnfaj4hu028GcibG7Hjb/onyj139qjO3Paj7Q3c2j9yh1I/4jDn/ANI5D59Is3wh7GYfEF72KGdreUrh2GmVwGW6w/GpnQbaGZkVy+N42OGDl0XYt4sTkZ5Z4deu/eEGGaDceYJ3JJ1J0k/I1L2eB27TI10NdXQsoOQkTBAIOhgq0z6eotXaXgh4deZCgbCXmJtsTokwcp0OWG8p5HWmC4BFNtHk2zBBB138QjkQGGmoOYkaeEBiy4ssFNap79y1hxyc5YpLxPWD6OtWq2t/3rT09nLJu2LmBvW0e4wHdg5nQgFs8E5kKlPEp0nlyKXGuKsFAwt5ltyDKkd45LMLtxmGpnQgqdZP7oEvwRwmExlzDs8llykzmBW3bMMolSRmYxroKr2DtMTsx1kxO3P3rmxS+Y45G5KLpXo/6tN/U6/C4PnQ5o+Funa1X/Ht9zqwR4mYHkyMrEMZElw4OYHcbzuOtRmJw9uWDgBSfCsawQGGUAE6Zo0qVwVtGk3byWGFtnBdJFxjr3agMoB1jrtGxpBrzC4IhSVViIDZSQwg5gRtH0rovkjDl7V+fqcPhOIzZviMpaNT5kk9lVdFtov5GzdlrV7Dd7YbJcRgLivMBWIHeNqcgB57EAkCQRUBiLOJwGIgl7F5NirQY9CDqpj+tX3sviDcxJtNqMTbuC7mLSwRSRMEHZmG+gOnKori3B+87w5kCi86gC73jQDEeMl8wyxmO30qtw2RvLKEpUqtXv7Xp1vp2L3F8K4yjGKuTaWm32LL2H+JXfMtjGlVuGAl0aK56ONlY8iND6aToFxq+beLcNaywmcrSVJ0MTGo5H+IrT/hj2pa+hw95puWhKMd2TQQerKY15gjoa6eLJejOXONXXQ0GzhWuTlG0T89BSFy2FMMdefT/wA0LiGWYMToaaXXmrCTIhfGXlGi/Pp8qjmpR6TCyYo0qBYniE1jQ6cqQt2c7Kn5iF+pj+dS/CrRZu7VZZtmjYcz7VO4Ps/atS7NmZQTroAYOoqLPkUccvZhY4tyTXczfH5LzkXoNpgMmXdbZCuiq24nwkxuZ30or3ji5GyMRmhQZZV8gycwZBChhA2I+ZWUhailBtI3iw4Jxi5LWkXbivaHIWRF8QIIY9NyKruOx73mzOfYToPaleJ2WBBdCvh33Hpr+lR4rZQhFLQ8+lJtiq1WO33He6tdyhi5dGpG6psfm2o+tWXNAJOgGpPtWN8Z4gcRee634joOijRR9P51FxE+WNLqHijbFOB4DvbgkEqCJABJYnRVAGpJPIdDV+s3b2ExFm8qvbuKsd23/EtDdBuCASDA9NjExXZu19nGFZwTJN2AILB7ZUhSYDMoYGJ+kzU32g40l0pbUsAGJGbwlyRACr5o9TGoFcPLk5pVVx1s0XDRnDlxfLTjLWUu316V262aTwvjGE4ph2GVbg07yy4BKn2PIEMM3oapfavsZeti0cHbRraQD4ir5dFlpMEZZBMzz12qD4d2heyLluwi99dyuX08IWNW/NI0AnmTVw7O/Eq24VcYpstH7YKTZaCQZIBC6jfb22rkPBn4WTngVxvb09v7tYeXFLBJtPRdSl4PE27ZDHwKwa3eK6TbcZRcjYuhKtmAnKDMyKbJaNpmRo7xSBc1mTEhgeaEGQdoNWXtj2fQN9osgXsLdlmNtgyITuCV8qNJIOwOhjSuMF2bs3rSDDXGu5PwOVXE2RMgBjC3LQ18J9IjWr888ZxWZbNU/Rrv2ff6fWxw0o4JvJHWMtf/AJfb27fYruF8IUL+Z1PrBkfIAg0ww91rjaxluNFveTHhQZeZMSNZ1qfx/Zm+ucKLnigBjh8UrWyCMzKLYe3cLqMhJMAUrgOwd1h+yJTL+0v/AHVtRt4s7G6dOSogPUVafHYJYuWW9ae/1ONw/BvhuNnni1Tbr1TbdfoMeF3DbzXLcd457m0SoMZSTfvGZPdqIXQjMxHSvMHaZrtu0iteL3Mz5VGYq7y5iIAY5tDykTO7zF8ItviEt27n2q+8ICqhbChdQtpAPKImdhHMma0jBHC8NtZbjr3rCWgA3XOw0GsagCdBO9VMnEfIxvlVzl09P4X69jp5LWR5X5noo9u7721ovS/cr3E/hjavW8Q7SL7p90M3htsuo0/eIAO8CsW7P8TOGxFq8PwN4h1U6OP+0mt4vcYv4vvF7sWLBUhMxOdyYgtBGVRqYHQamsL7UcNbD4m7bfUgzI2YNrI95NN8LzzcpQySuWjrevqUOLwOMVNqulG8l51GoOorhhUL2Ix3e4Gwx3VMh/8AbJT+AB+dTTGtPF2rOQ9BFqkeBKveDMsjbafWmLRzqU7OYshsqIJMS3oDz+tPPyjLctQIUkKoGkTHKq92kUm1dCHxFHCxuSVIH61O3rhzgDXrNRHaFQJbMBG7dPXppVNuot+hYW6KlxDAtiLl5UZFu2ygJiRIUa3CDmGZWOUAR92uu9FVi7jXweFFtL7G9irj4i5iIE92GCW3GpgXCFjfQnaa9rK4uF4lx/7c1yrRXHetL9ruvQ1GDPmcfA69LWj36m2NbUb7HQjSD8qie0nB1uWpQAMvlgAb8jptUnfXTWlLN0eU6g1rE2naMq1ejMZ7bFrGFvyNSoTTbxwND7NWR2bRdlRd2IUe5MCt2+OeEFvABkWM19A/tDkH6gfWsW4AD9pswYJuKOXMxz0+tDnyczv0DwY9Uu7NKt45CRaazdEIoK5FYoJAJBDbiAAR19Kdvi8BaljhnBJ1zYa42YxsWIIOgJ1PU0cJssl2+Wy5gVSF2ACh4/8AyU07Q4o94yAgImGa8R+ZiWtoD6d4tsnrqNiZzMsSlleNN16M1ORVjU3v7EAhQm6+HELIs2fNt4RPiAaZJaDyAFTuFsm2n3ZX7pdg6hvCAPLOYzIEDeajMGg+6gmFBfofEIXTl5j+lNrhVbgXKrPkVUAWEQAQXYHzOcsgzMkn8tdKcE2oXsvf7lzxYMSpJ3p9Xrouu/5E7wm0LNvEXO9Nm9muMbIu+EKoOUSD4hMqSS0kbc6anhGKZLV23dw0sgaA4tN4pIEBQBoRzBPOoa/by2suVCoUF5Yk3DJ3nViWYEL7zpTlLDXCZFq21wGLruAtlV8xgrAIXnJmRz3OPC5JJzxy69r07dDjTzQwTUcj5ZP/AJ9iy4O5xIWrpvX7ls21zW0Vlu97sIDgnJrlGvWeRpDG8Pxd0Wu9usWdyrIzTkyzEGShYjKduccqheydoJiLYCr40u2yy7HTOvKD+zri73SYG5YuMmbvVYIPCdQgdYjQzbYZttd6jzcPkwT5Vy34Xaj0la79Hv8AsBw3GLIlLbzdt1r0V6lh4bg71q9dsm61tALeZrZGZi0F4cQ8KWUeIxB2pTsncWXS6yG4hzOzaFA0jIWYASGtk+meqTbtqbnltl7qTbUElUXKGkjmdxrzFK4eyqMrOqOELszwWloygCYDEEghZ5a0OfhHK4Snq0un939yxhlzR+bDVa69/wBO/wDJpv8At/DDQXc/9mrMDP70ZT9f0msh7f45b2MZ0DKMqAhgAwIGswSPoaksfx5bFpEtm27lAfA2ZVmfPp5xJ01PWNKpt24WJZiSSZJO5NBwPARwTc1fbUrfEM+OUFGEre77I0j4U40m1etH8DBx7OCCPqk/Or8cSTp1rL/hWrd7fP4cign1mR+gatHmtJh1gjP5PMS3C7SOYuMFAEQdNTpVowXD0tghCdef8Kz9FLEAak1c7Vu6qjXkASPQDlypssfUfGyS+zHLuSepqrcTtZm7pmaGIU/3tDEe9TeF4g0sH1jbLr9ai+1mFm1eg5SbbQZgiVMEdCKiSe3cNtVZmeNuvisdcXDi1DsbVkZcym1YBy6g5QpyO433HpRUMmIuWGW7ZYo6mEyb6gggA6RlJ/Sih4jHmwcuLDKKiopa3f5AYljy3Nxbbe5u17Gaab13hbLmDtTbh+DnxNtUrirmUZtIon2QZS/jH4+F3huyG28c4DqCY9mNfO+GvFHRwSCrBgREjKQZE6Tpzr6B7WXTfS7acQHRlBGxzDT6V89MpBIOhGhHqN6jy4+WvULHO9uhq3ZviQv3MRGXVxcGWfKVCc9d7c/PSKO1eHK27lwfjtpZMzplvLdWIHOW3009qoPBe0t/DEZGzKNMriRB3CndRzgGJA0qX4t25N+3kaxlOZGDC5p4TqCuTWdt9K4suFyxz80fKaCHH4pYOSb1RN4OyzPcyI9wqFEIJPMgTsJLAa/+Kc8DwNu9LYpr6utx1W2lu4EAMLJZbZYtmGxOmWIjSo/sz25s2TdDoYulW1iQVTJGxEGSZkRBGuaKdp2usNmNxgGYycr7QqoNYljCAk6SSTpR8RGavlWrJsnEfisjhzcsFs06b1GPEuC3GKgWrtyLulyCFNtT4WyGDnaRJjQDQCaR4xgbiI7X1a3abLJKkZssws89eXt0pbjXbnwnuJBYnLFxiVGo8UrA/CQFadIOm9FxeLe62a67O3VjJq5wWfiYxqUYpfW/ydHH4+GDJPn5pSl9P43HmL4zcZvu2NtQfCFMEbjzDWYJ586jTRRVicnN80tynGKiqQKY20r0uYiTHSdK8ooQrPK9oopDGsfDu0owSFd2Zy/uGKj/AAhasqisk7G9ozhbmR9bNw+L907Zx+k+ntWtW2Gh+YroYJKUaXQq5E1IsGE4OUIuEhY1jntyqbW4Cgnc1BYfGBvxGOnt6mo3GY0mYYmeWsAUzg5PUfmUVoO0xhsMwkN7dfXrHSlsdizewtx2EQlwaQCYU+XMCAfeRNQ2JwrKoeCVIBzcgTyqPxuKYWbiycpVpHyNSfLUtgOdrRlRw19rb97hu8s3QCO+uvbuuAYBVLaoLaT1MnfaivOFYZrrrbtDMWJgE5QSASf0U15QZsfAYpVma5t/E7YMZ8Q/Jt6JI2vDYgx1mkOKcVm2ywVOgB69agxjWAgGkbjG64AME6a7Uli1tkjyaUhpinJOp22rJ+2/Du6xTEDw3fGPc+cfXX51s2L4M6asyfU/0qn9vuCG5hyywz2vGI18P4x9BPyFPmipw06DY24y1Mqoryva5xbCiiikIKKKKQgooopCCiiikIKKKKQgrS/h3xg3LRssfFZjKeqHYf3Tp7EVm1q2WYKoksQAOpOgFaf2B7DYq0z4h1EZSgVWBJkgk9DGUbTU2BtSvoR5acaLVnpbC4drpCKAOrHb5mpWx2YcwXdU9NSasGBwK2UyjUA7856mrk8sVsV4429yOtYUWbUOxYEQRus/zqlcWtFQ+mmViOkQYrSLqgkTt/CoztFZtfZr2ZBlW3caQBIhWM+9R48vK7YeSFx0KN8OMKiXzfuuiLaTKC7ZfHc3EkgaKB1PiG1FVTAXm7vvRIa8c5AMGDGUTIkBQteVmfiXDrjOJllt1svZGj4X4ZHFggss1GTSbVd/qXZHpTD3AGB6VxisM9sgOsTSINbDcyd0ydxuOzKvTmP4UwFwTptTQPRmplBIJzsy7tvwH7NezIPubhJXop/En8x6e1Vyti7T4AX8LdSJYKXT/qXUR76j51jgrnZ8fJLTqXMU+aJ7RRRUJIFFFFIQUUUUhBRRRSEFFFFIQ54XhnuXraWvOzDKehmZPQDcn0r6i4ZiM6QqkBdPCBHU7V84dibDtjLRQTkOZj0WCCT9Yrc+z+JAuQWIDab6TyqzihcGyGcqkkT1+7mGsiNNRqKTssY8JPqKfNaXmZ+dcEBdRT2PR2zqozaabmovtHYNzC4gKwANq5rP7h5V3fxgEhhoaicZjCtu4FnLkca8pUj+dM06bDhTmk+5lfFrshbSkKGG5ViBlgiI9oorriCK1oX7mqI6qIJUnMLkMonUEg8joAZ1r2qHD+GFar2Sf6mo43kyZ5OXL0q5SWldlpRuN3htu4IcT8/9R8qYXuylsxldl+hH/ilkzIs894Go+XpSq44PAIyma6SclszJOMXuincRwDWXyt8iNj7U3FWrtdbJRW0gHXqJ0+n/AIqEwPC3ugso06xuaswncbZXlCpUhogrCbiQSOhI+mlfR/DOClpNzOgHpEe871843XzMx6kn6maq8VJOqJ8EWrOaKKKqFgKKKKQgooopCCiivJpCPaK8mgUhFw+Gd+MRcT89v9VI/kT9K0205UhhoeRqC+FfZpsLnxWItxddctq2w8SqSCXIOxMAAbgT1rQhxBXOW6oYDaRMVdwzcYU0V8kbldkBc4nc2zaRFSvDrl4gBkbKecHWlMZwTvLuZCijwysEa+0dKlLzsDJ22kcj7fyopTjWiGjF3qJWsLnEtoBtTTH2F7q6CAVyPLSAAMpkkzpUn34YAMDvUN2iwgNt0BOV1ZW9ZBB+cGoW6Tsmh5lXcwfjvFO+uKq+RC2SfFPIt4jscqwJ0AHzKmeLdn8Mt7Lbe9dREXMWYAd4fMF8PkC5RsNZ5V5UePhsuWCyRWj1LHEcdFZZKb1vobe/DwT5yFaZAOx3kf0qNCNanvDMbEVxi+IOrESI5Ujd4gXWDoauKMupz3JD/EXFvIyyJjQ85EVE8O4m9rQHToaSZjoRXoUTJEmakUElQDk27HnH+0LJhcTchTltNB6Eghf8RFfOArXvizxcJg7dhRlN5gTpuluGJ/7sm/Q1kVc/NXNSLePYKKKKiDCiiikIKKKUw2Ha46ogzO5CqBzJ0ApCLb8Mux44hiG72Rh7IDXI0LE+RAeUwST0B2kGtwwHZbBWv2OHtg7aoDPvI196guyHCl4fhUs5gXYl7jKdC5iQPQABR7TzqXDtlLgtlkDeZJIGg3OpqxCDSsilJNiN/s3aXMWsWmtnXVASv89KRt4TDoB3K2UdSRIRVbnEmBrUrhuNZQQ6s2U5fITuC3LzCAdR6daacSxOHuEHIZXQHIeUkEdflR83cblPOHkZvGwHuR/rmKd4jALmJW4oO240iNPrUZgxZTxFNNQPBroU+muT6Ty04vcRsSfAfNJJQjUGZk+raH3jnSbd6CSVDw8QuIYYgrpJ02O2tOG4wCpl1nkCRJ/1BqvYjF2mUjJIy7ZeSSY+RBIH9aYX7lpdcnMr5Seevyk709WKyzHj2u6/IjWmfGuIl7NzUao0H5GKr637UjwH3ynqP5t/H1pa869wxHhQW2PSBlJooxV6gyk0tCn4ewikMYBXdmOms7zpu3Pr7UU64VwwXxnvDQEqLTco/E6n8ZnQHQAg86Khz/H8WLI4QjaXUm4f/S+ficay5cnK303LrdvZq4BpEGu7dyCCNxXRo59jpLhEiPkaMTiEt22u3mFu2gklj+ij8THYDmaacX4wltGu3iFA3PMnkAOZMbVkfartPcxrjN4bSeS3Og/ebq38OXrXzZFBepPjhzP0GvaTjT4u+15/+lF/KgnKv6yfUmoyiiuc3epbCiiikIKKKKQgrRPg/wBmjiLty+R4bXgUx+JhLR6hYH9+s7rbfg7x6ycKMMhKXbeZrgOufMfOvUAFVI3ED3o8fmBlsXp+H2YJVAXUaLmIBPKTtHU1DcW4rezgJbVQuwzD1nb2H19KkrWMVWbXfkRI/hSGJZWkwJ6irOt6kXTQa8P4veziUGpjzxpI1/j9KsZa60fdLy1L9QsxpyJYfIddKRibTZiVuFd9MoPIAb9DJ+dOf9pX9u+IE7ZVOnITvTSjewlLuTnFcTdCAC2s6yM+28Db2+tVe/iL3O2J6Z6fG+W818idNVXUkmPnqB8qcW8GGJ++jaAUGkCDr6nX5UloO9SHTF3V/ANh+Ib86TuYu4TqgH96pHGcJeTkuk6yPAu3T2/Woy9grgP7QjTbKvSJ+utEgWcpeb8Sx7EHlP8AGR9K8xV0i3cIGyMYiZgHlz9qRaxcn9of+wUu9hhZctJhGkx6HX0pS2Y8PMvcqHCscbQWdQyjvAeb/nEbGNCOkdK9rvg1iy10DEM624MlMuYHl5uR1/TroVm5wg3bX6m2/E/I8Gv2bLnSWMxaWka5cIVFEk/63PKKuF/A2n8UQecc/lWIfE3jS3cSbNnS1ZMEcmuDzH2Hl9wa1M+IUY2YOOFtkH2k46+LuZjIRdEToOp/ePP6VE0UVzpScnbLiSSpBRRRTDhRRRSEFFFFIQU64VxB8Pet3rRh7bBh0PUH0IkH0NNaKQjdrXFlxVpLq+W4AY6EHVTHMER8qZ4hbQ1cRIO5bYzPtrcP1qofC7iMNdsNsR3i+hEK31BX6Vo6lIhhNXoeKNlaXhlRDO1mCCYDb6sJykk/QzXVi1hzIJ0Gh1aBv9OdS63EnyiJrq7fB8qhR6Cj5GDzIa4a9h7RkDpzaNZjTblUgrYR4LRIEjV/xbbaaxTBxNSXC8G2pIA9/wClNLHS3HjO2N8XYwiqSDBYHTM4kIMh+gYj61ENdwzKQdAvikFtM8rJ9DrU/ily3ACJXY+x3r3F8HVVLKZEae86U0VHqPJvoVk/ZtRudZEsOs/5j9alcRj89h0UgBkYS0wJBEk7wPrTRlFJY9Pu3G4KHb1B0qSWNUwITfOvcpKLBykkMCQV0JBBg7be+x060ULjbmpm3n8OZighQBlRDlHi0/DB/Nymvazrh6m0/FZFpS/P9v0NUx+LdLF1laCLbkHTQhSQf0r5zmdTRRXW4jdGTx7BRRRUBIFFFFIQUUUUhBRRRSEFFFFIRPdhXIx1mOecH2yN/StbNeUVf4XyP3KufzHteiiirJAdqedOrN9guhr2igkHEXvMcoptevNlIk17RUcUSSI16acUaLN0jcW3P+E0UVNLZkMfMZ5wtBlLczqT9BRRRWan5mbvh/8AxR9j/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076" name="Picture 4" descr="http://ecx.images-amazon.com/images/I/81DPp1XcT%2BL.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3200" y="1448603"/>
            <a:ext cx="2100213" cy="315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214254"/>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2" name="Shape 42"/>
          <p:cNvSpPr txBox="1">
            <a:spLocks noGrp="1"/>
          </p:cNvSpPr>
          <p:nvPr>
            <p:ph type="title"/>
          </p:nvPr>
        </p:nvSpPr>
        <p:spPr>
          <a:prstGeom prst="rect">
            <a:avLst/>
          </a:prstGeom>
        </p:spPr>
        <p:txBody>
          <a:bodyPr lIns="68569" tIns="68569" rIns="68569" bIns="68569" anchor="b" anchorCtr="0">
            <a:noAutofit/>
          </a:bodyPr>
          <a:lstStyle/>
          <a:p>
            <a:r>
              <a:rPr lang="ru-RU" dirty="0" smtClean="0"/>
              <a:t>Модель 6-ти уровней</a:t>
            </a:r>
            <a:endParaRPr lang="en" dirty="0"/>
          </a:p>
        </p:txBody>
      </p:sp>
      <p:sp>
        <p:nvSpPr>
          <p:cNvPr id="41" name="Shape 41"/>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43" name="Shape 43"/>
          <p:cNvSpPr/>
          <p:nvPr/>
        </p:nvSpPr>
        <p:spPr>
          <a:xfrm>
            <a:off x="2242125" y="17927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b="1" dirty="0" err="1" smtClean="0">
                <a:solidFill>
                  <a:schemeClr val="bg1">
                    <a:lumMod val="60000"/>
                    <a:lumOff val="40000"/>
                  </a:schemeClr>
                </a:solidFill>
              </a:rPr>
              <a:t>Самосознательный</a:t>
            </a:r>
            <a:r>
              <a:rPr lang="ru-RU" b="1" dirty="0" smtClean="0">
                <a:solidFill>
                  <a:schemeClr val="bg1">
                    <a:lumMod val="60000"/>
                    <a:lumOff val="40000"/>
                  </a:schemeClr>
                </a:solidFill>
              </a:rPr>
              <a:t> </a:t>
            </a:r>
            <a:r>
              <a:rPr lang="ru-RU" b="1" dirty="0">
                <a:solidFill>
                  <a:schemeClr val="bg1">
                    <a:lumMod val="60000"/>
                    <a:lumOff val="40000"/>
                  </a:schemeClr>
                </a:solidFill>
              </a:rPr>
              <a:t>уровень</a:t>
            </a:r>
            <a:endParaRPr lang="en" b="1" dirty="0">
              <a:solidFill>
                <a:schemeClr val="bg1">
                  <a:lumMod val="60000"/>
                  <a:lumOff val="40000"/>
                </a:schemeClr>
              </a:solidFill>
            </a:endParaRPr>
          </a:p>
        </p:txBody>
      </p:sp>
      <p:sp>
        <p:nvSpPr>
          <p:cNvPr id="44" name="Shape 44"/>
          <p:cNvSpPr/>
          <p:nvPr/>
        </p:nvSpPr>
        <p:spPr>
          <a:xfrm>
            <a:off x="2242125" y="21129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smtClean="0"/>
              <a:t>Саморефлексивный</a:t>
            </a:r>
            <a:r>
              <a:rPr lang="ru-RU" b="1" dirty="0" smtClean="0"/>
              <a:t> </a:t>
            </a:r>
            <a:r>
              <a:rPr lang="ru-RU" b="1" dirty="0"/>
              <a:t>уровень</a:t>
            </a:r>
            <a:endParaRPr lang="en" b="1" dirty="0"/>
          </a:p>
        </p:txBody>
      </p:sp>
      <p:sp>
        <p:nvSpPr>
          <p:cNvPr id="45" name="Shape 45"/>
          <p:cNvSpPr/>
          <p:nvPr/>
        </p:nvSpPr>
        <p:spPr>
          <a:xfrm>
            <a:off x="2242125" y="243311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Рефлексивные размышления</a:t>
            </a:r>
            <a:endParaRPr lang="en" b="1" dirty="0">
              <a:solidFill>
                <a:schemeClr val="bg1">
                  <a:lumMod val="60000"/>
                  <a:lumOff val="40000"/>
                </a:schemeClr>
              </a:solidFill>
            </a:endParaRPr>
          </a:p>
        </p:txBody>
      </p:sp>
      <p:sp>
        <p:nvSpPr>
          <p:cNvPr id="46" name="Shape 46"/>
          <p:cNvSpPr/>
          <p:nvPr/>
        </p:nvSpPr>
        <p:spPr>
          <a:xfrm>
            <a:off x="2242125" y="275328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Уровень </a:t>
            </a:r>
            <a:r>
              <a:rPr lang="ru-RU" b="1" dirty="0" smtClean="0"/>
              <a:t>рассуждений</a:t>
            </a:r>
            <a:endParaRPr lang="en" b="1" dirty="0"/>
          </a:p>
        </p:txBody>
      </p:sp>
      <p:sp>
        <p:nvSpPr>
          <p:cNvPr id="47" name="Shape 47"/>
          <p:cNvSpPr/>
          <p:nvPr/>
        </p:nvSpPr>
        <p:spPr>
          <a:xfrm>
            <a:off x="2242125" y="30734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Уровень обученных реакций</a:t>
            </a:r>
            <a:endParaRPr lang="en" b="1" dirty="0">
              <a:solidFill>
                <a:schemeClr val="bg1">
                  <a:lumMod val="60000"/>
                  <a:lumOff val="40000"/>
                </a:schemeClr>
              </a:solidFill>
            </a:endParaRPr>
          </a:p>
        </p:txBody>
      </p:sp>
      <p:sp>
        <p:nvSpPr>
          <p:cNvPr id="48" name="Shape 48"/>
          <p:cNvSpPr/>
          <p:nvPr/>
        </p:nvSpPr>
        <p:spPr>
          <a:xfrm>
            <a:off x="2242125" y="33936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Инстинктивный</a:t>
            </a:r>
            <a:endParaRPr lang="en" b="1" dirty="0"/>
          </a:p>
        </p:txBody>
      </p:sp>
      <p:sp>
        <p:nvSpPr>
          <p:cNvPr id="10" name="Shape 61"/>
          <p:cNvSpPr/>
          <p:nvPr/>
        </p:nvSpPr>
        <p:spPr>
          <a:xfrm rot="16200000">
            <a:off x="900954" y="2618063"/>
            <a:ext cx="192105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Tree>
    <p:extLst>
      <p:ext uri="{BB962C8B-B14F-4D97-AF65-F5344CB8AC3E}">
        <p14:creationId xmlns:p14="http://schemas.microsoft.com/office/powerpoint/2010/main" val="180943759"/>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4" name="Shape 54"/>
          <p:cNvSpPr txBox="1">
            <a:spLocks noGrp="1"/>
          </p:cNvSpPr>
          <p:nvPr>
            <p:ph type="title"/>
          </p:nvPr>
        </p:nvSpPr>
        <p:spPr>
          <a:xfrm>
            <a:off x="72000" y="72000"/>
            <a:ext cx="9000000" cy="777376"/>
          </a:xfrm>
          <a:prstGeom prst="rect">
            <a:avLst/>
          </a:prstGeom>
        </p:spPr>
        <p:txBody>
          <a:bodyPr lIns="68569" tIns="68569" rIns="68569" bIns="68569" anchor="b" anchorCtr="0">
            <a:noAutofit/>
          </a:bodyPr>
          <a:lstStyle/>
          <a:p>
            <a:pPr lvl="0" rtl="0">
              <a:buNone/>
            </a:pPr>
            <a:r>
              <a:rPr lang="en" dirty="0" smtClean="0"/>
              <a:t/>
            </a:r>
            <a:br>
              <a:rPr lang="en" dirty="0" smtClean="0"/>
            </a:br>
            <a:r>
              <a:rPr lang="en-US" dirty="0" smtClean="0"/>
              <a:t>T</a:t>
            </a:r>
            <a:r>
              <a:rPr lang="en-US" baseline="30000" dirty="0" smtClean="0"/>
              <a:t>3</a:t>
            </a:r>
            <a:endParaRPr lang="en" baseline="30000" dirty="0"/>
          </a:p>
        </p:txBody>
      </p:sp>
      <p:sp>
        <p:nvSpPr>
          <p:cNvPr id="53" name="Shape 53"/>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55" name="Shape 55"/>
          <p:cNvSpPr/>
          <p:nvPr/>
        </p:nvSpPr>
        <p:spPr>
          <a:xfrm>
            <a:off x="2074950" y="19630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endParaRPr lang="en" sz="1350" dirty="0"/>
          </a:p>
        </p:txBody>
      </p:sp>
      <p:sp>
        <p:nvSpPr>
          <p:cNvPr id="56" name="Shape 56"/>
          <p:cNvSpPr/>
          <p:nvPr/>
        </p:nvSpPr>
        <p:spPr>
          <a:xfrm>
            <a:off x="2189250" y="20773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endParaRPr lang="en" sz="1350" dirty="0"/>
          </a:p>
        </p:txBody>
      </p:sp>
      <p:sp>
        <p:nvSpPr>
          <p:cNvPr id="57" name="Shape 57"/>
          <p:cNvSpPr/>
          <p:nvPr/>
        </p:nvSpPr>
        <p:spPr>
          <a:xfrm>
            <a:off x="2303550" y="21916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b="1" dirty="0">
                <a:solidFill>
                  <a:schemeClr val="bg1">
                    <a:lumMod val="60000"/>
                    <a:lumOff val="40000"/>
                  </a:schemeClr>
                </a:solidFill>
              </a:rPr>
              <a:t>Определить проблему</a:t>
            </a:r>
            <a:endParaRPr lang="en" b="1" dirty="0">
              <a:solidFill>
                <a:schemeClr val="bg1">
                  <a:lumMod val="60000"/>
                  <a:lumOff val="40000"/>
                </a:schemeClr>
              </a:solidFill>
            </a:endParaRPr>
          </a:p>
        </p:txBody>
      </p:sp>
      <p:sp>
        <p:nvSpPr>
          <p:cNvPr id="58" name="Shape 58"/>
          <p:cNvSpPr/>
          <p:nvPr/>
        </p:nvSpPr>
        <p:spPr>
          <a:xfrm>
            <a:off x="5262056" y="1963013"/>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en" sz="1350"/>
              <a:t>Activate a Way to Think</a:t>
            </a:r>
          </a:p>
        </p:txBody>
      </p:sp>
      <p:sp>
        <p:nvSpPr>
          <p:cNvPr id="59" name="Shape 59"/>
          <p:cNvSpPr/>
          <p:nvPr/>
        </p:nvSpPr>
        <p:spPr>
          <a:xfrm>
            <a:off x="5376356" y="2077313"/>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en" sz="1350"/>
              <a:t>Activate a Way to Think</a:t>
            </a:r>
          </a:p>
        </p:txBody>
      </p:sp>
      <p:sp>
        <p:nvSpPr>
          <p:cNvPr id="60" name="Shape 60"/>
          <p:cNvSpPr/>
          <p:nvPr/>
        </p:nvSpPr>
        <p:spPr>
          <a:xfrm>
            <a:off x="5258691" y="2191613"/>
            <a:ext cx="19786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a:solidFill>
                  <a:schemeClr val="bg1">
                    <a:lumMod val="60000"/>
                    <a:lumOff val="40000"/>
                  </a:schemeClr>
                </a:solidFill>
              </a:rPr>
              <a:t>Активиро-вать</a:t>
            </a:r>
            <a:r>
              <a:rPr lang="ru-RU" b="1" dirty="0">
                <a:solidFill>
                  <a:schemeClr val="bg1">
                    <a:lumMod val="60000"/>
                    <a:lumOff val="40000"/>
                  </a:schemeClr>
                </a:solidFill>
              </a:rPr>
              <a:t> </a:t>
            </a:r>
            <a:r>
              <a:rPr lang="ru-RU" b="1" dirty="0" smtClean="0">
                <a:solidFill>
                  <a:schemeClr val="bg1">
                    <a:lumMod val="60000"/>
                    <a:lumOff val="40000"/>
                  </a:schemeClr>
                </a:solidFill>
              </a:rPr>
              <a:t>образ </a:t>
            </a:r>
            <a:r>
              <a:rPr lang="ru-RU" b="1" dirty="0">
                <a:solidFill>
                  <a:schemeClr val="bg1">
                    <a:lumMod val="60000"/>
                    <a:lumOff val="40000"/>
                  </a:schemeClr>
                </a:solidFill>
              </a:rPr>
              <a:t>мышления</a:t>
            </a:r>
            <a:endParaRPr lang="en" b="1" dirty="0">
              <a:solidFill>
                <a:schemeClr val="bg1">
                  <a:lumMod val="60000"/>
                  <a:lumOff val="40000"/>
                </a:schemeClr>
              </a:solidFill>
            </a:endParaRPr>
          </a:p>
        </p:txBody>
      </p:sp>
      <p:sp>
        <p:nvSpPr>
          <p:cNvPr id="61" name="Shape 61"/>
          <p:cNvSpPr/>
          <p:nvPr/>
        </p:nvSpPr>
        <p:spPr>
          <a:xfrm>
            <a:off x="4308769" y="2625113"/>
            <a:ext cx="89640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
        <p:nvSpPr>
          <p:cNvPr id="62" name="Shape 62"/>
          <p:cNvSpPr/>
          <p:nvPr/>
        </p:nvSpPr>
        <p:spPr>
          <a:xfrm>
            <a:off x="2746629" y="3582103"/>
            <a:ext cx="853263"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algn="ctr">
              <a:buNone/>
            </a:pPr>
            <a:r>
              <a:rPr lang="ru-RU" sz="1350" b="1" dirty="0"/>
              <a:t>Критики</a:t>
            </a:r>
            <a:endParaRPr lang="en" sz="1350" b="1" dirty="0"/>
          </a:p>
        </p:txBody>
      </p:sp>
      <p:sp>
        <p:nvSpPr>
          <p:cNvPr id="63" name="Shape 63"/>
          <p:cNvSpPr/>
          <p:nvPr/>
        </p:nvSpPr>
        <p:spPr>
          <a:xfrm>
            <a:off x="5760133" y="3582103"/>
            <a:ext cx="1144325"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lvl="0" algn="ctr" rtl="0">
              <a:buNone/>
            </a:pPr>
            <a:r>
              <a:rPr lang="ru-RU" sz="1350" b="1" dirty="0"/>
              <a:t>Селекторы</a:t>
            </a:r>
            <a:endParaRPr lang="en" sz="1350" b="1" dirty="0"/>
          </a:p>
        </p:txBody>
      </p:sp>
    </p:spTree>
    <p:extLst>
      <p:ext uri="{BB962C8B-B14F-4D97-AF65-F5344CB8AC3E}">
        <p14:creationId xmlns:p14="http://schemas.microsoft.com/office/powerpoint/2010/main" val="2629605976"/>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3. Реализация модель </a:t>
            </a:r>
            <a:r>
              <a:rPr lang="en-US" dirty="0" smtClean="0"/>
              <a:t>TU 1.0</a:t>
            </a:r>
            <a:endParaRPr lang="ru-RU" dirty="0"/>
          </a:p>
        </p:txBody>
      </p:sp>
      <p:sp>
        <p:nvSpPr>
          <p:cNvPr id="5" name="Подзаголовок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1510895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Основные компоненты</a:t>
            </a:r>
            <a:endParaRPr lang="ru-RU" dirty="0"/>
          </a:p>
        </p:txBody>
      </p:sp>
      <p:sp>
        <p:nvSpPr>
          <p:cNvPr id="5" name="Объект 4"/>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TU </a:t>
            </a:r>
            <a:r>
              <a:rPr lang="en-US" dirty="0" err="1" smtClean="0">
                <a:latin typeface="Arial" panose="020B0604020202020204" pitchFamily="34" charset="0"/>
                <a:cs typeface="Arial" panose="020B0604020202020204" pitchFamily="34" charset="0"/>
              </a:rPr>
              <a:t>Webservice</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CoreService</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DataService</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Reasoner</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ClientAgent</a:t>
            </a:r>
            <a:r>
              <a:rPr lang="en-US"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0626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p:nvPr/>
        </p:nvSpPr>
        <p:spPr>
          <a:xfrm>
            <a:off x="6090816" y="970840"/>
            <a:ext cx="18202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Само-рефлексивный</a:t>
            </a:r>
            <a:endParaRPr lang="en" sz="1350" dirty="0">
              <a:solidFill>
                <a:schemeClr val="bg1">
                  <a:lumMod val="60000"/>
                  <a:lumOff val="40000"/>
                </a:schemeClr>
              </a:solidFill>
            </a:endParaRPr>
          </a:p>
        </p:txBody>
      </p:sp>
      <p:sp>
        <p:nvSpPr>
          <p:cNvPr id="172" name="Shape 172"/>
          <p:cNvSpPr txBox="1">
            <a:spLocks noGrp="1"/>
          </p:cNvSpPr>
          <p:nvPr>
            <p:ph type="title"/>
          </p:nvPr>
        </p:nvSpPr>
        <p:spPr>
          <a:prstGeom prst="rect">
            <a:avLst/>
          </a:prstGeom>
        </p:spPr>
        <p:txBody>
          <a:bodyPr lIns="68569" tIns="68569" rIns="68569" bIns="68569" anchor="b" anchorCtr="0">
            <a:noAutofit/>
          </a:bodyPr>
          <a:lstStyle/>
          <a:p>
            <a:pPr lvl="0"/>
            <a:r>
              <a:rPr lang="ru-RU" dirty="0" smtClean="0"/>
              <a:t>Обработка запроса</a:t>
            </a:r>
            <a:endParaRPr lang="en" dirty="0"/>
          </a:p>
        </p:txBody>
      </p:sp>
      <p:sp>
        <p:nvSpPr>
          <p:cNvPr id="2" name="Объект 1"/>
          <p:cNvSpPr>
            <a:spLocks noGrp="1"/>
          </p:cNvSpPr>
          <p:nvPr>
            <p:ph idx="1"/>
          </p:nvPr>
        </p:nvSpPr>
        <p:spPr>
          <a:xfrm>
            <a:off x="72000" y="972000"/>
            <a:ext cx="8919600" cy="3636000"/>
          </a:xfrm>
        </p:spPr>
        <p:txBody>
          <a:bodyPr/>
          <a:lstStyle/>
          <a:p>
            <a:endParaRPr lang="ru-RU" dirty="0"/>
          </a:p>
        </p:txBody>
      </p:sp>
      <p:sp>
        <p:nvSpPr>
          <p:cNvPr id="173" name="Shape 173"/>
          <p:cNvSpPr/>
          <p:nvPr/>
        </p:nvSpPr>
        <p:spPr>
          <a:xfrm>
            <a:off x="1057875" y="970840"/>
            <a:ext cx="180781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4" name="Shape 174"/>
          <p:cNvSpPr/>
          <p:nvPr/>
        </p:nvSpPr>
        <p:spPr>
          <a:xfrm>
            <a:off x="2878042" y="970840"/>
            <a:ext cx="15268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5" name="Shape 175"/>
          <p:cNvSpPr/>
          <p:nvPr/>
        </p:nvSpPr>
        <p:spPr>
          <a:xfrm>
            <a:off x="4419600" y="970840"/>
            <a:ext cx="167129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76" name="Shape 176"/>
          <p:cNvSpPr/>
          <p:nvPr/>
        </p:nvSpPr>
        <p:spPr>
          <a:xfrm>
            <a:off x="1285224" y="1312923"/>
            <a:ext cx="1334924" cy="54877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77" name="Shape 177"/>
          <p:cNvCxnSpPr>
            <a:stCxn id="178" idx="2"/>
            <a:endCxn id="179" idx="1"/>
          </p:cNvCxnSpPr>
          <p:nvPr/>
        </p:nvCxnSpPr>
        <p:spPr>
          <a:xfrm>
            <a:off x="5255250" y="1888249"/>
            <a:ext cx="1009154" cy="118739"/>
          </a:xfrm>
          <a:prstGeom prst="straightConnector1">
            <a:avLst/>
          </a:prstGeom>
          <a:noFill/>
          <a:ln w="9525" cap="flat">
            <a:solidFill>
              <a:schemeClr val="dk2"/>
            </a:solidFill>
            <a:prstDash val="solid"/>
            <a:round/>
            <a:headEnd type="none" w="lg" len="lg"/>
            <a:tailEnd type="triangle" w="lg" len="lg"/>
          </a:ln>
        </p:spPr>
      </p:cxnSp>
      <p:cxnSp>
        <p:nvCxnSpPr>
          <p:cNvPr id="180" name="Shape 180"/>
          <p:cNvCxnSpPr>
            <a:stCxn id="176" idx="3"/>
            <a:endCxn id="178" idx="1"/>
          </p:cNvCxnSpPr>
          <p:nvPr/>
        </p:nvCxnSpPr>
        <p:spPr>
          <a:xfrm>
            <a:off x="2620148" y="1587311"/>
            <a:ext cx="1889902" cy="182700"/>
          </a:xfrm>
          <a:prstGeom prst="straightConnector1">
            <a:avLst/>
          </a:prstGeom>
          <a:noFill/>
          <a:ln w="9525" cap="flat">
            <a:solidFill>
              <a:schemeClr val="dk2"/>
            </a:solidFill>
            <a:prstDash val="solid"/>
            <a:round/>
            <a:headEnd type="none" w="lg" len="lg"/>
            <a:tailEnd type="triangle" w="lg" len="lg"/>
          </a:ln>
        </p:spPr>
      </p:cxnSp>
      <p:sp>
        <p:nvSpPr>
          <p:cNvPr id="179" name="Shape 179"/>
          <p:cNvSpPr/>
          <p:nvPr/>
        </p:nvSpPr>
        <p:spPr>
          <a:xfrm>
            <a:off x="6264404" y="1770011"/>
            <a:ext cx="1473074" cy="473953"/>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81" name="Shape 181"/>
          <p:cNvCxnSpPr>
            <a:stCxn id="178" idx="2"/>
            <a:endCxn id="182" idx="3"/>
          </p:cNvCxnSpPr>
          <p:nvPr/>
        </p:nvCxnSpPr>
        <p:spPr>
          <a:xfrm flipH="1">
            <a:off x="4320516" y="1888248"/>
            <a:ext cx="934734" cy="287914"/>
          </a:xfrm>
          <a:prstGeom prst="straightConnector1">
            <a:avLst/>
          </a:prstGeom>
          <a:noFill/>
          <a:ln w="9525" cap="flat">
            <a:solidFill>
              <a:schemeClr val="dk2"/>
            </a:solidFill>
            <a:prstDash val="solid"/>
            <a:round/>
            <a:headEnd type="none" w="lg" len="lg"/>
            <a:tailEnd type="triangle" w="lg" len="lg"/>
          </a:ln>
        </p:spPr>
      </p:cxnSp>
      <p:sp>
        <p:nvSpPr>
          <p:cNvPr id="182" name="Shape 182"/>
          <p:cNvSpPr/>
          <p:nvPr/>
        </p:nvSpPr>
        <p:spPr>
          <a:xfrm>
            <a:off x="2975493" y="2006988"/>
            <a:ext cx="1345023" cy="338348"/>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78" name="Shape 178"/>
          <p:cNvSpPr/>
          <p:nvPr/>
        </p:nvSpPr>
        <p:spPr>
          <a:xfrm>
            <a:off x="4510050" y="1651774"/>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sp>
        <p:nvSpPr>
          <p:cNvPr id="183" name="Shape 183"/>
          <p:cNvSpPr/>
          <p:nvPr/>
        </p:nvSpPr>
        <p:spPr>
          <a:xfrm>
            <a:off x="1142772" y="2785672"/>
            <a:ext cx="1676429"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err="1">
                <a:solidFill>
                  <a:schemeClr val="bg1">
                    <a:lumMod val="60000"/>
                    <a:lumOff val="40000"/>
                  </a:schemeClr>
                </a:solidFill>
              </a:rPr>
              <a:t>Переформулировка</a:t>
            </a:r>
            <a:endParaRPr lang="en" sz="1350" dirty="0">
              <a:solidFill>
                <a:schemeClr val="bg1">
                  <a:lumMod val="60000"/>
                  <a:lumOff val="40000"/>
                </a:schemeClr>
              </a:solidFill>
            </a:endParaRPr>
          </a:p>
        </p:txBody>
      </p:sp>
      <p:cxnSp>
        <p:nvCxnSpPr>
          <p:cNvPr id="184" name="Shape 184"/>
          <p:cNvCxnSpPr>
            <a:stCxn id="185" idx="2"/>
          </p:cNvCxnSpPr>
          <p:nvPr/>
        </p:nvCxnSpPr>
        <p:spPr>
          <a:xfrm>
            <a:off x="1879553" y="2592956"/>
            <a:ext cx="65888" cy="141528"/>
          </a:xfrm>
          <a:prstGeom prst="straightConnector1">
            <a:avLst/>
          </a:prstGeom>
          <a:noFill/>
          <a:ln w="9525" cap="flat">
            <a:solidFill>
              <a:schemeClr val="dk2"/>
            </a:solidFill>
            <a:prstDash val="solid"/>
            <a:round/>
            <a:headEnd type="none" w="lg" len="lg"/>
            <a:tailEnd type="triangle" w="lg" len="lg"/>
          </a:ln>
        </p:spPr>
      </p:cxnSp>
      <p:sp>
        <p:nvSpPr>
          <p:cNvPr id="185" name="Shape 185"/>
          <p:cNvSpPr/>
          <p:nvPr/>
        </p:nvSpPr>
        <p:spPr>
          <a:xfrm>
            <a:off x="1155326" y="2254106"/>
            <a:ext cx="144845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86" name="Shape 186"/>
          <p:cNvCxnSpPr>
            <a:stCxn id="182" idx="2"/>
            <a:endCxn id="185" idx="3"/>
          </p:cNvCxnSpPr>
          <p:nvPr/>
        </p:nvCxnSpPr>
        <p:spPr>
          <a:xfrm flipH="1">
            <a:off x="2603780" y="2345336"/>
            <a:ext cx="1044225" cy="78195"/>
          </a:xfrm>
          <a:prstGeom prst="straightConnector1">
            <a:avLst/>
          </a:prstGeom>
          <a:noFill/>
          <a:ln w="9525" cap="flat">
            <a:solidFill>
              <a:schemeClr val="dk2"/>
            </a:solidFill>
            <a:prstDash val="solid"/>
            <a:round/>
            <a:headEnd type="none" w="lg" len="lg"/>
            <a:tailEnd type="triangle" w="lg" len="lg"/>
          </a:ln>
        </p:spPr>
      </p:cxnSp>
      <p:sp>
        <p:nvSpPr>
          <p:cNvPr id="187" name="Shape 187"/>
          <p:cNvSpPr/>
          <p:nvPr/>
        </p:nvSpPr>
        <p:spPr>
          <a:xfrm>
            <a:off x="3094717" y="3151278"/>
            <a:ext cx="1093500" cy="430331"/>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Поиск решения</a:t>
            </a:r>
            <a:endParaRPr lang="en" sz="1350" dirty="0">
              <a:solidFill>
                <a:schemeClr val="bg1">
                  <a:lumMod val="60000"/>
                  <a:lumOff val="40000"/>
                </a:schemeClr>
              </a:solidFill>
            </a:endParaRPr>
          </a:p>
        </p:txBody>
      </p:sp>
      <p:sp>
        <p:nvSpPr>
          <p:cNvPr id="188" name="Shape 188"/>
          <p:cNvSpPr/>
          <p:nvPr/>
        </p:nvSpPr>
        <p:spPr>
          <a:xfrm>
            <a:off x="4510050" y="278567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cxnSp>
        <p:nvCxnSpPr>
          <p:cNvPr id="189" name="Shape 189"/>
          <p:cNvCxnSpPr>
            <a:stCxn id="183" idx="3"/>
            <a:endCxn id="188" idx="1"/>
          </p:cNvCxnSpPr>
          <p:nvPr/>
        </p:nvCxnSpPr>
        <p:spPr>
          <a:xfrm flipV="1">
            <a:off x="2819201" y="2903909"/>
            <a:ext cx="1690849" cy="51188"/>
          </a:xfrm>
          <a:prstGeom prst="straightConnector1">
            <a:avLst/>
          </a:prstGeom>
          <a:noFill/>
          <a:ln w="9525" cap="flat">
            <a:solidFill>
              <a:schemeClr val="dk2"/>
            </a:solidFill>
            <a:prstDash val="solid"/>
            <a:round/>
            <a:headEnd type="none" w="lg" len="lg"/>
            <a:tailEnd type="triangle" w="lg" len="lg"/>
          </a:ln>
        </p:spPr>
      </p:cxnSp>
      <p:sp>
        <p:nvSpPr>
          <p:cNvPr id="190" name="Shape 190"/>
          <p:cNvSpPr/>
          <p:nvPr/>
        </p:nvSpPr>
        <p:spPr>
          <a:xfrm>
            <a:off x="6264404" y="3141295"/>
            <a:ext cx="1473074" cy="457087"/>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1" name="Shape 191"/>
          <p:cNvCxnSpPr>
            <a:stCxn id="188" idx="2"/>
            <a:endCxn id="190" idx="1"/>
          </p:cNvCxnSpPr>
          <p:nvPr/>
        </p:nvCxnSpPr>
        <p:spPr>
          <a:xfrm>
            <a:off x="5255250" y="3022146"/>
            <a:ext cx="1009154" cy="347693"/>
          </a:xfrm>
          <a:prstGeom prst="straightConnector1">
            <a:avLst/>
          </a:prstGeom>
          <a:noFill/>
          <a:ln w="9525" cap="flat">
            <a:solidFill>
              <a:schemeClr val="dk2"/>
            </a:solidFill>
            <a:prstDash val="solid"/>
            <a:round/>
            <a:headEnd type="none" w="lg" len="lg"/>
            <a:tailEnd type="triangle" w="lg" len="lg"/>
          </a:ln>
        </p:spPr>
      </p:cxnSp>
      <p:cxnSp>
        <p:nvCxnSpPr>
          <p:cNvPr id="192" name="Shape 192"/>
          <p:cNvCxnSpPr>
            <a:stCxn id="188" idx="2"/>
            <a:endCxn id="187" idx="3"/>
          </p:cNvCxnSpPr>
          <p:nvPr/>
        </p:nvCxnSpPr>
        <p:spPr>
          <a:xfrm flipH="1">
            <a:off x="4188217" y="3022146"/>
            <a:ext cx="1067033" cy="344298"/>
          </a:xfrm>
          <a:prstGeom prst="straightConnector1">
            <a:avLst/>
          </a:prstGeom>
          <a:noFill/>
          <a:ln w="9525" cap="flat">
            <a:solidFill>
              <a:schemeClr val="dk2"/>
            </a:solidFill>
            <a:prstDash val="solid"/>
            <a:round/>
            <a:headEnd type="none" w="lg" len="lg"/>
            <a:tailEnd type="triangle" w="lg" len="lg"/>
          </a:ln>
        </p:spPr>
      </p:cxnSp>
      <p:sp>
        <p:nvSpPr>
          <p:cNvPr id="193" name="Shape 193"/>
          <p:cNvSpPr/>
          <p:nvPr/>
        </p:nvSpPr>
        <p:spPr>
          <a:xfrm>
            <a:off x="4486804" y="3444706"/>
            <a:ext cx="1529100" cy="429133"/>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Решение подходит</a:t>
            </a:r>
            <a:r>
              <a:rPr lang="en" sz="1350" dirty="0">
                <a:solidFill>
                  <a:schemeClr val="bg1">
                    <a:lumMod val="60000"/>
                    <a:lumOff val="40000"/>
                  </a:schemeClr>
                </a:solidFill>
              </a:rPr>
              <a:t>?</a:t>
            </a:r>
          </a:p>
        </p:txBody>
      </p:sp>
      <p:sp>
        <p:nvSpPr>
          <p:cNvPr id="194" name="Shape 194"/>
          <p:cNvSpPr/>
          <p:nvPr/>
        </p:nvSpPr>
        <p:spPr>
          <a:xfrm>
            <a:off x="6264404" y="3749674"/>
            <a:ext cx="1473074" cy="50827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5" name="Shape 195"/>
          <p:cNvCxnSpPr>
            <a:stCxn id="193" idx="2"/>
            <a:endCxn id="194" idx="1"/>
          </p:cNvCxnSpPr>
          <p:nvPr/>
        </p:nvCxnSpPr>
        <p:spPr>
          <a:xfrm>
            <a:off x="5251354" y="3873839"/>
            <a:ext cx="1013050" cy="129972"/>
          </a:xfrm>
          <a:prstGeom prst="straightConnector1">
            <a:avLst/>
          </a:prstGeom>
          <a:noFill/>
          <a:ln w="9525" cap="flat">
            <a:solidFill>
              <a:schemeClr val="dk2"/>
            </a:solidFill>
            <a:prstDash val="solid"/>
            <a:round/>
            <a:headEnd type="none" w="lg" len="lg"/>
            <a:tailEnd type="triangle" w="lg" len="lg"/>
          </a:ln>
        </p:spPr>
      </p:cxnSp>
      <p:cxnSp>
        <p:nvCxnSpPr>
          <p:cNvPr id="196" name="Shape 196"/>
          <p:cNvCxnSpPr>
            <a:stCxn id="187" idx="2"/>
            <a:endCxn id="193" idx="1"/>
          </p:cNvCxnSpPr>
          <p:nvPr/>
        </p:nvCxnSpPr>
        <p:spPr>
          <a:xfrm>
            <a:off x="3641467" y="3581609"/>
            <a:ext cx="845337" cy="77664"/>
          </a:xfrm>
          <a:prstGeom prst="straightConnector1">
            <a:avLst/>
          </a:prstGeom>
          <a:noFill/>
          <a:ln w="9525" cap="flat">
            <a:solidFill>
              <a:schemeClr val="dk2"/>
            </a:solidFill>
            <a:prstDash val="solid"/>
            <a:round/>
            <a:headEnd type="none" w="lg" len="lg"/>
            <a:tailEnd type="triangle" w="lg" len="lg"/>
          </a:ln>
        </p:spPr>
      </p:cxnSp>
      <p:sp>
        <p:nvSpPr>
          <p:cNvPr id="197" name="Shape 197"/>
          <p:cNvSpPr/>
          <p:nvPr/>
        </p:nvSpPr>
        <p:spPr>
          <a:xfrm>
            <a:off x="1409716" y="4003811"/>
            <a:ext cx="1093500" cy="42356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Применить решение</a:t>
            </a:r>
            <a:endParaRPr lang="en" sz="1350" dirty="0">
              <a:solidFill>
                <a:schemeClr val="bg1">
                  <a:lumMod val="60000"/>
                  <a:lumOff val="40000"/>
                </a:schemeClr>
              </a:solidFill>
            </a:endParaRPr>
          </a:p>
        </p:txBody>
      </p:sp>
      <p:cxnSp>
        <p:nvCxnSpPr>
          <p:cNvPr id="198" name="Shape 198"/>
          <p:cNvCxnSpPr>
            <a:stCxn id="193" idx="2"/>
            <a:endCxn id="197" idx="3"/>
          </p:cNvCxnSpPr>
          <p:nvPr/>
        </p:nvCxnSpPr>
        <p:spPr>
          <a:xfrm flipH="1">
            <a:off x="2503216" y="3873839"/>
            <a:ext cx="2748138" cy="341754"/>
          </a:xfrm>
          <a:prstGeom prst="straightConnector1">
            <a:avLst/>
          </a:prstGeom>
          <a:noFill/>
          <a:ln w="9525" cap="flat">
            <a:solidFill>
              <a:schemeClr val="dk2"/>
            </a:solidFill>
            <a:prstDash val="solid"/>
            <a:round/>
            <a:headEnd type="none" w="lg" len="lg"/>
            <a:tailEnd type="triangle" w="lg" len="lg"/>
          </a:ln>
        </p:spPr>
      </p:cxnSp>
      <p:sp>
        <p:nvSpPr>
          <p:cNvPr id="199" name="Shape 199"/>
          <p:cNvSpPr/>
          <p:nvPr/>
        </p:nvSpPr>
        <p:spPr>
          <a:xfrm>
            <a:off x="4529400" y="231181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Есть ли время</a:t>
            </a:r>
            <a:endParaRPr lang="en" sz="1350" dirty="0">
              <a:solidFill>
                <a:schemeClr val="bg1">
                  <a:lumMod val="60000"/>
                  <a:lumOff val="40000"/>
                </a:schemeClr>
              </a:solidFill>
            </a:endParaRPr>
          </a:p>
        </p:txBody>
      </p:sp>
      <p:sp>
        <p:nvSpPr>
          <p:cNvPr id="200" name="Shape 200"/>
          <p:cNvSpPr/>
          <p:nvPr/>
        </p:nvSpPr>
        <p:spPr>
          <a:xfrm>
            <a:off x="6264404" y="2430161"/>
            <a:ext cx="1473074" cy="43895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201" name="Shape 201"/>
          <p:cNvCxnSpPr>
            <a:stCxn id="199" idx="2"/>
          </p:cNvCxnSpPr>
          <p:nvPr/>
        </p:nvCxnSpPr>
        <p:spPr>
          <a:xfrm>
            <a:off x="5274600" y="2548286"/>
            <a:ext cx="989775" cy="5130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1011207574"/>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68569" tIns="68569" rIns="68569" bIns="68569" anchor="b" anchorCtr="0">
            <a:noAutofit/>
          </a:bodyPr>
          <a:lstStyle/>
          <a:p>
            <a:r>
              <a:rPr lang="ru-RU" dirty="0" smtClean="0"/>
              <a:t>Обучение</a:t>
            </a:r>
            <a:endParaRPr lang="en" dirty="0"/>
          </a:p>
        </p:txBody>
      </p:sp>
      <p:sp>
        <p:nvSpPr>
          <p:cNvPr id="80" name="Shape 80"/>
          <p:cNvSpPr txBox="1">
            <a:spLocks noGrp="1"/>
          </p:cNvSpPr>
          <p:nvPr>
            <p:ph idx="1"/>
          </p:nvPr>
        </p:nvSpPr>
        <p:spPr>
          <a:prstGeom prst="rect">
            <a:avLst/>
          </a:prstGeom>
        </p:spPr>
        <p:txBody>
          <a:bodyPr lIns="68569" tIns="68569" rIns="68569" bIns="68569" anchor="t" anchorCtr="0">
            <a:noAutofit/>
          </a:bodyPr>
          <a:lstStyle/>
          <a:p>
            <a:pPr algn="ctr">
              <a:buNone/>
            </a:pPr>
            <a:r>
              <a:rPr lang="ru-RU" b="1" dirty="0" smtClean="0"/>
              <a:t>Процесс</a:t>
            </a:r>
            <a:endParaRPr lang="en" b="1" dirty="0"/>
          </a:p>
        </p:txBody>
      </p:sp>
      <p:sp>
        <p:nvSpPr>
          <p:cNvPr id="82" name="Shape 82"/>
          <p:cNvSpPr/>
          <p:nvPr/>
        </p:nvSpPr>
        <p:spPr>
          <a:xfrm>
            <a:off x="2339717"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Обученные знания</a:t>
            </a:r>
            <a:endParaRPr lang="en" sz="1350" dirty="0"/>
          </a:p>
        </p:txBody>
      </p:sp>
      <p:sp>
        <p:nvSpPr>
          <p:cNvPr id="83" name="Shape 83"/>
          <p:cNvSpPr/>
          <p:nvPr/>
        </p:nvSpPr>
        <p:spPr>
          <a:xfrm>
            <a:off x="3820838"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Размышления</a:t>
            </a:r>
            <a:endParaRPr lang="en" sz="1350" dirty="0"/>
          </a:p>
        </p:txBody>
      </p:sp>
      <p:sp>
        <p:nvSpPr>
          <p:cNvPr id="84" name="Shape 84"/>
          <p:cNvSpPr/>
          <p:nvPr/>
        </p:nvSpPr>
        <p:spPr>
          <a:xfrm>
            <a:off x="5323163"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Рефлексивный</a:t>
            </a:r>
            <a:endParaRPr lang="en" sz="1350" dirty="0"/>
          </a:p>
        </p:txBody>
      </p:sp>
      <p:sp>
        <p:nvSpPr>
          <p:cNvPr id="85" name="Shape 85"/>
          <p:cNvSpPr/>
          <p:nvPr/>
        </p:nvSpPr>
        <p:spPr>
          <a:xfrm>
            <a:off x="2411760" y="2411813"/>
            <a:ext cx="1072798"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sz="1350" dirty="0">
                <a:solidFill>
                  <a:schemeClr val="bg1">
                    <a:lumMod val="60000"/>
                    <a:lumOff val="40000"/>
                  </a:schemeClr>
                </a:solidFill>
              </a:rPr>
              <a:t>Действие 1</a:t>
            </a:r>
            <a:endParaRPr lang="en" sz="1350" dirty="0">
              <a:solidFill>
                <a:schemeClr val="bg1">
                  <a:lumMod val="60000"/>
                  <a:lumOff val="40000"/>
                </a:schemeClr>
              </a:solidFill>
            </a:endParaRPr>
          </a:p>
        </p:txBody>
      </p:sp>
      <p:cxnSp>
        <p:nvCxnSpPr>
          <p:cNvPr id="86" name="Shape 86"/>
          <p:cNvCxnSpPr>
            <a:stCxn id="85" idx="2"/>
            <a:endCxn id="87" idx="1"/>
          </p:cNvCxnSpPr>
          <p:nvPr/>
        </p:nvCxnSpPr>
        <p:spPr>
          <a:xfrm>
            <a:off x="2948160" y="2750663"/>
            <a:ext cx="2554441" cy="212564"/>
          </a:xfrm>
          <a:prstGeom prst="straightConnector1">
            <a:avLst/>
          </a:prstGeom>
          <a:noFill/>
          <a:ln w="9525" cap="flat">
            <a:solidFill>
              <a:schemeClr val="dk2"/>
            </a:solidFill>
            <a:prstDash val="solid"/>
            <a:round/>
            <a:headEnd type="none" w="lg" len="lg"/>
            <a:tailEnd type="triangle" w="lg" len="lg"/>
          </a:ln>
        </p:spPr>
      </p:cxnSp>
      <p:sp>
        <p:nvSpPr>
          <p:cNvPr id="88" name="Shape 88"/>
          <p:cNvSpPr/>
          <p:nvPr/>
        </p:nvSpPr>
        <p:spPr>
          <a:xfrm>
            <a:off x="5444906" y="4004843"/>
            <a:ext cx="1258837"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Попробовать что-то еще</a:t>
            </a:r>
            <a:endParaRPr lang="en" sz="1350" dirty="0">
              <a:solidFill>
                <a:schemeClr val="bg1">
                  <a:lumMod val="60000"/>
                  <a:lumOff val="40000"/>
                </a:schemeClr>
              </a:solidFill>
            </a:endParaRPr>
          </a:p>
        </p:txBody>
      </p:sp>
      <p:cxnSp>
        <p:nvCxnSpPr>
          <p:cNvPr id="89" name="Shape 89"/>
          <p:cNvCxnSpPr>
            <a:stCxn id="87" idx="2"/>
            <a:endCxn id="88" idx="0"/>
          </p:cNvCxnSpPr>
          <p:nvPr/>
        </p:nvCxnSpPr>
        <p:spPr>
          <a:xfrm flipH="1">
            <a:off x="6074325" y="3146714"/>
            <a:ext cx="1" cy="858129"/>
          </a:xfrm>
          <a:prstGeom prst="straightConnector1">
            <a:avLst/>
          </a:prstGeom>
          <a:noFill/>
          <a:ln w="9525" cap="flat">
            <a:solidFill>
              <a:schemeClr val="dk2"/>
            </a:solidFill>
            <a:prstDash val="solid"/>
            <a:round/>
            <a:headEnd type="none" w="lg" len="lg"/>
            <a:tailEnd type="triangle" w="lg" len="lg"/>
          </a:ln>
        </p:spPr>
      </p:cxnSp>
      <p:cxnSp>
        <p:nvCxnSpPr>
          <p:cNvPr id="90" name="Shape 90"/>
          <p:cNvCxnSpPr>
            <a:stCxn id="87" idx="2"/>
            <a:endCxn id="91" idx="3"/>
          </p:cNvCxnSpPr>
          <p:nvPr/>
        </p:nvCxnSpPr>
        <p:spPr>
          <a:xfrm flipH="1">
            <a:off x="3532669" y="3146714"/>
            <a:ext cx="2541657" cy="299044"/>
          </a:xfrm>
          <a:prstGeom prst="straightConnector1">
            <a:avLst/>
          </a:prstGeom>
          <a:noFill/>
          <a:ln w="9525" cap="flat">
            <a:solidFill>
              <a:schemeClr val="dk2"/>
            </a:solidFill>
            <a:prstDash val="solid"/>
            <a:round/>
            <a:headEnd type="none" w="lg" len="lg"/>
            <a:tailEnd type="triangle" w="lg" len="lg"/>
          </a:ln>
        </p:spPr>
      </p:cxnSp>
      <p:sp>
        <p:nvSpPr>
          <p:cNvPr id="92" name="Shape 92"/>
          <p:cNvSpPr txBox="1"/>
          <p:nvPr/>
        </p:nvSpPr>
        <p:spPr>
          <a:xfrm>
            <a:off x="5899501" y="3408038"/>
            <a:ext cx="349649" cy="342900"/>
          </a:xfrm>
          <a:prstGeom prst="rect">
            <a:avLst/>
          </a:prstGeom>
          <a:noFill/>
        </p:spPr>
        <p:txBody>
          <a:bodyPr lIns="68569" tIns="68569" rIns="68569" bIns="68569" anchor="t" anchorCtr="0">
            <a:noAutofit/>
          </a:bodyPr>
          <a:lstStyle/>
          <a:p>
            <a:pPr>
              <a:buNone/>
            </a:pPr>
            <a:r>
              <a:rPr lang="ru-RU" sz="1350" dirty="0"/>
              <a:t>нет</a:t>
            </a:r>
            <a:endParaRPr lang="en" sz="1350" dirty="0"/>
          </a:p>
        </p:txBody>
      </p:sp>
      <p:sp>
        <p:nvSpPr>
          <p:cNvPr id="91" name="Shape 91"/>
          <p:cNvSpPr/>
          <p:nvPr/>
        </p:nvSpPr>
        <p:spPr>
          <a:xfrm>
            <a:off x="2424210" y="3276333"/>
            <a:ext cx="1108459"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Действие 2</a:t>
            </a:r>
            <a:endParaRPr lang="en" sz="1350" dirty="0">
              <a:solidFill>
                <a:schemeClr val="bg1">
                  <a:lumMod val="60000"/>
                  <a:lumOff val="40000"/>
                </a:schemeClr>
              </a:solidFill>
            </a:endParaRPr>
          </a:p>
        </p:txBody>
      </p:sp>
      <p:cxnSp>
        <p:nvCxnSpPr>
          <p:cNvPr id="93" name="Shape 93"/>
          <p:cNvCxnSpPr>
            <a:stCxn id="88" idx="1"/>
            <a:endCxn id="94" idx="3"/>
          </p:cNvCxnSpPr>
          <p:nvPr/>
        </p:nvCxnSpPr>
        <p:spPr>
          <a:xfrm flipH="1">
            <a:off x="3520219" y="4174268"/>
            <a:ext cx="1924687" cy="1201"/>
          </a:xfrm>
          <a:prstGeom prst="straightConnector1">
            <a:avLst/>
          </a:prstGeom>
          <a:noFill/>
          <a:ln w="9525" cap="flat">
            <a:solidFill>
              <a:schemeClr val="dk2"/>
            </a:solidFill>
            <a:prstDash val="solid"/>
            <a:round/>
            <a:headEnd type="none" w="lg" len="lg"/>
            <a:tailEnd type="triangle" w="lg" len="lg"/>
          </a:ln>
        </p:spPr>
      </p:cxnSp>
      <p:sp>
        <p:nvSpPr>
          <p:cNvPr id="87" name="Shape 87"/>
          <p:cNvSpPr/>
          <p:nvPr/>
        </p:nvSpPr>
        <p:spPr>
          <a:xfrm>
            <a:off x="5502601" y="2779739"/>
            <a:ext cx="1143449" cy="3669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sz="1350" dirty="0">
                <a:solidFill>
                  <a:schemeClr val="bg1">
                    <a:lumMod val="60000"/>
                    <a:lumOff val="40000"/>
                  </a:schemeClr>
                </a:solidFill>
              </a:rPr>
              <a:t>Имеет ли это смысл</a:t>
            </a:r>
            <a:r>
              <a:rPr lang="en" sz="1350" dirty="0">
                <a:solidFill>
                  <a:schemeClr val="bg1">
                    <a:lumMod val="60000"/>
                    <a:lumOff val="40000"/>
                  </a:schemeClr>
                </a:solidFill>
              </a:rPr>
              <a:t>?</a:t>
            </a:r>
          </a:p>
        </p:txBody>
      </p:sp>
      <p:sp>
        <p:nvSpPr>
          <p:cNvPr id="94" name="Shape 94"/>
          <p:cNvSpPr/>
          <p:nvPr/>
        </p:nvSpPr>
        <p:spPr>
          <a:xfrm>
            <a:off x="2409230" y="3971656"/>
            <a:ext cx="1110989" cy="40762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Другое действие</a:t>
            </a:r>
            <a:endParaRPr lang="en" sz="1350" dirty="0">
              <a:solidFill>
                <a:schemeClr val="bg1">
                  <a:lumMod val="60000"/>
                  <a:lumOff val="40000"/>
                </a:schemeClr>
              </a:solidFill>
            </a:endParaRPr>
          </a:p>
        </p:txBody>
      </p:sp>
      <p:sp>
        <p:nvSpPr>
          <p:cNvPr id="95" name="Shape 95"/>
          <p:cNvSpPr txBox="1"/>
          <p:nvPr/>
        </p:nvSpPr>
        <p:spPr>
          <a:xfrm>
            <a:off x="4521919" y="3221494"/>
            <a:ext cx="500624" cy="342900"/>
          </a:xfrm>
          <a:prstGeom prst="rect">
            <a:avLst/>
          </a:prstGeom>
          <a:noFill/>
        </p:spPr>
        <p:txBody>
          <a:bodyPr lIns="68569" tIns="68569" rIns="68569" bIns="68569" anchor="t" anchorCtr="0">
            <a:noAutofit/>
          </a:bodyPr>
          <a:lstStyle/>
          <a:p>
            <a:pPr lvl="0" rtl="0">
              <a:buNone/>
            </a:pPr>
            <a:r>
              <a:rPr lang="ru-RU" sz="1350" dirty="0"/>
              <a:t>да</a:t>
            </a:r>
            <a:endParaRPr lang="en" sz="1350" dirty="0"/>
          </a:p>
        </p:txBody>
      </p:sp>
    </p:spTree>
    <p:extLst>
      <p:ext uri="{BB962C8B-B14F-4D97-AF65-F5344CB8AC3E}">
        <p14:creationId xmlns:p14="http://schemas.microsoft.com/office/powerpoint/2010/main" val="124401714"/>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lIns="68569" tIns="68569" rIns="68569" bIns="68569" anchor="b" anchorCtr="0">
            <a:noAutofit/>
          </a:bodyPr>
          <a:lstStyle/>
          <a:p>
            <a:pPr lvl="0"/>
            <a:r>
              <a:rPr lang="ru-RU" dirty="0" smtClean="0"/>
              <a:t>Модель данных </a:t>
            </a:r>
            <a:r>
              <a:rPr lang="en-US" dirty="0" err="1" smtClean="0"/>
              <a:t>TUKnowledge</a:t>
            </a:r>
            <a:endParaRPr lang="en" dirty="0"/>
          </a:p>
        </p:txBody>
      </p:sp>
      <p:sp>
        <p:nvSpPr>
          <p:cNvPr id="2" name="Объект 1"/>
          <p:cNvSpPr>
            <a:spLocks noGrp="1"/>
          </p:cNvSpPr>
          <p:nvPr>
            <p:ph idx="1"/>
          </p:nvPr>
        </p:nvSpPr>
        <p:spPr/>
        <p:txBody>
          <a:bodyPr/>
          <a:lstStyle/>
          <a:p>
            <a:r>
              <a:rPr lang="en-US" dirty="0" smtClean="0">
                <a:latin typeface="Arial" panose="020B0604020202020204" pitchFamily="34" charset="0"/>
                <a:cs typeface="Arial" panose="020B0604020202020204" pitchFamily="34" charset="0"/>
              </a:rPr>
              <a:t>Resource</a:t>
            </a:r>
          </a:p>
          <a:p>
            <a:pPr lvl="1"/>
            <a:r>
              <a:rPr lang="en-US" dirty="0" err="1" smtClean="0">
                <a:latin typeface="Arial" panose="020B0604020202020204" pitchFamily="34" charset="0"/>
                <a:cs typeface="Arial" panose="020B0604020202020204" pitchFamily="34" charset="0"/>
              </a:rPr>
              <a:t>KnowledgeURI</a:t>
            </a:r>
            <a:endParaRPr lang="en-US" dirty="0">
              <a:latin typeface="Arial" panose="020B0604020202020204" pitchFamily="34" charset="0"/>
              <a:cs typeface="Arial" panose="020B0604020202020204" pitchFamily="34" charset="0"/>
            </a:endParaRPr>
          </a:p>
          <a:p>
            <a:r>
              <a:rPr lang="ru-RU" dirty="0" smtClean="0">
                <a:latin typeface="Arial" panose="020B0604020202020204" pitchFamily="34" charset="0"/>
                <a:cs typeface="Arial" panose="020B0604020202020204" pitchFamily="34" charset="0"/>
              </a:rPr>
              <a:t>Семантическая</a:t>
            </a:r>
          </a:p>
          <a:p>
            <a:pPr lvl="1"/>
            <a:r>
              <a:rPr lang="ru-RU" dirty="0" smtClean="0">
                <a:latin typeface="Arial" panose="020B0604020202020204" pitchFamily="34" charset="0"/>
                <a:cs typeface="Arial" panose="020B0604020202020204" pitchFamily="34" charset="0"/>
              </a:rPr>
              <a:t>Сеть</a:t>
            </a:r>
          </a:p>
          <a:p>
            <a:r>
              <a:rPr lang="en-US" dirty="0" smtClean="0">
                <a:latin typeface="Arial" panose="020B0604020202020204" pitchFamily="34" charset="0"/>
                <a:cs typeface="Arial" panose="020B0604020202020204" pitchFamily="34" charset="0"/>
              </a:rPr>
              <a:t>Rule</a:t>
            </a:r>
          </a:p>
          <a:p>
            <a:r>
              <a:rPr lang="en-US" dirty="0" err="1" smtClean="0">
                <a:latin typeface="Arial" panose="020B0604020202020204" pitchFamily="34" charset="0"/>
                <a:cs typeface="Arial" panose="020B0604020202020204" pitchFamily="34" charset="0"/>
              </a:rPr>
              <a:t>KLines</a:t>
            </a:r>
            <a:endParaRPr lang="en-US" dirty="0" smtClean="0">
              <a:latin typeface="Arial" panose="020B0604020202020204" pitchFamily="34" charset="0"/>
              <a:cs typeface="Arial" panose="020B0604020202020204" pitchFamily="34" charset="0"/>
            </a:endParaRPr>
          </a:p>
          <a:p>
            <a:r>
              <a:rPr lang="ru-RU" dirty="0" smtClean="0">
                <a:latin typeface="Arial" panose="020B0604020202020204" pitchFamily="34" charset="0"/>
                <a:cs typeface="Arial" panose="020B0604020202020204" pitchFamily="34" charset="0"/>
              </a:rPr>
              <a:t>Над</a:t>
            </a:r>
            <a:r>
              <a:rPr lang="en-US" dirty="0" smtClean="0">
                <a:latin typeface="Arial" panose="020B0604020202020204" pitchFamily="34" charset="0"/>
                <a:cs typeface="Arial" panose="020B0604020202020204" pitchFamily="34" charset="0"/>
              </a:rPr>
              <a:t> Cypher</a:t>
            </a:r>
          </a:p>
        </p:txBody>
      </p:sp>
      <p:sp>
        <p:nvSpPr>
          <p:cNvPr id="149" name="Shape 149"/>
          <p:cNvSpPr/>
          <p:nvPr/>
        </p:nvSpPr>
        <p:spPr>
          <a:xfrm>
            <a:off x="3430991" y="962475"/>
            <a:ext cx="218362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p:txBody>
      </p:sp>
      <p:sp>
        <p:nvSpPr>
          <p:cNvPr id="150" name="Shape 150"/>
          <p:cNvSpPr/>
          <p:nvPr/>
        </p:nvSpPr>
        <p:spPr>
          <a:xfrm>
            <a:off x="5570909" y="962475"/>
            <a:ext cx="1728091"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p:txBody>
      </p:sp>
      <p:sp>
        <p:nvSpPr>
          <p:cNvPr id="151" name="Shape 151"/>
          <p:cNvSpPr/>
          <p:nvPr/>
        </p:nvSpPr>
        <p:spPr>
          <a:xfrm>
            <a:off x="7299001" y="962475"/>
            <a:ext cx="182594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52" name="Shape 152"/>
          <p:cNvSpPr/>
          <p:nvPr/>
        </p:nvSpPr>
        <p:spPr>
          <a:xfrm>
            <a:off x="3920680" y="1967217"/>
            <a:ext cx="133492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53" name="Shape 153"/>
          <p:cNvCxnSpPr>
            <a:stCxn id="154" idx="2"/>
            <a:endCxn id="155" idx="1"/>
          </p:cNvCxnSpPr>
          <p:nvPr/>
        </p:nvCxnSpPr>
        <p:spPr>
          <a:xfrm>
            <a:off x="8172716" y="2878381"/>
            <a:ext cx="39258" cy="232407"/>
          </a:xfrm>
          <a:prstGeom prst="straightConnector1">
            <a:avLst/>
          </a:prstGeom>
          <a:noFill/>
          <a:ln w="9525" cap="flat">
            <a:solidFill>
              <a:schemeClr val="dk2"/>
            </a:solidFill>
            <a:prstDash val="solid"/>
            <a:round/>
            <a:headEnd type="none" w="lg" len="lg"/>
            <a:tailEnd type="triangle" w="lg" len="lg"/>
          </a:ln>
        </p:spPr>
      </p:cxnSp>
      <p:cxnSp>
        <p:nvCxnSpPr>
          <p:cNvPr id="156" name="Shape 156"/>
          <p:cNvCxnSpPr>
            <a:stCxn id="157" idx="5"/>
            <a:endCxn id="154" idx="1"/>
          </p:cNvCxnSpPr>
          <p:nvPr/>
        </p:nvCxnSpPr>
        <p:spPr>
          <a:xfrm>
            <a:off x="5413969" y="2659658"/>
            <a:ext cx="2013547" cy="12717"/>
          </a:xfrm>
          <a:prstGeom prst="straightConnector1">
            <a:avLst/>
          </a:prstGeom>
          <a:noFill/>
          <a:ln w="9525" cap="flat">
            <a:solidFill>
              <a:schemeClr val="dk2"/>
            </a:solidFill>
            <a:prstDash val="solid"/>
            <a:round/>
            <a:headEnd type="none" w="lg" len="lg"/>
            <a:tailEnd type="triangle" w="lg" len="lg"/>
          </a:ln>
        </p:spPr>
      </p:cxnSp>
      <p:cxnSp>
        <p:nvCxnSpPr>
          <p:cNvPr id="158" name="Shape 158"/>
          <p:cNvCxnSpPr>
            <a:stCxn id="155" idx="3"/>
            <a:endCxn id="159" idx="3"/>
          </p:cNvCxnSpPr>
          <p:nvPr/>
        </p:nvCxnSpPr>
        <p:spPr>
          <a:xfrm flipH="1">
            <a:off x="7041071" y="3404698"/>
            <a:ext cx="988307" cy="202540"/>
          </a:xfrm>
          <a:prstGeom prst="straightConnector1">
            <a:avLst/>
          </a:prstGeom>
          <a:noFill/>
          <a:ln w="9525" cap="flat">
            <a:solidFill>
              <a:schemeClr val="dk2"/>
            </a:solidFill>
            <a:prstDash val="solid"/>
            <a:round/>
            <a:headEnd type="none" w="lg" len="lg"/>
            <a:tailEnd type="triangle" w="lg" len="lg"/>
          </a:ln>
        </p:spPr>
      </p:cxnSp>
      <p:sp>
        <p:nvSpPr>
          <p:cNvPr id="159" name="Shape 159"/>
          <p:cNvSpPr/>
          <p:nvPr/>
        </p:nvSpPr>
        <p:spPr>
          <a:xfrm>
            <a:off x="5774533" y="3489001"/>
            <a:ext cx="1266538"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54" name="Shape 154"/>
          <p:cNvSpPr/>
          <p:nvPr/>
        </p:nvSpPr>
        <p:spPr>
          <a:xfrm>
            <a:off x="7427516" y="2466369"/>
            <a:ext cx="1490400" cy="412012"/>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ли это смысл</a:t>
            </a:r>
            <a:r>
              <a:rPr lang="en" sz="1350" dirty="0">
                <a:solidFill>
                  <a:schemeClr val="bg1">
                    <a:lumMod val="60000"/>
                    <a:lumOff val="40000"/>
                  </a:schemeClr>
                </a:solidFill>
              </a:rPr>
              <a:t>?</a:t>
            </a:r>
          </a:p>
        </p:txBody>
      </p:sp>
      <p:sp>
        <p:nvSpPr>
          <p:cNvPr id="160" name="Shape 160"/>
          <p:cNvSpPr/>
          <p:nvPr/>
        </p:nvSpPr>
        <p:spPr>
          <a:xfrm>
            <a:off x="3868281" y="4259625"/>
            <a:ext cx="1387323"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61" name="Shape 161"/>
          <p:cNvCxnSpPr>
            <a:stCxn id="162" idx="3"/>
            <a:endCxn id="160" idx="3"/>
          </p:cNvCxnSpPr>
          <p:nvPr/>
        </p:nvCxnSpPr>
        <p:spPr>
          <a:xfrm flipH="1">
            <a:off x="5255604" y="4346532"/>
            <a:ext cx="966498" cy="82518"/>
          </a:xfrm>
          <a:prstGeom prst="straightConnector1">
            <a:avLst/>
          </a:prstGeom>
          <a:noFill/>
          <a:ln w="9525" cap="flat">
            <a:solidFill>
              <a:schemeClr val="dk2"/>
            </a:solidFill>
            <a:prstDash val="solid"/>
            <a:round/>
            <a:headEnd type="none" w="lg" len="lg"/>
            <a:tailEnd type="triangle" w="lg" len="lg"/>
          </a:ln>
        </p:spPr>
      </p:cxnSp>
      <p:cxnSp>
        <p:nvCxnSpPr>
          <p:cNvPr id="163" name="Shape 163"/>
          <p:cNvCxnSpPr>
            <a:stCxn id="164" idx="4"/>
            <a:endCxn id="152" idx="0"/>
          </p:cNvCxnSpPr>
          <p:nvPr/>
        </p:nvCxnSpPr>
        <p:spPr>
          <a:xfrm flipH="1">
            <a:off x="4588141" y="1789279"/>
            <a:ext cx="0" cy="177937"/>
          </a:xfrm>
          <a:prstGeom prst="straightConnector1">
            <a:avLst/>
          </a:prstGeom>
          <a:noFill/>
          <a:ln w="9525" cap="flat">
            <a:solidFill>
              <a:schemeClr val="dk2"/>
            </a:solidFill>
            <a:prstDash val="solid"/>
            <a:round/>
            <a:headEnd type="none" w="lg" len="lg"/>
            <a:tailEnd type="triangle" w="lg" len="lg"/>
          </a:ln>
        </p:spPr>
      </p:cxnSp>
      <p:cxnSp>
        <p:nvCxnSpPr>
          <p:cNvPr id="165" name="Shape 165"/>
          <p:cNvCxnSpPr>
            <a:stCxn id="152" idx="2"/>
          </p:cNvCxnSpPr>
          <p:nvPr/>
        </p:nvCxnSpPr>
        <p:spPr>
          <a:xfrm flipH="1">
            <a:off x="4588141" y="2306067"/>
            <a:ext cx="0" cy="154675"/>
          </a:xfrm>
          <a:prstGeom prst="straightConnector1">
            <a:avLst/>
          </a:prstGeom>
          <a:noFill/>
          <a:ln w="9525" cap="flat">
            <a:solidFill>
              <a:schemeClr val="dk2"/>
            </a:solidFill>
            <a:prstDash val="solid"/>
            <a:round/>
            <a:headEnd type="none" w="lg" len="lg"/>
            <a:tailEnd type="triangle" w="lg" len="lg"/>
          </a:ln>
        </p:spPr>
      </p:cxnSp>
      <p:sp>
        <p:nvSpPr>
          <p:cNvPr id="164" name="Shape 164"/>
          <p:cNvSpPr/>
          <p:nvPr/>
        </p:nvSpPr>
        <p:spPr>
          <a:xfrm>
            <a:off x="4001104" y="1582982"/>
            <a:ext cx="1174076" cy="20629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r>
              <a:rPr lang="ru-RU" sz="1350" dirty="0">
                <a:solidFill>
                  <a:schemeClr val="bg1">
                    <a:lumMod val="60000"/>
                    <a:lumOff val="40000"/>
                  </a:schemeClr>
                </a:solidFill>
              </a:rPr>
              <a:t>Запрос</a:t>
            </a:r>
            <a:endParaRPr lang="en" sz="1350" dirty="0">
              <a:solidFill>
                <a:schemeClr val="bg1">
                  <a:lumMod val="60000"/>
                  <a:lumOff val="40000"/>
                </a:schemeClr>
              </a:solidFill>
            </a:endParaRPr>
          </a:p>
        </p:txBody>
      </p:sp>
      <p:sp>
        <p:nvSpPr>
          <p:cNvPr id="157" name="Shape 157"/>
          <p:cNvSpPr/>
          <p:nvPr/>
        </p:nvSpPr>
        <p:spPr>
          <a:xfrm>
            <a:off x="3483941" y="2469803"/>
            <a:ext cx="2144475" cy="379709"/>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Семантическая сеть</a:t>
            </a:r>
            <a:endParaRPr lang="en" sz="1350" dirty="0">
              <a:solidFill>
                <a:schemeClr val="bg1">
                  <a:lumMod val="60000"/>
                  <a:lumOff val="40000"/>
                </a:schemeClr>
              </a:solidFill>
            </a:endParaRPr>
          </a:p>
        </p:txBody>
      </p:sp>
      <p:sp>
        <p:nvSpPr>
          <p:cNvPr id="155" name="Shape 155"/>
          <p:cNvSpPr/>
          <p:nvPr/>
        </p:nvSpPr>
        <p:spPr>
          <a:xfrm>
            <a:off x="7298998" y="3110788"/>
            <a:ext cx="1825951" cy="293910"/>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sp>
        <p:nvSpPr>
          <p:cNvPr id="162" name="Shape 162"/>
          <p:cNvSpPr/>
          <p:nvPr/>
        </p:nvSpPr>
        <p:spPr>
          <a:xfrm>
            <a:off x="5479302" y="4030325"/>
            <a:ext cx="1857000" cy="31620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cxnSp>
        <p:nvCxnSpPr>
          <p:cNvPr id="166" name="Shape 166"/>
          <p:cNvCxnSpPr>
            <a:stCxn id="159" idx="2"/>
            <a:endCxn id="162" idx="1"/>
          </p:cNvCxnSpPr>
          <p:nvPr/>
        </p:nvCxnSpPr>
        <p:spPr>
          <a:xfrm>
            <a:off x="6407802" y="3725475"/>
            <a:ext cx="0" cy="30485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310187008"/>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latin typeface="Arial" panose="020B0604020202020204" pitchFamily="34" charset="0"/>
                <a:cs typeface="Arial" panose="020B0604020202020204" pitchFamily="34" charset="0"/>
              </a:rPr>
              <a:t>Глава 4</a:t>
            </a:r>
            <a:endParaRPr lang="ru-RU" dirty="0">
              <a:latin typeface="Arial" panose="020B0604020202020204" pitchFamily="34" charset="0"/>
              <a:cs typeface="Arial" panose="020B0604020202020204" pitchFamily="34" charset="0"/>
            </a:endParaRPr>
          </a:p>
        </p:txBody>
      </p:sp>
      <p:sp>
        <p:nvSpPr>
          <p:cNvPr id="5" name="Подзаголовок 4"/>
          <p:cNvSpPr>
            <a:spLocks noGrp="1"/>
          </p:cNvSpPr>
          <p:nvPr>
            <p:ph type="subTitle" idx="1"/>
          </p:nvPr>
        </p:nvSpPr>
        <p:spPr/>
        <p:txBody>
          <a:bodyPr/>
          <a:lstStyle/>
          <a:p>
            <a:r>
              <a:rPr lang="ru-RU" b="1" dirty="0"/>
              <a:t>Экспериментальные исследования эффективности работы </a:t>
            </a:r>
            <a:r>
              <a:rPr lang="ru-RU" b="1" dirty="0">
                <a:latin typeface="Arial" panose="020B0604020202020204" pitchFamily="34" charset="0"/>
                <a:cs typeface="Arial" panose="020B0604020202020204" pitchFamily="34" charset="0"/>
              </a:rPr>
              <a:t>модели TU </a:t>
            </a:r>
            <a:endParaRPr lang="ru-RU"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209898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Характеристика</a:t>
            </a:r>
            <a:r>
              <a:rPr lang="ru-RU" dirty="0"/>
              <a:t/>
            </a:r>
            <a:br>
              <a:rPr lang="ru-RU" dirty="0"/>
            </a:br>
            <a:endParaRPr lang="ru-RU" dirty="0"/>
          </a:p>
        </p:txBody>
      </p:sp>
      <p:sp>
        <p:nvSpPr>
          <p:cNvPr id="3" name="Объект 2"/>
          <p:cNvSpPr>
            <a:spLocks noGrp="1"/>
          </p:cNvSpPr>
          <p:nvPr>
            <p:ph idx="1"/>
          </p:nvPr>
        </p:nvSpPr>
        <p:spPr/>
        <p:txBody>
          <a:bodyPr/>
          <a:lstStyle/>
          <a:p>
            <a:r>
              <a:rPr lang="ru-RU" sz="2800" b="1" dirty="0">
                <a:latin typeface="Arial" panose="020B0604020202020204" pitchFamily="34" charset="0"/>
                <a:cs typeface="Arial" panose="020B0604020202020204" pitchFamily="34" charset="0"/>
              </a:rPr>
              <a:t>Предмет </a:t>
            </a:r>
            <a:r>
              <a:rPr lang="ru-RU" sz="2800" b="1" dirty="0" smtClean="0">
                <a:latin typeface="Arial" panose="020B0604020202020204" pitchFamily="34" charset="0"/>
                <a:cs typeface="Arial" panose="020B0604020202020204" pitchFamily="34" charset="0"/>
              </a:rPr>
              <a:t>исследования</a:t>
            </a:r>
            <a:r>
              <a:rPr lang="en-US" sz="2800" dirty="0" smtClean="0">
                <a:latin typeface="Arial" panose="020B0604020202020204" pitchFamily="34" charset="0"/>
                <a:cs typeface="Arial" panose="020B0604020202020204" pitchFamily="34" charset="0"/>
              </a:rPr>
              <a:t>:</a:t>
            </a:r>
            <a:r>
              <a:rPr lang="ru-RU" sz="2800" dirty="0" smtClean="0">
                <a:latin typeface="Arial" panose="020B0604020202020204" pitchFamily="34" charset="0"/>
                <a:cs typeface="Arial" panose="020B0604020202020204" pitchFamily="34" charset="0"/>
              </a:rPr>
              <a:t> </a:t>
            </a:r>
            <a:r>
              <a:rPr lang="ru-RU" sz="2800" dirty="0">
                <a:latin typeface="Arial" panose="020B0604020202020204" pitchFamily="34" charset="0"/>
                <a:cs typeface="Arial" panose="020B0604020202020204" pitchFamily="34" charset="0"/>
              </a:rPr>
              <a:t>процесс регистрации и устранения проблемных </a:t>
            </a:r>
            <a:r>
              <a:rPr lang="ru-RU" sz="2800" dirty="0" smtClean="0">
                <a:latin typeface="Arial" panose="020B0604020202020204" pitchFamily="34" charset="0"/>
                <a:cs typeface="Arial" panose="020B0604020202020204" pitchFamily="34" charset="0"/>
              </a:rPr>
              <a:t>ситуаций, </a:t>
            </a:r>
            <a:r>
              <a:rPr lang="ru-RU" sz="2800" dirty="0">
                <a:latin typeface="Arial" panose="020B0604020202020204" pitchFamily="34" charset="0"/>
                <a:cs typeface="Arial" panose="020B0604020202020204" pitchFamily="34" charset="0"/>
              </a:rPr>
              <a:t>возникающих в IT-инфраструктуре </a:t>
            </a:r>
            <a:r>
              <a:rPr lang="ru-RU" sz="2800" dirty="0" smtClean="0">
                <a:latin typeface="Arial" panose="020B0604020202020204" pitchFamily="34" charset="0"/>
                <a:cs typeface="Arial" panose="020B0604020202020204" pitchFamily="34" charset="0"/>
              </a:rPr>
              <a:t>предприятия</a:t>
            </a:r>
            <a:r>
              <a:rPr lang="en-US" sz="2800" dirty="0" smtClean="0">
                <a:latin typeface="Arial" panose="020B0604020202020204" pitchFamily="34" charset="0"/>
                <a:cs typeface="Arial" panose="020B0604020202020204" pitchFamily="34" charset="0"/>
              </a:rPr>
              <a:t>;</a:t>
            </a:r>
            <a:r>
              <a:rPr lang="ru-RU" sz="2800" dirty="0" smtClean="0">
                <a:latin typeface="Arial" panose="020B0604020202020204" pitchFamily="34" charset="0"/>
                <a:cs typeface="Arial" panose="020B0604020202020204" pitchFamily="34" charset="0"/>
              </a:rPr>
              <a:t> </a:t>
            </a:r>
            <a:endParaRPr lang="ru-RU" sz="2800" dirty="0">
              <a:latin typeface="Arial" panose="020B0604020202020204" pitchFamily="34" charset="0"/>
              <a:cs typeface="Arial" panose="020B0604020202020204" pitchFamily="34" charset="0"/>
            </a:endParaRPr>
          </a:p>
          <a:p>
            <a:r>
              <a:rPr lang="ru-RU" sz="2800" b="1" dirty="0" smtClean="0">
                <a:latin typeface="Arial" panose="020B0604020202020204" pitchFamily="34" charset="0"/>
                <a:cs typeface="Arial" panose="020B0604020202020204" pitchFamily="34" charset="0"/>
              </a:rPr>
              <a:t>Цель исследования</a:t>
            </a:r>
            <a:r>
              <a:rPr lang="en-US" sz="2800" b="1" dirty="0" smtClean="0">
                <a:latin typeface="Arial" panose="020B0604020202020204" pitchFamily="34" charset="0"/>
                <a:cs typeface="Arial" panose="020B0604020202020204" pitchFamily="34" charset="0"/>
              </a:rPr>
              <a:t>:</a:t>
            </a:r>
            <a:r>
              <a:rPr lang="ru-RU" sz="2800" dirty="0" smtClean="0">
                <a:latin typeface="Arial" panose="020B0604020202020204" pitchFamily="34" charset="0"/>
                <a:cs typeface="Arial" panose="020B0604020202020204" pitchFamily="34" charset="0"/>
              </a:rPr>
              <a:t> </a:t>
            </a:r>
            <a:r>
              <a:rPr lang="ru-RU" sz="2800" dirty="0">
                <a:latin typeface="Arial" panose="020B0604020202020204" pitchFamily="34" charset="0"/>
                <a:cs typeface="Arial" panose="020B0604020202020204" pitchFamily="34" charset="0"/>
              </a:rPr>
              <a:t>диссертации является разработка </a:t>
            </a:r>
            <a:r>
              <a:rPr lang="ru-RU" sz="2800" dirty="0" smtClean="0">
                <a:latin typeface="Arial" panose="020B0604020202020204" pitchFamily="34" charset="0"/>
                <a:cs typeface="Arial" panose="020B0604020202020204" pitchFamily="34" charset="0"/>
              </a:rPr>
              <a:t>интеллектуально</a:t>
            </a:r>
            <a:r>
              <a:rPr lang="ru-RU" sz="2800" dirty="0">
                <a:latin typeface="Arial" panose="020B0604020202020204" pitchFamily="34" charset="0"/>
                <a:cs typeface="Arial" panose="020B0604020202020204" pitchFamily="34" charset="0"/>
              </a:rPr>
              <a:t>й</a:t>
            </a:r>
            <a:r>
              <a:rPr lang="ru-RU" sz="2800" dirty="0" smtClean="0">
                <a:latin typeface="Arial" panose="020B0604020202020204" pitchFamily="34" charset="0"/>
                <a:cs typeface="Arial" panose="020B0604020202020204" pitchFamily="34" charset="0"/>
              </a:rPr>
              <a:t> </a:t>
            </a:r>
            <a:r>
              <a:rPr lang="ru-RU" sz="2800" dirty="0">
                <a:latin typeface="Arial" panose="020B0604020202020204" pitchFamily="34" charset="0"/>
                <a:cs typeface="Arial" panose="020B0604020202020204" pitchFamily="34" charset="0"/>
              </a:rPr>
              <a:t>системы </a:t>
            </a:r>
            <a:r>
              <a:rPr lang="ru-RU" sz="2800" dirty="0" smtClean="0">
                <a:latin typeface="Arial" panose="020B0604020202020204" pitchFamily="34" charset="0"/>
                <a:cs typeface="Arial" panose="020B0604020202020204" pitchFamily="34" charset="0"/>
              </a:rPr>
              <a:t>повышения </a:t>
            </a:r>
            <a:r>
              <a:rPr lang="ru-RU" sz="2800" dirty="0">
                <a:latin typeface="Arial" panose="020B0604020202020204" pitchFamily="34" charset="0"/>
                <a:cs typeface="Arial" panose="020B0604020202020204" pitchFamily="34" charset="0"/>
              </a:rPr>
              <a:t>эффективности деятельности ИТ-службы предприятия (ИТ — </a:t>
            </a:r>
            <a:r>
              <a:rPr lang="ru-RU" sz="2800" dirty="0" smtClean="0">
                <a:latin typeface="Arial" panose="020B0604020202020204" pitchFamily="34" charset="0"/>
                <a:cs typeface="Arial" panose="020B0604020202020204" pitchFamily="34" charset="0"/>
              </a:rPr>
              <a:t>информационные </a:t>
            </a:r>
            <a:r>
              <a:rPr lang="ru-RU" sz="2800" dirty="0"/>
              <a:t>технологии</a:t>
            </a:r>
            <a:r>
              <a:rPr lang="ru-RU" sz="2800" dirty="0" smtClean="0"/>
              <a:t>)</a:t>
            </a:r>
            <a:r>
              <a:rPr lang="en-US" sz="2800" dirty="0" smtClean="0"/>
              <a:t>.</a:t>
            </a:r>
            <a:r>
              <a:rPr lang="ru-RU" sz="2800" dirty="0" smtClean="0"/>
              <a:t> </a:t>
            </a:r>
            <a:endParaRPr lang="ru-RU" sz="2800" dirty="0"/>
          </a:p>
          <a:p>
            <a:endParaRPr lang="ru-RU" dirty="0"/>
          </a:p>
        </p:txBody>
      </p:sp>
    </p:spTree>
    <p:extLst>
      <p:ext uri="{BB962C8B-B14F-4D97-AF65-F5344CB8AC3E}">
        <p14:creationId xmlns:p14="http://schemas.microsoft.com/office/powerpoint/2010/main" val="429143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Сравнение со специалистом</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63494193"/>
              </p:ext>
            </p:extLst>
          </p:nvPr>
        </p:nvGraphicFramePr>
        <p:xfrm>
          <a:off x="72000" y="895349"/>
          <a:ext cx="9000000" cy="3657600"/>
        </p:xfrm>
        <a:graphic>
          <a:graphicData uri="http://schemas.openxmlformats.org/drawingml/2006/table">
            <a:tbl>
              <a:tblPr/>
              <a:tblGrid>
                <a:gridCol w="6252600"/>
                <a:gridCol w="1219200"/>
                <a:gridCol w="1528200"/>
              </a:tblGrid>
              <a:tr h="385010">
                <a:tc>
                  <a:txBody>
                    <a:bodyPr/>
                    <a:lstStyle/>
                    <a:p>
                      <a:r>
                        <a:rPr lang="ru-RU" sz="1600" b="1" dirty="0">
                          <a:solidFill>
                            <a:sysClr val="windowText" lastClr="000000"/>
                          </a:solidFill>
                          <a:effectLst/>
                          <a:latin typeface="TimesNewRomanPS" charset="0"/>
                        </a:rPr>
                        <a:t>Инцидент </a:t>
                      </a:r>
                      <a:endParaRPr lang="ru-RU"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600" b="1">
                          <a:solidFill>
                            <a:sysClr val="windowText" lastClr="000000"/>
                          </a:solidFill>
                          <a:effectLst/>
                          <a:latin typeface="TimesNewRomanPS" charset="0"/>
                        </a:rPr>
                        <a:t>TSS1 (.мс)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hr-HR" sz="1600" b="1">
                          <a:solidFill>
                            <a:sysClr val="windowText" lastClr="000000"/>
                          </a:solidFill>
                          <a:effectLst/>
                          <a:latin typeface="TimesNewRomanPS" charset="0"/>
                        </a:rPr>
                        <a:t>TU (.мс) </a:t>
                      </a:r>
                      <a:endParaRPr lang="hr-HR"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dirty="0">
                          <a:solidFill>
                            <a:sysClr val="windowText" lastClr="000000"/>
                          </a:solidFill>
                          <a:effectLst/>
                          <a:latin typeface="TimesNewRomanPSMT" charset="0"/>
                        </a:rPr>
                        <a:t>Tense is kind of concept (</a:t>
                      </a:r>
                      <a:r>
                        <a:rPr lang="en-US" sz="1600" dirty="0" err="1">
                          <a:solidFill>
                            <a:sysClr val="windowText" lastClr="000000"/>
                          </a:solidFill>
                          <a:effectLst/>
                          <a:latin typeface="TimesNewRomanPSMT" charset="0"/>
                        </a:rPr>
                        <a:t>Время</a:t>
                      </a:r>
                      <a:r>
                        <a:rPr lang="en-US" sz="1600" dirty="0">
                          <a:solidFill>
                            <a:sysClr val="windowText" lastClr="000000"/>
                          </a:solidFill>
                          <a:effectLst/>
                          <a:latin typeface="TimesNewRomanPSMT" charset="0"/>
                        </a:rPr>
                        <a:t> — </a:t>
                      </a:r>
                      <a:r>
                        <a:rPr lang="en-US" sz="1600" dirty="0" err="1">
                          <a:solidFill>
                            <a:sysClr val="windowText" lastClr="000000"/>
                          </a:solidFill>
                          <a:effectLst/>
                          <a:latin typeface="TimesNewRomanPSMT" charset="0"/>
                        </a:rPr>
                        <a:t>это</a:t>
                      </a:r>
                      <a:r>
                        <a:rPr lang="en-US" sz="1600" dirty="0">
                          <a:solidFill>
                            <a:sysClr val="windowText" lastClr="000000"/>
                          </a:solidFill>
                          <a:effectLst/>
                          <a:latin typeface="TimesNewRomanPSMT" charset="0"/>
                        </a:rPr>
                        <a:t> </a:t>
                      </a:r>
                      <a:r>
                        <a:rPr lang="en-US" sz="1600" dirty="0" err="1">
                          <a:solidFill>
                            <a:sysClr val="windowText" lastClr="000000"/>
                          </a:solidFill>
                          <a:effectLst/>
                          <a:latin typeface="TimesNewRomanPSMT" charset="0"/>
                        </a:rPr>
                        <a:t>концепция</a:t>
                      </a:r>
                      <a:r>
                        <a:rPr lang="en-US" sz="1600" dirty="0">
                          <a:solidFill>
                            <a:sysClr val="windowText" lastClr="000000"/>
                          </a:solidFill>
                          <a:effectLst/>
                          <a:latin typeface="TimesNewRomanPSMT" charset="0"/>
                        </a:rPr>
                        <a:t>).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15000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600">
                          <a:solidFill>
                            <a:sysClr val="windowText" lastClr="000000"/>
                          </a:solidFill>
                          <a:effectLst/>
                          <a:latin typeface="TimesNewRomanPSMT" charset="0"/>
                        </a:rPr>
                        <a:t>385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dirty="0">
                          <a:solidFill>
                            <a:sysClr val="windowText" lastClr="000000"/>
                          </a:solidFill>
                          <a:effectLst/>
                          <a:latin typeface="TimesNewRomanPSMT" charset="0"/>
                        </a:rPr>
                        <a:t>Please install Firefox (</a:t>
                      </a:r>
                      <a:r>
                        <a:rPr lang="en-US" sz="1600" dirty="0" err="1">
                          <a:solidFill>
                            <a:sysClr val="windowText" lastClr="000000"/>
                          </a:solidFill>
                          <a:effectLst/>
                          <a:latin typeface="TimesNewRomanPSMT" charset="0"/>
                        </a:rPr>
                        <a:t>Установите</a:t>
                      </a:r>
                      <a:r>
                        <a:rPr lang="en-US" sz="1600" dirty="0">
                          <a:solidFill>
                            <a:sysClr val="windowText" lastClr="000000"/>
                          </a:solidFill>
                          <a:effectLst/>
                          <a:latin typeface="TimesNewRomanPSMT" charset="0"/>
                        </a:rPr>
                        <a:t> Firefox).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9000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a:solidFill>
                            <a:sysClr val="windowText" lastClr="000000"/>
                          </a:solidFill>
                          <a:effectLst/>
                          <a:latin typeface="TimesNewRomanPSMT" charset="0"/>
                        </a:rPr>
                        <a:t>859 </a:t>
                      </a:r>
                      <a:endParaRPr lang="fi-FI"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a:solidFill>
                            <a:sysClr val="windowText" lastClr="000000"/>
                          </a:solidFill>
                          <a:effectLst/>
                          <a:latin typeface="TimesNewRomanPSMT" charset="0"/>
                        </a:rPr>
                        <a:t>Browser is an object (Браузер — это объект).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20000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a:solidFill>
                            <a:sysClr val="windowText" lastClr="000000"/>
                          </a:solidFill>
                          <a:effectLst/>
                          <a:latin typeface="TimesNewRomanPSMT" charset="0"/>
                        </a:rPr>
                        <a:t>Firefox is a browser (Firefox — это браузер).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5000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dirty="0">
                          <a:solidFill>
                            <a:sysClr val="windowText" lastClr="000000"/>
                          </a:solidFill>
                          <a:effectLst/>
                          <a:latin typeface="TimesNewRomanPSMT" charset="0"/>
                        </a:rPr>
                        <a:t>659 </a:t>
                      </a:r>
                      <a:endParaRPr lang="fi-FI"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ru-RU" sz="1600">
                          <a:solidFill>
                            <a:sysClr val="windowText" lastClr="000000"/>
                          </a:solidFill>
                          <a:effectLst/>
                          <a:latin typeface="TimesNewRomanPSMT" charset="0"/>
                        </a:rPr>
                        <a:t>Install is an action (Установить — это действие).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8000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486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1261106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idx="1"/>
            <p:extLst>
              <p:ext uri="{D42A27DB-BD31-4B8C-83A1-F6EECF244321}">
                <p14:modId xmlns:p14="http://schemas.microsoft.com/office/powerpoint/2010/main" val="222104904"/>
              </p:ext>
            </p:extLst>
          </p:nvPr>
        </p:nvGraphicFramePr>
        <p:xfrm>
          <a:off x="71999" y="71999"/>
          <a:ext cx="9000000" cy="4683515"/>
        </p:xfrm>
        <a:graphic>
          <a:graphicData uri="http://schemas.openxmlformats.org/drawingml/2006/table">
            <a:tbl>
              <a:tblPr/>
              <a:tblGrid>
                <a:gridCol w="6786001"/>
                <a:gridCol w="1295400"/>
                <a:gridCol w="918599"/>
              </a:tblGrid>
              <a:tr h="183370">
                <a:tc>
                  <a:txBody>
                    <a:bodyPr/>
                    <a:lstStyle/>
                    <a:p>
                      <a:r>
                        <a:rPr lang="ru-RU" sz="1400" b="1" dirty="0">
                          <a:solidFill>
                            <a:sysClr val="windowText" lastClr="000000"/>
                          </a:solidFill>
                          <a:effectLst/>
                          <a:latin typeface="TimesNewRomanPS" charset="0"/>
                        </a:rPr>
                        <a:t>Инцидент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b="1">
                          <a:solidFill>
                            <a:sysClr val="windowText" lastClr="000000"/>
                          </a:solidFill>
                          <a:effectLst/>
                          <a:latin typeface="TimesNewRomanPS" charset="0"/>
                        </a:rPr>
                        <a:t>TSS1 (.мс)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hr-HR" sz="1400" b="1">
                          <a:solidFill>
                            <a:sysClr val="windowText" lastClr="000000"/>
                          </a:solidFill>
                          <a:effectLst/>
                          <a:latin typeface="TimesNewRomanPS" charset="0"/>
                        </a:rPr>
                        <a:t>TU (.мс) </a:t>
                      </a:r>
                      <a:endParaRPr lang="hr-HR"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43332">
                <a:tc>
                  <a:txBody>
                    <a:bodyPr/>
                    <a:lstStyle/>
                    <a:p>
                      <a:r>
                        <a:rPr lang="nb-NO" sz="1400" dirty="0">
                          <a:solidFill>
                            <a:sysClr val="windowText" lastClr="000000"/>
                          </a:solidFill>
                          <a:effectLst/>
                          <a:latin typeface="TimesNewRomanPSMT" charset="0"/>
                        </a:rPr>
                        <a:t>User miss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r>
                        <a:rPr lang="nb-NO" sz="1400" dirty="0" err="1">
                          <a:solidFill>
                            <a:sysClr val="windowText" lastClr="000000"/>
                          </a:solidFill>
                          <a:effectLst/>
                          <a:latin typeface="TimesNewRomanPSMT" charset="0"/>
                        </a:rPr>
                        <a:t>У</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пользователя</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нет</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endParaRPr lang="nb-NO"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10589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43332">
                <a:tc>
                  <a:txBody>
                    <a:bodyPr/>
                    <a:lstStyle/>
                    <a:p>
                      <a:r>
                        <a:rPr lang="ru-RU" sz="1400" dirty="0" err="1">
                          <a:solidFill>
                            <a:sysClr val="windowText" lastClr="000000"/>
                          </a:solidFill>
                          <a:effectLst/>
                          <a:latin typeface="TimesNewRomanPSMT" charset="0"/>
                        </a:rPr>
                        <a:t>User</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needs</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document</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portal</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update</a:t>
                      </a:r>
                      <a:r>
                        <a:rPr lang="ru-RU" sz="1400" dirty="0">
                          <a:solidFill>
                            <a:sysClr val="windowText" lastClr="000000"/>
                          </a:solidFill>
                          <a:effectLst/>
                          <a:latin typeface="TimesNewRomanPSMT" charset="0"/>
                        </a:rPr>
                        <a:t> (Пользователю </a:t>
                      </a:r>
                      <a:r>
                        <a:rPr lang="ru-RU" sz="1400" dirty="0" smtClean="0">
                          <a:solidFill>
                            <a:sysClr val="windowText" lastClr="000000"/>
                          </a:solidFill>
                          <a:effectLst/>
                          <a:latin typeface="TimesNewRomanPSMT" charset="0"/>
                        </a:rPr>
                        <a:t>требуется </a:t>
                      </a:r>
                      <a:r>
                        <a:rPr lang="ru-RU" sz="1400" dirty="0">
                          <a:solidFill>
                            <a:sysClr val="windowText" lastClr="000000"/>
                          </a:solidFill>
                          <a:effectLst/>
                          <a:latin typeface="TimesNewRomanPSMT" charset="0"/>
                        </a:rPr>
                        <a:t>обновление документов).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16543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1223218">
                <a:tc>
                  <a:txBody>
                    <a:bodyPr/>
                    <a:lstStyle/>
                    <a:p>
                      <a:r>
                        <a:rPr lang="en-US" sz="1400" dirty="0">
                          <a:solidFill>
                            <a:sysClr val="windowText" lastClr="000000"/>
                          </a:solidFill>
                          <a:effectLst/>
                          <a:latin typeface="TimesNewRomanPSMT" charset="0"/>
                        </a:rPr>
                        <a:t>Add new alias Host name on host that alias is wanted to: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IP address on host that alias is wanted to: 322.223.333.22 Wanted Alias: </a:t>
                      </a:r>
                      <a:r>
                        <a:rPr lang="en-US" sz="1400" dirty="0" err="1">
                          <a:solidFill>
                            <a:sysClr val="windowText" lastClr="000000"/>
                          </a:solidFill>
                          <a:effectLst/>
                          <a:latin typeface="TimesNewRomanPSMT" charset="0"/>
                        </a:rPr>
                        <a:t>webadviser.lalala.net</a:t>
                      </a:r>
                      <a:r>
                        <a:rPr lang="en-US" sz="1400" dirty="0">
                          <a:solidFill>
                            <a:sysClr val="windowText" lastClr="000000"/>
                          </a:solidFill>
                          <a:effectLst/>
                          <a:latin typeface="TimesNewRomanPSMT" charset="0"/>
                        </a:rPr>
                        <a:t> (</a:t>
                      </a:r>
                      <a:r>
                        <a:rPr lang="en-US" sz="1400" dirty="0" err="1" smtClean="0">
                          <a:solidFill>
                            <a:sysClr val="windowText" lastClr="000000"/>
                          </a:solidFill>
                          <a:effectLst/>
                          <a:latin typeface="TimesNewRomanPSMT" charset="0"/>
                        </a:rPr>
                        <a:t>Добавьте</a:t>
                      </a:r>
                      <a:r>
                        <a:rPr lang="en-US" sz="1400" dirty="0">
                          <a:solidFill>
                            <a:sysClr val="windowText" lastClr="000000"/>
                          </a:solidFill>
                          <a:effectLst/>
                          <a:latin typeface="TimesNewRomanPSMT" charset="0"/>
                        </a:rPr>
                        <a:t>, </a:t>
                      </a:r>
                      <a:r>
                        <a:rPr lang="en-US" sz="1400" dirty="0" err="1" smtClean="0">
                          <a:solidFill>
                            <a:sysClr val="windowText" lastClr="000000"/>
                          </a:solidFill>
                          <a:effectLst/>
                          <a:latin typeface="TimesNewRomanPSMT" charset="0"/>
                        </a:rPr>
                        <a:t>пожалу</a:t>
                      </a:r>
                      <a:r>
                        <a:rPr lang="ru-RU" sz="1400" dirty="0" smtClean="0">
                          <a:solidFill>
                            <a:sysClr val="windowText" lastClr="000000"/>
                          </a:solidFill>
                          <a:effectLst/>
                          <a:latin typeface="TimesNewRomanPSMT" charset="0"/>
                        </a:rPr>
                        <a:t>й</a:t>
                      </a:r>
                      <a:r>
                        <a:rPr lang="en-US" sz="1400" dirty="0" err="1" smtClean="0">
                          <a:solidFill>
                            <a:sysClr val="windowText" lastClr="000000"/>
                          </a:solidFill>
                          <a:effectLst/>
                          <a:latin typeface="TimesNewRomanPSMT" charset="0"/>
                        </a:rPr>
                        <a:t>ста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новую</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ссылку</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через</a:t>
                      </a:r>
                      <a:r>
                        <a:rPr lang="en-US" sz="1400" dirty="0">
                          <a:solidFill>
                            <a:sysClr val="windowText" lastClr="000000"/>
                          </a:solidFill>
                          <a:effectLst/>
                          <a:latin typeface="TimesNewRomanPSMT" charset="0"/>
                        </a:rPr>
                        <a:t> 322.223.333.22).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18432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573313">
                <a:tc>
                  <a:txBody>
                    <a:bodyPr/>
                    <a:lstStyle/>
                    <a:p>
                      <a:r>
                        <a:rPr lang="en-US" sz="1400" dirty="0">
                          <a:solidFill>
                            <a:sysClr val="windowText" lastClr="000000"/>
                          </a:solidFill>
                          <a:effectLst/>
                          <a:latin typeface="TimesNewRomanPSMT" charset="0"/>
                        </a:rPr>
                        <a:t>Outlook Web Access (CCC) — 403 — Forbidden: Access is denied (</a:t>
                      </a:r>
                      <a:r>
                        <a:rPr lang="en-US" sz="1400" dirty="0" err="1">
                          <a:solidFill>
                            <a:sysClr val="windowText" lastClr="000000"/>
                          </a:solidFill>
                          <a:effectLst/>
                          <a:latin typeface="TimesNewRomanPSMT" charset="0"/>
                        </a:rPr>
                        <a:t>Нет</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доступа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к</a:t>
                      </a:r>
                      <a:r>
                        <a:rPr lang="en-US" sz="1400" dirty="0">
                          <a:solidFill>
                            <a:sysClr val="windowText" lastClr="000000"/>
                          </a:solidFill>
                          <a:effectLst/>
                          <a:latin typeface="TimesNewRomanPSMT" charset="0"/>
                        </a:rPr>
                        <a:t> Outlook Web Access (CCC)).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10342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1743142">
                <a:tc>
                  <a:txBody>
                    <a:bodyPr/>
                    <a:lstStyle/>
                    <a:p>
                      <a:r>
                        <a:rPr lang="en-US" sz="1400">
                          <a:solidFill>
                            <a:sysClr val="windowText" lastClr="000000"/>
                          </a:solidFill>
                          <a:effectLst/>
                          <a:latin typeface="TimesNewRomanPSMT" charset="0"/>
                        </a:rPr>
                        <a:t>PP2C — Cisco IP communicator. Please see if you can fix the problem with the ip phone, it’s stuck on configuring ip + sometimes Server error rejected: Security etc (PP2C — ком- муникатор Cisco IP. Пожалуйста, помогите исправить проблему с ИП-телефоном, он застревает во время кон- фигурирования и иногда показывает ошибку «Безопас- ность»).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13000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12343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2071080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Результаты тестирования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2639631"/>
              </p:ext>
            </p:extLst>
          </p:nvPr>
        </p:nvGraphicFramePr>
        <p:xfrm>
          <a:off x="72000" y="895349"/>
          <a:ext cx="9000000" cy="3251200"/>
        </p:xfrm>
        <a:graphic>
          <a:graphicData uri="http://schemas.openxmlformats.org/drawingml/2006/table">
            <a:tbl>
              <a:tblPr/>
              <a:tblGrid>
                <a:gridCol w="4500000"/>
                <a:gridCol w="4500000"/>
              </a:tblGrid>
              <a:tr h="406400">
                <a:tc>
                  <a:txBody>
                    <a:bodyPr/>
                    <a:lstStyle/>
                    <a:p>
                      <a:r>
                        <a:rPr lang="ru-RU" sz="1400" b="1" dirty="0" smtClean="0">
                          <a:solidFill>
                            <a:sysClr val="windowText" lastClr="000000"/>
                          </a:solidFill>
                          <a:effectLst/>
                          <a:latin typeface="TimesNewRomanPS" charset="0"/>
                        </a:rPr>
                        <a:t>Класс </a:t>
                      </a:r>
                      <a:r>
                        <a:rPr lang="ru-RU" sz="1400" b="1" dirty="0">
                          <a:solidFill>
                            <a:sysClr val="windowText" lastClr="000000"/>
                          </a:solidFill>
                          <a:effectLst/>
                          <a:latin typeface="TimesNewRomanPS" charset="0"/>
                        </a:rPr>
                        <a:t>проблемы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ru-RU" sz="1400" b="1">
                          <a:solidFill>
                            <a:sysClr val="windowText" lastClr="000000"/>
                          </a:solidFill>
                          <a:effectLst/>
                          <a:latin typeface="TimesNewRomanPS" charset="0"/>
                        </a:rPr>
                        <a:t>% успешных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dirty="0" smtClean="0">
                          <a:solidFill>
                            <a:sysClr val="windowText" lastClr="000000"/>
                          </a:solidFill>
                          <a:effectLst/>
                          <a:latin typeface="TimesNewRomanPSMT" charset="0"/>
                        </a:rPr>
                        <a:t>Проблема </a:t>
                      </a:r>
                      <a:r>
                        <a:rPr lang="ru-RU" sz="1400" dirty="0">
                          <a:solidFill>
                            <a:sysClr val="windowText" lastClr="000000"/>
                          </a:solidFill>
                          <a:effectLst/>
                          <a:latin typeface="TimesNewRomanPSMT" charset="0"/>
                        </a:rPr>
                        <a:t>с ПО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64%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Проблемы во время работы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Как сделать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Проблема с оборудованием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Установить новое ПО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a:solidFill>
                            <a:sysClr val="windowText" lastClr="000000"/>
                          </a:solidFill>
                          <a:effectLst/>
                          <a:latin typeface="TimesNewRomanPSMT" charset="0"/>
                        </a:rPr>
                        <a:t>100% </a:t>
                      </a:r>
                      <a:endParaRPr lang="en-US">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Проблема с печатью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80%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Нет доступа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en-US" sz="1400" dirty="0">
                          <a:solidFill>
                            <a:sysClr val="windowText" lastClr="000000"/>
                          </a:solidFill>
                          <a:effectLst/>
                          <a:latin typeface="TimesNewRomanPSMT" charset="0"/>
                        </a:rPr>
                        <a:t>100% </a:t>
                      </a:r>
                      <a:endParaRPr lang="en-US"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517399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Заключение</a:t>
            </a:r>
            <a:endParaRPr lang="ru-RU" dirty="0"/>
          </a:p>
        </p:txBody>
      </p:sp>
      <p:sp>
        <p:nvSpPr>
          <p:cNvPr id="5" name="Подзаголовок 4"/>
          <p:cNvSpPr>
            <a:spLocks noGrp="1"/>
          </p:cNvSpPr>
          <p:nvPr>
            <p:ph type="subTitle" idx="1"/>
          </p:nvPr>
        </p:nvSpPr>
        <p:spPr/>
        <p:txBody>
          <a:bodyPr/>
          <a:lstStyle/>
          <a:p>
            <a:r>
              <a:rPr lang="ru-RU" dirty="0" smtClean="0"/>
              <a:t>Основные результаты работы</a:t>
            </a:r>
            <a:endParaRPr lang="ru-RU" dirty="0"/>
          </a:p>
        </p:txBody>
      </p:sp>
    </p:spTree>
    <p:extLst>
      <p:ext uri="{BB962C8B-B14F-4D97-AF65-F5344CB8AC3E}">
        <p14:creationId xmlns:p14="http://schemas.microsoft.com/office/powerpoint/2010/main" val="1575795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Решенные задачи</a:t>
            </a:r>
            <a:endParaRPr lang="ru-RU" dirty="0"/>
          </a:p>
        </p:txBody>
      </p:sp>
      <p:sp>
        <p:nvSpPr>
          <p:cNvPr id="5" name="Объект 4"/>
          <p:cNvSpPr>
            <a:spLocks noGrp="1"/>
          </p:cNvSpPr>
          <p:nvPr>
            <p:ph idx="1"/>
          </p:nvPr>
        </p:nvSpPr>
        <p:spPr/>
        <p:txBody>
          <a:bodyPr/>
          <a:lstStyle/>
          <a:p>
            <a:r>
              <a:rPr lang="ru-RU" sz="2800" dirty="0"/>
              <a:t>Создана модель </a:t>
            </a:r>
            <a:r>
              <a:rPr lang="ru-RU" sz="2800" dirty="0" smtClean="0"/>
              <a:t>проблемно-ориентированной системы </a:t>
            </a:r>
            <a:r>
              <a:rPr lang="ru-RU" sz="2800" dirty="0"/>
              <a:t>управления, </a:t>
            </a:r>
            <a:r>
              <a:rPr lang="ru-RU" sz="2800" dirty="0" smtClean="0"/>
              <a:t>принятия </a:t>
            </a:r>
            <a:r>
              <a:rPr lang="ru-RU" sz="2800" dirty="0"/>
              <a:t>решений в области обслуживания </a:t>
            </a:r>
            <a:r>
              <a:rPr lang="ru-RU" sz="2800" dirty="0" smtClean="0"/>
              <a:t>информационной инфраструктуры </a:t>
            </a:r>
            <a:r>
              <a:rPr lang="ru-RU" sz="2800" dirty="0"/>
              <a:t>предприятия на основе обобщения модели мышления; </a:t>
            </a:r>
            <a:endParaRPr lang="ru-RU" sz="2800" dirty="0" smtClean="0"/>
          </a:p>
          <a:p>
            <a:r>
              <a:rPr lang="ru-RU" sz="2800" dirty="0" smtClean="0"/>
              <a:t>Представлены новая модель данных для модели мышления и оригинальный способ </a:t>
            </a:r>
            <a:r>
              <a:rPr lang="ru-RU" sz="2800" dirty="0"/>
              <a:t>их хранения, более </a:t>
            </a:r>
            <a:r>
              <a:rPr lang="ru-RU" sz="2800" dirty="0" smtClean="0"/>
              <a:t>эффективный по </a:t>
            </a:r>
            <a:r>
              <a:rPr lang="ru-RU" sz="2800" dirty="0"/>
              <a:t>сравнению с </a:t>
            </a:r>
            <a:r>
              <a:rPr lang="ru-RU" sz="2800" dirty="0" smtClean="0"/>
              <a:t>классическими </a:t>
            </a:r>
            <a:r>
              <a:rPr lang="ru-RU" sz="2800" dirty="0"/>
              <a:t>базами данных, использующими </a:t>
            </a:r>
            <a:r>
              <a:rPr lang="ru-RU" sz="2800" dirty="0" smtClean="0"/>
              <a:t>реляционный подход</a:t>
            </a:r>
            <a:r>
              <a:rPr lang="ru-RU" sz="2800" dirty="0"/>
              <a:t>; </a:t>
            </a:r>
          </a:p>
          <a:p>
            <a:endParaRPr lang="ru-RU" dirty="0"/>
          </a:p>
        </p:txBody>
      </p:sp>
    </p:spTree>
    <p:extLst>
      <p:ext uri="{BB962C8B-B14F-4D97-AF65-F5344CB8AC3E}">
        <p14:creationId xmlns:p14="http://schemas.microsoft.com/office/powerpoint/2010/main" val="1205579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Выполнено оригинальное исследование </a:t>
            </a:r>
            <a:r>
              <a:rPr lang="ru-RU" sz="2800" dirty="0" smtClean="0"/>
              <a:t>моделей мышления </a:t>
            </a:r>
            <a:r>
              <a:rPr lang="ru-RU" sz="2800" dirty="0"/>
              <a:t>в </a:t>
            </a:r>
            <a:r>
              <a:rPr lang="ru-RU" sz="2800" dirty="0" smtClean="0"/>
              <a:t>области обслуживания информационной инфраструктуры </a:t>
            </a:r>
            <a:r>
              <a:rPr lang="ru-RU" sz="2800" dirty="0"/>
              <a:t>предприятия; </a:t>
            </a:r>
          </a:p>
          <a:p>
            <a:r>
              <a:rPr lang="ru-RU" sz="2800" dirty="0"/>
              <a:t>На основе модели, </a:t>
            </a:r>
            <a:r>
              <a:rPr lang="ru-RU" sz="2800" dirty="0" smtClean="0"/>
              <a:t>разработанной в </a:t>
            </a:r>
            <a:r>
              <a:rPr lang="ru-RU" sz="2800" dirty="0"/>
              <a:t>диссертации, созданы </a:t>
            </a:r>
            <a:r>
              <a:rPr lang="ru-RU" sz="2800" dirty="0" smtClean="0"/>
              <a:t>архитектура системы </a:t>
            </a:r>
            <a:r>
              <a:rPr lang="ru-RU" sz="2800" dirty="0"/>
              <a:t>и ее прототип; </a:t>
            </a:r>
          </a:p>
          <a:p>
            <a:r>
              <a:rPr lang="ru-RU" sz="2800" dirty="0"/>
              <a:t>Разработаны специальные алгоритмы для анализа запросов </a:t>
            </a:r>
            <a:r>
              <a:rPr lang="ru-RU" sz="2800" dirty="0" smtClean="0"/>
              <a:t>пользователей и </a:t>
            </a:r>
            <a:r>
              <a:rPr lang="ru-RU" sz="2800" dirty="0"/>
              <a:t>принятия решений; </a:t>
            </a:r>
          </a:p>
          <a:p>
            <a:endParaRPr lang="ru-RU" dirty="0"/>
          </a:p>
        </p:txBody>
      </p:sp>
    </p:spTree>
    <p:extLst>
      <p:ext uri="{BB962C8B-B14F-4D97-AF65-F5344CB8AC3E}">
        <p14:creationId xmlns:p14="http://schemas.microsoft.com/office/powerpoint/2010/main" val="190968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Система, разработанная в рамках </a:t>
            </a:r>
            <a:r>
              <a:rPr lang="ru-RU" sz="2800" dirty="0" smtClean="0"/>
              <a:t>данной </a:t>
            </a:r>
            <a:r>
              <a:rPr lang="ru-RU" sz="2800" dirty="0"/>
              <a:t>работы, включает в себя </a:t>
            </a:r>
            <a:r>
              <a:rPr lang="ru-RU" sz="2800" dirty="0" smtClean="0"/>
              <a:t>инновационные </a:t>
            </a:r>
            <a:r>
              <a:rPr lang="ru-RU" sz="2800" dirty="0"/>
              <a:t>методы и алгоритмы поддержки принятия </a:t>
            </a:r>
            <a:r>
              <a:rPr lang="ru-RU" sz="2800" dirty="0" smtClean="0"/>
              <a:t>решений, использует </a:t>
            </a:r>
            <a:r>
              <a:rPr lang="ru-RU" sz="2800" dirty="0"/>
              <a:t>обобщенную модель мышления </a:t>
            </a:r>
            <a:r>
              <a:rPr lang="ru-RU" sz="2800" dirty="0" err="1"/>
              <a:t>Мински</a:t>
            </a:r>
            <a:r>
              <a:rPr lang="ru-RU" sz="2800" dirty="0"/>
              <a:t>; </a:t>
            </a:r>
          </a:p>
          <a:p>
            <a:r>
              <a:rPr lang="ru-RU" sz="2800" dirty="0"/>
              <a:t>Представлена наглядная визуализация структуры области </a:t>
            </a:r>
            <a:r>
              <a:rPr lang="ru-RU" sz="2800" dirty="0" smtClean="0"/>
              <a:t>удаленной поддержки </a:t>
            </a:r>
            <a:r>
              <a:rPr lang="ru-RU" sz="2800" dirty="0"/>
              <a:t>инфраструктуры. </a:t>
            </a:r>
          </a:p>
          <a:p>
            <a:endParaRPr lang="ru-RU" dirty="0"/>
          </a:p>
        </p:txBody>
      </p:sp>
    </p:spTree>
    <p:extLst>
      <p:ext uri="{BB962C8B-B14F-4D97-AF65-F5344CB8AC3E}">
        <p14:creationId xmlns:p14="http://schemas.microsoft.com/office/powerpoint/2010/main" val="1569696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Достижение</a:t>
            </a:r>
            <a:endParaRPr lang="ru-RU" dirty="0"/>
          </a:p>
        </p:txBody>
      </p:sp>
      <p:sp>
        <p:nvSpPr>
          <p:cNvPr id="3" name="Объект 2"/>
          <p:cNvSpPr>
            <a:spLocks noGrp="1"/>
          </p:cNvSpPr>
          <p:nvPr>
            <p:ph idx="1"/>
          </p:nvPr>
        </p:nvSpPr>
        <p:spPr/>
        <p:txBody>
          <a:bodyPr/>
          <a:lstStyle/>
          <a:p>
            <a:r>
              <a:rPr lang="ru-RU" dirty="0" smtClean="0"/>
              <a:t>Оформление патента</a:t>
            </a:r>
            <a:r>
              <a:rPr lang="en-US" dirty="0" smtClean="0"/>
              <a:t>;</a:t>
            </a:r>
          </a:p>
          <a:p>
            <a:r>
              <a:rPr lang="ru-RU" dirty="0" smtClean="0"/>
              <a:t>Первая реализация модели мышления М. </a:t>
            </a:r>
            <a:r>
              <a:rPr lang="ru-RU" dirty="0" err="1" smtClean="0"/>
              <a:t>Мински</a:t>
            </a:r>
            <a:r>
              <a:rPr lang="en-US" dirty="0" smtClean="0"/>
              <a:t>;</a:t>
            </a:r>
          </a:p>
          <a:p>
            <a:r>
              <a:rPr lang="ru-RU" dirty="0" smtClean="0"/>
              <a:t>Модель представлена в </a:t>
            </a:r>
            <a:r>
              <a:rPr lang="en-US" dirty="0" smtClean="0"/>
              <a:t>UML 2.0.</a:t>
            </a:r>
          </a:p>
        </p:txBody>
      </p:sp>
    </p:spTree>
    <p:extLst>
      <p:ext uri="{BB962C8B-B14F-4D97-AF65-F5344CB8AC3E}">
        <p14:creationId xmlns:p14="http://schemas.microsoft.com/office/powerpoint/2010/main" val="101294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Стек технологий</a:t>
            </a:r>
            <a:endParaRPr lang="ru-RU" dirty="0"/>
          </a:p>
        </p:txBody>
      </p:sp>
      <p:sp>
        <p:nvSpPr>
          <p:cNvPr id="3" name="Объект 2"/>
          <p:cNvSpPr>
            <a:spLocks noGrp="1"/>
          </p:cNvSpPr>
          <p:nvPr>
            <p:ph sz="half" idx="2"/>
          </p:nvPr>
        </p:nvSpPr>
        <p:spPr>
          <a:xfrm>
            <a:off x="457200" y="792000"/>
            <a:ext cx="4040188" cy="3802622"/>
          </a:xfrm>
        </p:spPr>
        <p:txBody>
          <a:bodyPr/>
          <a:lstStyle/>
          <a:p>
            <a:r>
              <a:rPr lang="en-US" dirty="0" smtClean="0">
                <a:latin typeface="Arial" panose="020B0604020202020204" pitchFamily="34" charset="0"/>
                <a:cs typeface="Arial" panose="020B0604020202020204" pitchFamily="34" charset="0"/>
              </a:rPr>
              <a:t>Java 1.</a:t>
            </a:r>
            <a:r>
              <a:rPr lang="ru-RU" dirty="0" smtClean="0">
                <a:latin typeface="Arial" panose="020B0604020202020204" pitchFamily="34" charset="0"/>
                <a:cs typeface="Arial" panose="020B0604020202020204" pitchFamily="34" charset="0"/>
              </a:rPr>
              <a:t>8</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a:t>
            </a:r>
          </a:p>
          <a:p>
            <a:r>
              <a:rPr lang="en-US" dirty="0" smtClean="0">
                <a:latin typeface="Arial" panose="020B0604020202020204" pitchFamily="34" charset="0"/>
                <a:cs typeface="Arial" panose="020B0604020202020204" pitchFamily="34" charset="0"/>
              </a:rPr>
              <a:t>C--</a:t>
            </a:r>
          </a:p>
          <a:p>
            <a:r>
              <a:rPr lang="en-US" dirty="0" err="1" smtClean="0">
                <a:latin typeface="Arial" panose="020B0604020202020204" pitchFamily="34" charset="0"/>
                <a:cs typeface="Arial" panose="020B0604020202020204" pitchFamily="34" charset="0"/>
              </a:rPr>
              <a:t>RelEx</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Scala</a:t>
            </a:r>
          </a:p>
          <a:p>
            <a:r>
              <a:rPr lang="en-US" dirty="0" err="1" smtClean="0">
                <a:latin typeface="Arial" panose="020B0604020202020204" pitchFamily="34" charset="0"/>
                <a:cs typeface="Arial" panose="020B0604020202020204" pitchFamily="34" charset="0"/>
              </a:rPr>
              <a:t>IntelliJIdea</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Apache CXF</a:t>
            </a:r>
          </a:p>
          <a:p>
            <a:endParaRPr lang="ru-RU" dirty="0"/>
          </a:p>
        </p:txBody>
      </p:sp>
      <p:sp>
        <p:nvSpPr>
          <p:cNvPr id="6" name="Объект 5"/>
          <p:cNvSpPr>
            <a:spLocks noGrp="1"/>
          </p:cNvSpPr>
          <p:nvPr>
            <p:ph sz="quarter" idx="4"/>
          </p:nvPr>
        </p:nvSpPr>
        <p:spPr>
          <a:xfrm>
            <a:off x="4645028" y="792000"/>
            <a:ext cx="4041775" cy="3802622"/>
          </a:xfrm>
        </p:spPr>
        <p:txBody>
          <a:bodyPr/>
          <a:lstStyle/>
          <a:p>
            <a:r>
              <a:rPr lang="en-US" dirty="0" smtClean="0">
                <a:latin typeface="Arial" panose="020B0604020202020204" pitchFamily="34" charset="0"/>
                <a:cs typeface="Arial" panose="020B0604020202020204" pitchFamily="34" charset="0"/>
              </a:rPr>
              <a:t>Slf4j, log4j</a:t>
            </a:r>
          </a:p>
          <a:p>
            <a:r>
              <a:rPr lang="en-US" dirty="0" smtClean="0">
                <a:latin typeface="Arial" panose="020B0604020202020204" pitchFamily="34" charset="0"/>
                <a:cs typeface="Arial" panose="020B0604020202020204" pitchFamily="34" charset="0"/>
              </a:rPr>
              <a:t>Ubuntu, </a:t>
            </a:r>
            <a:r>
              <a:rPr lang="en-US" dirty="0" err="1" smtClean="0">
                <a:latin typeface="Arial" panose="020B0604020202020204" pitchFamily="34" charset="0"/>
                <a:cs typeface="Arial" panose="020B0604020202020204" pitchFamily="34" charset="0"/>
              </a:rPr>
              <a:t>Cogbuntu</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OpenCog</a:t>
            </a:r>
            <a:endParaRPr lang="en-US"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4080262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ctrTitle"/>
          </p:nvPr>
        </p:nvSpPr>
        <p:spPr/>
        <p:txBody>
          <a:bodyPr/>
          <a:lstStyle/>
          <a:p>
            <a:r>
              <a:rPr lang="ru-RU" dirty="0" smtClean="0"/>
              <a:t>Спасибо за внимание!</a:t>
            </a:r>
            <a:endParaRPr lang="ru-RU" dirty="0"/>
          </a:p>
        </p:txBody>
      </p:sp>
      <p:sp>
        <p:nvSpPr>
          <p:cNvPr id="8" name="Подзаголовок 7"/>
          <p:cNvSpPr>
            <a:spLocks noGrp="1"/>
          </p:cNvSpPr>
          <p:nvPr>
            <p:ph type="subTitle" idx="1"/>
          </p:nvPr>
        </p:nvSpPr>
        <p:spPr/>
        <p:txBody>
          <a:bodyPr/>
          <a:lstStyle/>
          <a:p>
            <a:endParaRPr lang="ru-RU"/>
          </a:p>
        </p:txBody>
      </p:sp>
    </p:spTree>
    <p:extLst>
      <p:ext uri="{BB962C8B-B14F-4D97-AF65-F5344CB8AC3E}">
        <p14:creationId xmlns:p14="http://schemas.microsoft.com/office/powerpoint/2010/main" val="103201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smtClean="0">
                <a:latin typeface="Arial" panose="020B0604020202020204" pitchFamily="34" charset="0"/>
                <a:cs typeface="Arial" panose="020B0604020202020204" pitchFamily="34" charset="0"/>
              </a:rPr>
              <a:t>Актуальность</a:t>
            </a:r>
            <a:r>
              <a:rPr lang="ru-RU" dirty="0" smtClean="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определяется потребностью предприятий IT-отрасли в интеллектуальных системах, повышающих эффективность служб, поддерживающих IT-инфраструктуру </a:t>
            </a:r>
            <a:r>
              <a:rPr lang="ru-RU" dirty="0" smtClean="0">
                <a:latin typeface="Arial" panose="020B0604020202020204" pitchFamily="34" charset="0"/>
                <a:cs typeface="Arial" panose="020B0604020202020204" pitchFamily="34" charset="0"/>
              </a:rPr>
              <a:t>этих предприятий</a:t>
            </a:r>
            <a:r>
              <a:rPr lang="en-US"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616660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Arial" panose="020B0604020202020204" pitchFamily="34" charset="0"/>
                <a:cs typeface="Arial" panose="020B0604020202020204" pitchFamily="34" charset="0"/>
              </a:rPr>
              <a:t>Почему </a:t>
            </a:r>
            <a:r>
              <a:rPr lang="ru-RU" dirty="0" err="1" smtClean="0">
                <a:latin typeface="Arial" panose="020B0604020202020204" pitchFamily="34" charset="0"/>
                <a:cs typeface="Arial" panose="020B0604020202020204" pitchFamily="34" charset="0"/>
              </a:rPr>
              <a:t>физ</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-мат</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lstStyle/>
          <a:p>
            <a:r>
              <a:rPr lang="ru-RU" dirty="0" smtClean="0"/>
              <a:t>Математическая модель</a:t>
            </a:r>
            <a:r>
              <a:rPr lang="en-US" dirty="0" smtClean="0"/>
              <a:t>;</a:t>
            </a:r>
          </a:p>
          <a:p>
            <a:r>
              <a:rPr lang="ru-RU" dirty="0" smtClean="0"/>
              <a:t>Обработка информации</a:t>
            </a:r>
            <a:r>
              <a:rPr lang="en-US" dirty="0" smtClean="0"/>
              <a:t>;</a:t>
            </a:r>
          </a:p>
          <a:p>
            <a:r>
              <a:rPr lang="ru-RU" dirty="0" smtClean="0"/>
              <a:t>Предложены методы анализа.</a:t>
            </a:r>
            <a:endParaRPr lang="ru-RU" dirty="0"/>
          </a:p>
        </p:txBody>
      </p:sp>
    </p:spTree>
    <p:extLst>
      <p:ext uri="{BB962C8B-B14F-4D97-AF65-F5344CB8AC3E}">
        <p14:creationId xmlns:p14="http://schemas.microsoft.com/office/powerpoint/2010/main" val="163473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a:t>Область исследования </a:t>
            </a:r>
            <a:r>
              <a:rPr lang="ru-RU" dirty="0"/>
              <a:t>разработка методов и </a:t>
            </a:r>
            <a:r>
              <a:rPr lang="ru-RU" dirty="0">
                <a:latin typeface="Arial" panose="020B0604020202020204" pitchFamily="34" charset="0"/>
                <a:cs typeface="Arial" panose="020B0604020202020204" pitchFamily="34" charset="0"/>
              </a:rPr>
              <a:t>алгоритмов решения задач системного анализа, оптимизации, управления, принятия решений и обработки информации в IT-отрасли </a:t>
            </a:r>
          </a:p>
          <a:p>
            <a:endParaRPr lang="ru-RU" dirty="0"/>
          </a:p>
        </p:txBody>
      </p:sp>
    </p:spTree>
    <p:extLst>
      <p:ext uri="{BB962C8B-B14F-4D97-AF65-F5344CB8AC3E}">
        <p14:creationId xmlns:p14="http://schemas.microsoft.com/office/powerpoint/2010/main" val="54927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исследования</a:t>
            </a:r>
            <a:endParaRPr lang="ru-RU" dirty="0"/>
          </a:p>
        </p:txBody>
      </p:sp>
      <p:sp>
        <p:nvSpPr>
          <p:cNvPr id="3" name="Объект 2"/>
          <p:cNvSpPr>
            <a:spLocks noGrp="1"/>
          </p:cNvSpPr>
          <p:nvPr>
            <p:ph idx="1"/>
          </p:nvPr>
        </p:nvSpPr>
        <p:spPr/>
        <p:txBody>
          <a:bodyPr/>
          <a:lstStyle/>
          <a:p>
            <a:r>
              <a:rPr lang="ru-RU" b="1" dirty="0" smtClean="0"/>
              <a:t>Теоретические </a:t>
            </a:r>
            <a:r>
              <a:rPr lang="ru-RU" b="1" dirty="0"/>
              <a:t>методы</a:t>
            </a:r>
            <a:r>
              <a:rPr lang="ru-RU" dirty="0"/>
              <a:t>: метод идеализации, метод формализации; </a:t>
            </a:r>
            <a:endParaRPr lang="ru-RU" dirty="0" smtClean="0"/>
          </a:p>
          <a:p>
            <a:r>
              <a:rPr lang="ru-RU" b="1" dirty="0" smtClean="0"/>
              <a:t>Специальные </a:t>
            </a:r>
            <a:r>
              <a:rPr lang="ru-RU" b="1" dirty="0"/>
              <a:t>методы</a:t>
            </a:r>
            <a:r>
              <a:rPr lang="ru-RU" dirty="0"/>
              <a:t>: системное моделирование, </a:t>
            </a:r>
            <a:r>
              <a:rPr lang="ru-RU" dirty="0" smtClean="0"/>
              <a:t>системный </a:t>
            </a:r>
            <a:r>
              <a:rPr lang="ru-RU" dirty="0"/>
              <a:t>анализ; </a:t>
            </a:r>
            <a:endParaRPr lang="ru-RU" dirty="0" smtClean="0"/>
          </a:p>
          <a:p>
            <a:r>
              <a:rPr lang="ru-RU" b="1" dirty="0" smtClean="0"/>
              <a:t>Экспериментальные </a:t>
            </a:r>
            <a:r>
              <a:rPr lang="ru-RU" b="1" dirty="0"/>
              <a:t>методы</a:t>
            </a:r>
            <a:r>
              <a:rPr lang="ru-RU" dirty="0"/>
              <a:t>: метод </a:t>
            </a:r>
            <a:r>
              <a:rPr lang="ru-RU" dirty="0" smtClean="0"/>
              <a:t>наблюдений, </a:t>
            </a:r>
            <a:r>
              <a:rPr lang="ru-RU" dirty="0"/>
              <a:t>проведение </a:t>
            </a:r>
            <a:r>
              <a:rPr lang="ru-RU" dirty="0" smtClean="0"/>
              <a:t>экспериментов</a:t>
            </a:r>
            <a:r>
              <a:rPr lang="ru-RU" dirty="0"/>
              <a:t>. </a:t>
            </a:r>
          </a:p>
          <a:p>
            <a:endParaRPr lang="ru-RU" dirty="0"/>
          </a:p>
        </p:txBody>
      </p:sp>
    </p:spTree>
    <p:extLst>
      <p:ext uri="{BB962C8B-B14F-4D97-AF65-F5344CB8AC3E}">
        <p14:creationId xmlns:p14="http://schemas.microsoft.com/office/powerpoint/2010/main" val="55332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a:t>
            </a:r>
            <a:r>
              <a:rPr lang="ru-RU" dirty="0" smtClean="0"/>
              <a:t>адачи</a:t>
            </a:r>
            <a:endParaRPr lang="ru-RU" dirty="0"/>
          </a:p>
        </p:txBody>
      </p:sp>
      <p:sp>
        <p:nvSpPr>
          <p:cNvPr id="3" name="Объект 2"/>
          <p:cNvSpPr>
            <a:spLocks noGrp="1"/>
          </p:cNvSpPr>
          <p:nvPr>
            <p:ph idx="1"/>
          </p:nvPr>
        </p:nvSpPr>
        <p:spPr/>
        <p:txBody>
          <a:bodyPr/>
          <a:lstStyle/>
          <a:p>
            <a:r>
              <a:rPr lang="ru-RU" dirty="0"/>
              <a:t>Провести теоретико-множественный и теоретико-информационный анализ сложных информационных систем принятия решений в области поддержки информационной инфраструктуры </a:t>
            </a:r>
            <a:r>
              <a:rPr lang="ru-RU" dirty="0" smtClean="0"/>
              <a:t>предприятия</a:t>
            </a:r>
            <a:r>
              <a:rPr lang="en-US" dirty="0" smtClean="0"/>
              <a:t>;</a:t>
            </a:r>
            <a:endParaRPr lang="ru-RU" dirty="0"/>
          </a:p>
        </p:txBody>
      </p:sp>
    </p:spTree>
    <p:extLst>
      <p:ext uri="{BB962C8B-B14F-4D97-AF65-F5344CB8AC3E}">
        <p14:creationId xmlns:p14="http://schemas.microsoft.com/office/powerpoint/2010/main" val="138280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a:t>
            </a:r>
            <a:endParaRPr lang="ru-RU" dirty="0"/>
          </a:p>
        </p:txBody>
      </p:sp>
      <p:sp>
        <p:nvSpPr>
          <p:cNvPr id="3" name="Объект 2"/>
          <p:cNvSpPr>
            <a:spLocks noGrp="1"/>
          </p:cNvSpPr>
          <p:nvPr>
            <p:ph idx="1"/>
          </p:nvPr>
        </p:nvSpPr>
        <p:spPr/>
        <p:txBody>
          <a:bodyPr/>
          <a:lstStyle/>
          <a:p>
            <a:r>
              <a:rPr lang="ru-RU" dirty="0"/>
              <a:t>Разработать и построить модель проблемно-ориентированной 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endParaRPr lang="ru-RU" dirty="0"/>
          </a:p>
        </p:txBody>
      </p:sp>
    </p:spTree>
    <p:extLst>
      <p:ext uri="{BB962C8B-B14F-4D97-AF65-F5344CB8AC3E}">
        <p14:creationId xmlns:p14="http://schemas.microsoft.com/office/powerpoint/2010/main" val="840758336"/>
      </p:ext>
    </p:extLst>
  </p:cSld>
  <p:clrMapOvr>
    <a:masterClrMapping/>
  </p:clrMapOvr>
</p:sld>
</file>

<file path=ppt/theme/theme1.xml><?xml version="1.0" encoding="utf-8"?>
<a:theme xmlns:a="http://schemas.openxmlformats.org/drawingml/2006/main" name="Menta AS Days">
  <a:themeElements>
    <a:clrScheme name="Другая 1">
      <a:dk1>
        <a:srgbClr val="202F51"/>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Menta AS Days</Template>
  <TotalTime>12300</TotalTime>
  <Words>3420</Words>
  <Application>Microsoft Office PowerPoint</Application>
  <PresentationFormat>On-screen Show (16:9)</PresentationFormat>
  <Paragraphs>493</Paragraphs>
  <Slides>50</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Calibri</vt:lpstr>
      <vt:lpstr>DirectRg</vt:lpstr>
      <vt:lpstr>TimesNewRomanPSMT</vt:lpstr>
      <vt:lpstr>Wingdings</vt:lpstr>
      <vt:lpstr>Arial</vt:lpstr>
      <vt:lpstr>TimesNewRomanPS</vt:lpstr>
      <vt:lpstr>Menta AS Days</vt:lpstr>
      <vt:lpstr>Thinking-Understanding</vt:lpstr>
      <vt:lpstr>PowerPoint Presentation</vt:lpstr>
      <vt:lpstr>Содержание</vt:lpstr>
      <vt:lpstr>Характеристика </vt:lpstr>
      <vt:lpstr>Характеристика</vt:lpstr>
      <vt:lpstr>Характеристика</vt:lpstr>
      <vt:lpstr>Методы исследования</vt:lpstr>
      <vt:lpstr>Задачи</vt:lpstr>
      <vt:lpstr>Задачи</vt:lpstr>
      <vt:lpstr>Задачи</vt:lpstr>
      <vt:lpstr>Публикации</vt:lpstr>
      <vt:lpstr>Публикации</vt:lpstr>
      <vt:lpstr>Публикации</vt:lpstr>
      <vt:lpstr>Публикации</vt:lpstr>
      <vt:lpstr>Структура диссертации</vt:lpstr>
      <vt:lpstr>Структура диссертации</vt:lpstr>
      <vt:lpstr>Структура диссертации</vt:lpstr>
      <vt:lpstr>Структура диссертации</vt:lpstr>
      <vt:lpstr>Анализ проекта</vt:lpstr>
      <vt:lpstr>Анализ выгрузки проблем</vt:lpstr>
      <vt:lpstr>Обзор области</vt:lpstr>
      <vt:lpstr>Обзор области</vt:lpstr>
      <vt:lpstr>Глава 1 </vt:lpstr>
      <vt:lpstr>Диаграмма состава команд</vt:lpstr>
      <vt:lpstr>PowerPoint Presentation</vt:lpstr>
      <vt:lpstr>Глава 2 </vt:lpstr>
      <vt:lpstr>Рассмотренные модели </vt:lpstr>
      <vt:lpstr>Menta 0.1</vt:lpstr>
      <vt:lpstr>Взаимодействие</vt:lpstr>
      <vt:lpstr>Menta 0.3</vt:lpstr>
      <vt:lpstr>TU 1.0</vt:lpstr>
      <vt:lpstr>Модель 6-ти уровней</vt:lpstr>
      <vt:lpstr> T3</vt:lpstr>
      <vt:lpstr>Глава 3. Реализация модель TU 1.0</vt:lpstr>
      <vt:lpstr>Основные компоненты</vt:lpstr>
      <vt:lpstr>Обработка запроса</vt:lpstr>
      <vt:lpstr>Обучение</vt:lpstr>
      <vt:lpstr>Модель данных TUKnowledge</vt:lpstr>
      <vt:lpstr>Глава 4</vt:lpstr>
      <vt:lpstr>Сравнение со специалистом</vt:lpstr>
      <vt:lpstr>PowerPoint Presentation</vt:lpstr>
      <vt:lpstr>Результаты тестирования</vt:lpstr>
      <vt:lpstr>Заключение</vt:lpstr>
      <vt:lpstr>Решенные задачи</vt:lpstr>
      <vt:lpstr>Решенные задачи</vt:lpstr>
      <vt:lpstr>Решенные задачи</vt:lpstr>
      <vt:lpstr>Достижение</vt:lpstr>
      <vt:lpstr>Стек технологий</vt:lpstr>
      <vt:lpstr>Спасибо за внимание!</vt:lpstr>
      <vt:lpstr>Почему физ.-мат.?</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Thinking-Understanding</dc:title>
  <dc:creator>Alexander S Toschev</dc:creator>
  <cp:lastModifiedBy>Alexander Toschev</cp:lastModifiedBy>
  <cp:revision>128</cp:revision>
  <dcterms:created xsi:type="dcterms:W3CDTF">2006-08-16T00:00:00Z</dcterms:created>
  <dcterms:modified xsi:type="dcterms:W3CDTF">2016-04-20T10:55:01Z</dcterms:modified>
</cp:coreProperties>
</file>