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00" r:id="rId21"/>
    <p:sldId id="323" r:id="rId22"/>
    <p:sldId id="324" r:id="rId23"/>
    <p:sldId id="328" r:id="rId24"/>
    <p:sldId id="326" r:id="rId25"/>
    <p:sldId id="327" r:id="rId26"/>
    <p:sldId id="329" r:id="rId27"/>
    <p:sldId id="330" r:id="rId28"/>
    <p:sldId id="331" r:id="rId29"/>
    <p:sldId id="332" r:id="rId30"/>
    <p:sldId id="333" r:id="rId31"/>
    <p:sldId id="290" r:id="rId32"/>
    <p:sldId id="291" r:id="rId33"/>
    <p:sldId id="292" r:id="rId34"/>
    <p:sldId id="334" r:id="rId35"/>
    <p:sldId id="335" r:id="rId36"/>
    <p:sldId id="298" r:id="rId37"/>
    <p:sldId id="295" r:id="rId38"/>
    <p:sldId id="297" r:id="rId39"/>
    <p:sldId id="337" r:id="rId40"/>
    <p:sldId id="336" r:id="rId41"/>
    <p:sldId id="338" r:id="rId42"/>
    <p:sldId id="339" r:id="rId43"/>
    <p:sldId id="340" r:id="rId44"/>
    <p:sldId id="341" r:id="rId45"/>
    <p:sldId id="342" r:id="rId46"/>
    <p:sldId id="343" r:id="rId47"/>
    <p:sldId id="349" r:id="rId48"/>
    <p:sldId id="310" r:id="rId49"/>
    <p:sldId id="344" r:id="rId50"/>
    <p:sldId id="350"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129" autoAdjust="0"/>
  </p:normalViewPr>
  <p:slideViewPr>
    <p:cSldViewPr>
      <p:cViewPr>
        <p:scale>
          <a:sx n="168" d="100"/>
          <a:sy n="168" d="100"/>
        </p:scale>
        <p:origin x="-56" y="-132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Образ 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58714"/>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6 уровней мышления.</a:t>
          </a:r>
          <a:endParaRPr lang="ru-RU" sz="2800" kern="1200"/>
        </a:p>
      </dsp:txBody>
      <dsp:txXfrm>
        <a:off x="32784" y="191498"/>
        <a:ext cx="6263232" cy="606012"/>
      </dsp:txXfrm>
    </dsp:sp>
    <dsp:sp modelId="{9A97C20C-5145-4ED3-8140-13B8976A7F84}">
      <dsp:nvSpPr>
        <dsp:cNvPr id="0" name=""/>
        <dsp:cNvSpPr/>
      </dsp:nvSpPr>
      <dsp:spPr>
        <a:xfrm>
          <a:off x="0" y="91093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dirty="0" smtClean="0"/>
            <a:t>Селектор-&gt; Критик -&gt; Образ мышления</a:t>
          </a:r>
          <a:endParaRPr lang="ru-RU" sz="2800" kern="1200" dirty="0"/>
        </a:p>
      </dsp:txBody>
      <dsp:txXfrm>
        <a:off x="32784" y="943719"/>
        <a:ext cx="6263232" cy="606012"/>
      </dsp:txXfrm>
    </dsp:sp>
    <dsp:sp modelId="{CCD7CB61-CB6B-431E-8EE8-2F04D65B0C80}">
      <dsp:nvSpPr>
        <dsp:cNvPr id="0" name=""/>
        <dsp:cNvSpPr/>
      </dsp:nvSpPr>
      <dsp:spPr>
        <a:xfrm>
          <a:off x="0" y="166315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Структуры данных</a:t>
          </a:r>
          <a:endParaRPr lang="ru-RU" sz="2800" kern="1200"/>
        </a:p>
      </dsp:txBody>
      <dsp:txXfrm>
        <a:off x="32784" y="1695939"/>
        <a:ext cx="62632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20.04.16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docs.neo4j.org/chunked/stable/cypher-query-lang.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University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29</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30</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50</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2035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Thinking-Understanding</a:t>
            </a:r>
            <a:endParaRPr lang="ru-RU" dirty="0"/>
          </a:p>
        </p:txBody>
      </p:sp>
      <p:sp>
        <p:nvSpPr>
          <p:cNvPr id="3" name="Subtitle 2"/>
          <p:cNvSpPr>
            <a:spLocks noGrp="1"/>
          </p:cNvSpPr>
          <p:nvPr>
            <p:ph type="subTitle" idx="1"/>
          </p:nvPr>
        </p:nvSpPr>
        <p:spPr/>
        <p:txBody>
          <a:bodyPr/>
          <a:lstStyle/>
          <a:p>
            <a:r>
              <a:rPr lang="ru-RU" b="1" dirty="0"/>
              <a:t>АВТОМАТИЗИРОВАННАЯ 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t>Тощев</a:t>
            </a:r>
            <a:r>
              <a:rPr lang="ru-RU" sz="2000" dirty="0" smtClean="0"/>
              <a:t>, А.С.</a:t>
            </a:r>
            <a:r>
              <a:rPr lang="en-US" sz="2000" dirty="0" smtClean="0"/>
              <a:t> </a:t>
            </a:r>
            <a:r>
              <a:rPr lang="ru-RU" sz="2000" dirty="0" smtClean="0"/>
              <a:t>К</a:t>
            </a:r>
            <a:r>
              <a:rPr lang="en-US" sz="2000" dirty="0" smtClean="0"/>
              <a:t> </a:t>
            </a:r>
            <a:r>
              <a:rPr lang="ru-RU" sz="2000" dirty="0" smtClean="0"/>
              <a:t>новой концепции автоматизации программного обеспечения </a:t>
            </a:r>
            <a:r>
              <a:rPr lang="ru-RU" sz="2000" dirty="0"/>
              <a:t>[Текст] / А. С. Тощев // Труды Математического центра имени Н.И. </a:t>
            </a:r>
            <a:r>
              <a:rPr lang="ru-RU" sz="2000" dirty="0" smtClean="0"/>
              <a:t>Лобачевского</a:t>
            </a:r>
            <a:r>
              <a:rPr lang="ru-RU" sz="2000" dirty="0"/>
              <a:t>. Материалы </a:t>
            </a:r>
            <a:r>
              <a:rPr lang="ru-RU" sz="2000" dirty="0" smtClean="0"/>
              <a:t>Десятой молодежной научной </a:t>
            </a:r>
            <a:r>
              <a:rPr lang="ru-RU" sz="2000" dirty="0"/>
              <a:t>школы-конференции </a:t>
            </a:r>
            <a:r>
              <a:rPr lang="ru-RU" sz="2000" dirty="0" smtClean="0"/>
              <a:t>«</a:t>
            </a:r>
            <a:r>
              <a:rPr lang="ru-RU" sz="2000" dirty="0"/>
              <a:t>Лобачевские чтения — 2011. Казань, 31 октября – 4 ноября 2011». –– 2011. –– Т. 44, </a:t>
            </a:r>
            <a:r>
              <a:rPr lang="ru-RU" sz="2000" dirty="0" err="1"/>
              <a:t>No</a:t>
            </a:r>
            <a:r>
              <a:rPr lang="ru-RU" sz="2000" dirty="0"/>
              <a:t> 4. –– С. 279 – </a:t>
            </a:r>
            <a:r>
              <a:rPr lang="ru-RU" sz="2000" dirty="0" smtClean="0"/>
              <a:t>282</a:t>
            </a:r>
            <a:r>
              <a:rPr lang="en-US" sz="2000" dirty="0" smtClean="0"/>
              <a:t>;</a:t>
            </a:r>
            <a:r>
              <a:rPr lang="ru-RU" sz="2000" dirty="0" smtClean="0"/>
              <a:t> </a:t>
            </a:r>
            <a:endParaRPr lang="ru-RU" sz="2000" dirty="0"/>
          </a:p>
          <a:p>
            <a:r>
              <a:rPr lang="en-US" sz="2000" dirty="0"/>
              <a:t>Toshchev, A. Thinking-Understanding approach in IT maintenance domain au- </a:t>
            </a:r>
            <a:r>
              <a:rPr lang="en-US" sz="2000" dirty="0" err="1"/>
              <a:t>tomation</a:t>
            </a:r>
            <a:r>
              <a:rPr lang="en-US" sz="2000" dirty="0"/>
              <a:t> [Text] / A. Toshchev, M. </a:t>
            </a:r>
            <a:r>
              <a:rPr lang="en-US" sz="2000" dirty="0" err="1"/>
              <a:t>Talanov</a:t>
            </a:r>
            <a:r>
              <a:rPr lang="en-US" sz="2000" dirty="0"/>
              <a:t>, A. </a:t>
            </a:r>
            <a:r>
              <a:rPr lang="en-US" sz="2000" dirty="0" err="1"/>
              <a:t>Krehov</a:t>
            </a:r>
            <a:r>
              <a:rPr lang="en-US" sz="2000" dirty="0"/>
              <a:t> // Global Journal on Tech- </a:t>
            </a:r>
            <a:r>
              <a:rPr lang="en-US" sz="2000" dirty="0" err="1"/>
              <a:t>nology</a:t>
            </a:r>
            <a:r>
              <a:rPr lang="en-US" sz="2000" dirty="0"/>
              <a:t>: 3rd World Conference on Information Technology (WCIT-2012). — 2013. — Vol. 3. — P. 879 – </a:t>
            </a:r>
            <a:r>
              <a:rPr lang="en-US" sz="2000" dirty="0" smtClean="0"/>
              <a:t>894; </a:t>
            </a:r>
            <a:endParaRPr lang="en-US" sz="2000" dirty="0"/>
          </a:p>
          <a:p>
            <a:endParaRPr lang="ru-RU" dirty="0"/>
          </a:p>
        </p:txBody>
      </p:sp>
    </p:spTree>
    <p:extLst>
      <p:ext uri="{BB962C8B-B14F-4D97-AF65-F5344CB8AC3E}">
        <p14:creationId xmlns:p14="http://schemas.microsoft.com/office/powerpoint/2010/main" val="1798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t>Тощев, А.С. Архитектура и реализация интеллектуального агента для </a:t>
            </a:r>
            <a:r>
              <a:rPr lang="ru-RU" sz="2000" dirty="0" smtClean="0"/>
              <a:t>автоматической </a:t>
            </a:r>
            <a:r>
              <a:rPr lang="ru-RU" sz="2000" dirty="0"/>
              <a:t>обработки входящих заявок с помощью искусственного </a:t>
            </a:r>
            <a:r>
              <a:rPr lang="ru-RU" sz="2000" dirty="0" smtClean="0"/>
              <a:t>интеллекта </a:t>
            </a:r>
            <a:r>
              <a:rPr lang="ru-RU" sz="2000" dirty="0"/>
              <a:t>и семантических </a:t>
            </a:r>
            <a:r>
              <a:rPr lang="ru-RU" sz="2000" dirty="0" smtClean="0"/>
              <a:t>сетей </a:t>
            </a:r>
            <a:r>
              <a:rPr lang="ru-RU" sz="2000" dirty="0"/>
              <a:t>[Текст] / А.С. Тощев, М.О. Таланов // </a:t>
            </a:r>
            <a:r>
              <a:rPr lang="ru-RU" sz="2000" dirty="0" smtClean="0"/>
              <a:t>Ученые </a:t>
            </a:r>
            <a:r>
              <a:rPr lang="ru-RU" sz="2000" dirty="0"/>
              <a:t>записки Института социально-гуманитарных знаний. –– 2014. –– Т. 2. –– С. 288 – </a:t>
            </a:r>
            <a:r>
              <a:rPr lang="ru-RU" sz="2000" dirty="0" smtClean="0"/>
              <a:t>292</a:t>
            </a:r>
            <a:r>
              <a:rPr lang="en-US" sz="2000" dirty="0" smtClean="0"/>
              <a:t>;</a:t>
            </a:r>
            <a:endParaRPr lang="ru-RU" sz="2000" dirty="0"/>
          </a:p>
          <a:p>
            <a:r>
              <a:rPr lang="ru-RU" sz="2000" dirty="0"/>
              <a:t>Toshchev, </a:t>
            </a:r>
            <a:r>
              <a:rPr lang="ru-RU" sz="2000" dirty="0" err="1"/>
              <a:t>A</a:t>
            </a:r>
            <a:r>
              <a:rPr lang="ru-RU" sz="2000" dirty="0"/>
              <a:t>. </a:t>
            </a:r>
            <a:r>
              <a:rPr lang="ru-RU" sz="2000" dirty="0" err="1"/>
              <a:t>Computational</a:t>
            </a:r>
            <a:r>
              <a:rPr lang="ru-RU" sz="2000" dirty="0"/>
              <a:t> </a:t>
            </a:r>
            <a:r>
              <a:rPr lang="ru-RU" sz="2000" dirty="0" err="1"/>
              <a:t>emotional</a:t>
            </a:r>
            <a:r>
              <a:rPr lang="ru-RU" sz="2000" dirty="0"/>
              <a:t> </a:t>
            </a:r>
            <a:r>
              <a:rPr lang="ru-RU" sz="2000" dirty="0" err="1"/>
              <a:t>thinking</a:t>
            </a:r>
            <a:r>
              <a:rPr lang="ru-RU" sz="2000" dirty="0"/>
              <a:t> </a:t>
            </a:r>
            <a:r>
              <a:rPr lang="ru-RU" sz="2000" dirty="0" err="1"/>
              <a:t>and</a:t>
            </a:r>
            <a:r>
              <a:rPr lang="ru-RU" sz="2000" dirty="0"/>
              <a:t> </a:t>
            </a:r>
            <a:r>
              <a:rPr lang="ru-RU" sz="2000" dirty="0" err="1"/>
              <a:t>virtual</a:t>
            </a:r>
            <a:r>
              <a:rPr lang="ru-RU" sz="2000" dirty="0"/>
              <a:t> </a:t>
            </a:r>
            <a:r>
              <a:rPr lang="ru-RU" sz="2000" dirty="0" err="1"/>
              <a:t>neurotransmitters</a:t>
            </a:r>
            <a:r>
              <a:rPr lang="ru-RU" sz="2000" dirty="0"/>
              <a:t> [</a:t>
            </a:r>
            <a:r>
              <a:rPr lang="ru-RU" sz="2000" dirty="0" err="1"/>
              <a:t>Text</a:t>
            </a:r>
            <a:r>
              <a:rPr lang="ru-RU" sz="2000" dirty="0"/>
              <a:t>] / </a:t>
            </a:r>
            <a:r>
              <a:rPr lang="ru-RU" sz="2000" dirty="0" err="1"/>
              <a:t>A</a:t>
            </a:r>
            <a:r>
              <a:rPr lang="ru-RU" sz="2000" dirty="0"/>
              <a:t>. Toshchev, </a:t>
            </a:r>
            <a:r>
              <a:rPr lang="ru-RU" sz="2000" dirty="0" err="1"/>
              <a:t>M</a:t>
            </a:r>
            <a:r>
              <a:rPr lang="ru-RU" sz="2000" dirty="0"/>
              <a:t>. </a:t>
            </a:r>
            <a:r>
              <a:rPr lang="ru-RU" sz="2000" dirty="0" err="1"/>
              <a:t>Talanov</a:t>
            </a:r>
            <a:r>
              <a:rPr lang="ru-RU" sz="2000" dirty="0"/>
              <a:t> // </a:t>
            </a:r>
            <a:r>
              <a:rPr lang="ru-RU" sz="2000" dirty="0" err="1"/>
              <a:t>International</a:t>
            </a:r>
            <a:r>
              <a:rPr lang="ru-RU" sz="2000" dirty="0"/>
              <a:t> </a:t>
            </a:r>
            <a:r>
              <a:rPr lang="ru-RU" sz="2000" dirty="0" err="1"/>
              <a:t>Journal</a:t>
            </a:r>
            <a:r>
              <a:rPr lang="ru-RU" sz="2000" dirty="0"/>
              <a:t> </a:t>
            </a:r>
            <a:r>
              <a:rPr lang="ru-RU" sz="2000" dirty="0" err="1"/>
              <a:t>of</a:t>
            </a:r>
            <a:r>
              <a:rPr lang="ru-RU" sz="2000" dirty="0"/>
              <a:t> </a:t>
            </a:r>
            <a:r>
              <a:rPr lang="ru-RU" sz="2000" dirty="0" err="1"/>
              <a:t>Synthetic</a:t>
            </a:r>
            <a:r>
              <a:rPr lang="ru-RU" sz="2000" dirty="0"/>
              <a:t> </a:t>
            </a:r>
            <a:r>
              <a:rPr lang="ru-RU" sz="2000" dirty="0" err="1"/>
              <a:t>Emotions</a:t>
            </a:r>
            <a:r>
              <a:rPr lang="ru-RU" sz="2000" dirty="0"/>
              <a:t> (IJSE). — 2014. — </a:t>
            </a:r>
            <a:r>
              <a:rPr lang="ru-RU" sz="2000" dirty="0" err="1"/>
              <a:t>Vol</a:t>
            </a:r>
            <a:r>
              <a:rPr lang="ru-RU" sz="2000" dirty="0"/>
              <a:t>. 5. — </a:t>
            </a:r>
            <a:r>
              <a:rPr lang="ru-RU" sz="2000" dirty="0" err="1"/>
              <a:t>P</a:t>
            </a:r>
            <a:r>
              <a:rPr lang="ru-RU" sz="2000" dirty="0"/>
              <a:t>. 30 – </a:t>
            </a:r>
            <a:r>
              <a:rPr lang="ru-RU" sz="2000" dirty="0" smtClean="0"/>
              <a:t>35</a:t>
            </a:r>
            <a:r>
              <a:rPr lang="en-US" sz="2000" dirty="0" smtClean="0"/>
              <a:t>;</a:t>
            </a:r>
            <a:r>
              <a:rPr lang="ru-RU" sz="2000" dirty="0" smtClean="0"/>
              <a:t> </a:t>
            </a:r>
            <a:endParaRPr lang="ru-RU" sz="2000" dirty="0"/>
          </a:p>
          <a:p>
            <a:endParaRPr lang="ru-RU" dirty="0"/>
          </a:p>
        </p:txBody>
      </p:sp>
    </p:spTree>
    <p:extLst>
      <p:ext uri="{BB962C8B-B14F-4D97-AF65-F5344CB8AC3E}">
        <p14:creationId xmlns:p14="http://schemas.microsoft.com/office/powerpoint/2010/main" val="52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t>Toshchev</a:t>
            </a:r>
            <a:r>
              <a:rPr lang="en-US" sz="2000" dirty="0" smtClean="0"/>
              <a:t>,</a:t>
            </a:r>
            <a:r>
              <a:rPr lang="ru-RU" sz="2000" dirty="0" smtClean="0"/>
              <a:t> </a:t>
            </a:r>
            <a:r>
              <a:rPr lang="en-US" sz="2000" dirty="0" smtClean="0"/>
              <a:t>A.</a:t>
            </a:r>
            <a:r>
              <a:rPr lang="ru-RU" sz="2000" dirty="0" smtClean="0"/>
              <a:t> </a:t>
            </a:r>
            <a:r>
              <a:rPr lang="en-US" sz="2000" dirty="0" smtClean="0"/>
              <a:t>Appraisal,</a:t>
            </a:r>
            <a:r>
              <a:rPr lang="ru-RU" sz="2000" dirty="0" smtClean="0"/>
              <a:t> </a:t>
            </a:r>
            <a:r>
              <a:rPr lang="en-US" sz="2000" dirty="0" smtClean="0"/>
              <a:t>coping</a:t>
            </a:r>
            <a:r>
              <a:rPr lang="ru-RU" sz="2000" dirty="0" smtClean="0"/>
              <a:t> </a:t>
            </a:r>
            <a:r>
              <a:rPr lang="en-US" sz="2000" dirty="0" smtClean="0"/>
              <a:t>and</a:t>
            </a:r>
            <a:r>
              <a:rPr lang="ru-RU" sz="2000" dirty="0" smtClean="0"/>
              <a:t> </a:t>
            </a:r>
            <a:r>
              <a:rPr lang="en-US" sz="2000" dirty="0" smtClean="0"/>
              <a:t>high</a:t>
            </a:r>
            <a:r>
              <a:rPr lang="ru-RU" sz="2000" dirty="0" smtClean="0"/>
              <a:t> </a:t>
            </a:r>
            <a:r>
              <a:rPr lang="en-US" sz="2000" dirty="0" smtClean="0"/>
              <a:t>level</a:t>
            </a:r>
            <a:r>
              <a:rPr lang="ru-RU" sz="2000" dirty="0" smtClean="0"/>
              <a:t> </a:t>
            </a:r>
            <a:r>
              <a:rPr lang="en-US" sz="2000" dirty="0" smtClean="0"/>
              <a:t>emotions</a:t>
            </a:r>
            <a:r>
              <a:rPr lang="ru-RU" sz="2000" dirty="0" smtClean="0"/>
              <a:t> </a:t>
            </a:r>
            <a:r>
              <a:rPr lang="en-US" sz="2000" dirty="0" smtClean="0"/>
              <a:t>aspects</a:t>
            </a:r>
            <a:r>
              <a:rPr lang="ru-RU" sz="2000" dirty="0" smtClean="0"/>
              <a:t> </a:t>
            </a:r>
            <a:r>
              <a:rPr lang="en-US" sz="2000" dirty="0" smtClean="0"/>
              <a:t>of</a:t>
            </a:r>
            <a:r>
              <a:rPr lang="ru-RU" sz="2000" dirty="0" smtClean="0"/>
              <a:t> </a:t>
            </a:r>
            <a:r>
              <a:rPr lang="en-US" sz="2000" dirty="0" smtClean="0"/>
              <a:t>computational </a:t>
            </a:r>
            <a:r>
              <a:rPr lang="en-US" sz="2000" dirty="0"/>
              <a:t>emotional thinking [Text] </a:t>
            </a:r>
            <a:r>
              <a:rPr lang="en-US" sz="2000" dirty="0" smtClean="0"/>
              <a:t>/ </a:t>
            </a:r>
            <a:r>
              <a:rPr lang="en-US" sz="2000" dirty="0"/>
              <a:t>A. Toshchev, M. </a:t>
            </a:r>
            <a:r>
              <a:rPr lang="en-US" sz="2000" dirty="0" err="1"/>
              <a:t>Talanov</a:t>
            </a:r>
            <a:r>
              <a:rPr lang="en-US" sz="2000" dirty="0"/>
              <a:t> // International Journal of Synthetic Emotions (IJSE). — 2015. — Vol. 6. — P. 65 – 72. ;</a:t>
            </a:r>
          </a:p>
          <a:p>
            <a:r>
              <a:rPr lang="en-US" sz="2000" dirty="0"/>
              <a:t>Toshchev, A. Thinking model and machine understanding in automated user request processing [Text] / A. Toshchev // CEUR Workshop Proceedings. — 2014. — Vol. 1297. — P. 224 – </a:t>
            </a:r>
            <a:r>
              <a:rPr lang="en-US" sz="2000" dirty="0" smtClean="0"/>
              <a:t>226;</a:t>
            </a:r>
            <a:endParaRPr lang="ru-RU" sz="2000" dirty="0" smtClean="0"/>
          </a:p>
          <a:p>
            <a:r>
              <a:rPr lang="ru-RU" sz="2000" dirty="0"/>
              <a:t>Тощев, А.С. Возможности автоматизации разрешения инцидентов для </a:t>
            </a:r>
            <a:r>
              <a:rPr lang="ru-RU" sz="2000" dirty="0" smtClean="0"/>
              <a:t>области удаленной </a:t>
            </a:r>
            <a:r>
              <a:rPr lang="ru-RU" sz="2000" dirty="0"/>
              <a:t>поддержки </a:t>
            </a:r>
            <a:r>
              <a:rPr lang="ru-RU" sz="2000" dirty="0" smtClean="0"/>
              <a:t>информационной инфраструктуры предприятия </a:t>
            </a:r>
            <a:r>
              <a:rPr lang="ru-RU" sz="2000" dirty="0"/>
              <a:t>[Текст] / А.С. Тощев // Экономика и менеджмент систем управления. –– 2015. –– Т. 4. –– С. 293 – </a:t>
            </a:r>
            <a:r>
              <a:rPr lang="ru-RU" sz="2000" dirty="0" smtClean="0"/>
              <a:t>295</a:t>
            </a:r>
            <a:r>
              <a:rPr lang="en-US" sz="2000" dirty="0" smtClean="0"/>
              <a:t>;</a:t>
            </a:r>
            <a:endParaRPr lang="ru-RU" sz="2000" dirty="0"/>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t>Toshchev</a:t>
            </a:r>
            <a:r>
              <a:rPr lang="en-US" sz="1800" dirty="0" smtClean="0"/>
              <a:t>, A.</a:t>
            </a:r>
            <a:r>
              <a:rPr lang="ru-RU" sz="1800" dirty="0" smtClean="0"/>
              <a:t> </a:t>
            </a:r>
            <a:r>
              <a:rPr lang="en-US" sz="1800" dirty="0" smtClean="0"/>
              <a:t>Thinking</a:t>
            </a:r>
            <a:r>
              <a:rPr lang="ru-RU" sz="1800" dirty="0" smtClean="0"/>
              <a:t> </a:t>
            </a:r>
            <a:r>
              <a:rPr lang="en-US" sz="1800" dirty="0" smtClean="0"/>
              <a:t>lifecycle</a:t>
            </a:r>
            <a:r>
              <a:rPr lang="ru-RU" sz="1800" dirty="0" smtClean="0"/>
              <a:t> </a:t>
            </a:r>
            <a:r>
              <a:rPr lang="en-US" sz="1800" dirty="0" smtClean="0"/>
              <a:t>as</a:t>
            </a:r>
            <a:r>
              <a:rPr lang="ru-RU" sz="1800" dirty="0" smtClean="0"/>
              <a:t> </a:t>
            </a:r>
            <a:r>
              <a:rPr lang="en-US" sz="1800" dirty="0" smtClean="0"/>
              <a:t>an</a:t>
            </a:r>
            <a:r>
              <a:rPr lang="ru-RU" sz="1800" dirty="0" smtClean="0"/>
              <a:t> </a:t>
            </a:r>
            <a:r>
              <a:rPr lang="en-US" sz="1800" dirty="0" smtClean="0"/>
              <a:t>implementation</a:t>
            </a:r>
            <a:r>
              <a:rPr lang="ru-RU" sz="1800" dirty="0" smtClean="0"/>
              <a:t> </a:t>
            </a:r>
            <a:r>
              <a:rPr lang="en-US" sz="1800" dirty="0" smtClean="0"/>
              <a:t>of</a:t>
            </a:r>
            <a:r>
              <a:rPr lang="ru-RU" sz="1800" dirty="0" smtClean="0"/>
              <a:t> </a:t>
            </a:r>
            <a:r>
              <a:rPr lang="en-US" sz="1800" dirty="0" smtClean="0"/>
              <a:t>machine</a:t>
            </a:r>
            <a:r>
              <a:rPr lang="ru-RU" sz="1800" dirty="0" smtClean="0"/>
              <a:t> </a:t>
            </a:r>
            <a:r>
              <a:rPr lang="en-US" sz="1800" dirty="0" smtClean="0"/>
              <a:t>understanding </a:t>
            </a:r>
            <a:r>
              <a:rPr lang="en-US" sz="1800" dirty="0"/>
              <a:t>in software maintenance automation domain [Text] / A. Toshchev, M. </a:t>
            </a:r>
            <a:r>
              <a:rPr lang="en-US" sz="1800" dirty="0" err="1"/>
              <a:t>Talanov</a:t>
            </a:r>
            <a:r>
              <a:rPr lang="en-US" sz="1800" dirty="0"/>
              <a:t> // Agent and Multi-Agent Systems: Technologies and Applications: 9th KES </a:t>
            </a:r>
            <a:r>
              <a:rPr lang="en-US" sz="1800" dirty="0" smtClean="0"/>
              <a:t>International </a:t>
            </a:r>
            <a:r>
              <a:rPr lang="en-US" sz="1800" dirty="0"/>
              <a:t>Conference, KES-AMSTA, 2015 Sorrento, Italy, June 2015, </a:t>
            </a:r>
            <a:r>
              <a:rPr lang="en-US" sz="1800" dirty="0" smtClean="0"/>
              <a:t>Proceedings </a:t>
            </a:r>
            <a:r>
              <a:rPr lang="en-US" sz="1800" dirty="0"/>
              <a:t>(Smart Innovation, Systems and Technologies). — 2015. — Vol. 38. — P. 301 – </a:t>
            </a:r>
            <a:r>
              <a:rPr lang="en-US" sz="1800" dirty="0" smtClean="0"/>
              <a:t>310;</a:t>
            </a:r>
            <a:endParaRPr lang="en-US" sz="1800" dirty="0"/>
          </a:p>
          <a:p>
            <a:r>
              <a:rPr lang="ru-RU" sz="1800" dirty="0"/>
              <a:t>Тощев, А.C. Вычислительная модель эмоций в интеллектуальных </a:t>
            </a:r>
            <a:r>
              <a:rPr lang="ru-RU" sz="1800" dirty="0" smtClean="0"/>
              <a:t>информационных </a:t>
            </a:r>
            <a:r>
              <a:rPr lang="ru-RU" sz="1800" dirty="0"/>
              <a:t>системах [Текст] / А.C. Тощев, М.О. Таланов // Электронные библиотеки. –– 2015. –– Т. 18. –– С. 225 – </a:t>
            </a:r>
            <a:r>
              <a:rPr lang="ru-RU" sz="1800" dirty="0" smtClean="0"/>
              <a:t>235</a:t>
            </a:r>
            <a:r>
              <a:rPr lang="en-US" sz="1800" dirty="0" smtClean="0"/>
              <a:t>;</a:t>
            </a:r>
            <a:endParaRPr lang="ru-RU" sz="1800" dirty="0"/>
          </a:p>
          <a:p>
            <a:r>
              <a:rPr lang="ru-RU" sz="1800" dirty="0"/>
              <a:t>Тощев, А.С. Применение </a:t>
            </a:r>
            <a:r>
              <a:rPr lang="ru-RU" sz="1800" dirty="0" smtClean="0"/>
              <a:t>моделей </a:t>
            </a:r>
            <a:r>
              <a:rPr lang="ru-RU" sz="1800" dirty="0"/>
              <a:t>мышления в интеллектуальных вопросно-ответных системах [Текст] / А.С. Тощев // Электронные </a:t>
            </a:r>
            <a:r>
              <a:rPr lang="ru-RU" sz="1800" dirty="0" smtClean="0"/>
              <a:t>библиотеки</a:t>
            </a:r>
            <a:r>
              <a:rPr lang="ru-RU" sz="1800" dirty="0"/>
              <a:t>. –– 2015. –– Т. 18. –– С. 216 – </a:t>
            </a:r>
            <a:r>
              <a:rPr lang="ru-RU" sz="1800" dirty="0" smtClean="0"/>
              <a:t>224</a:t>
            </a:r>
            <a:r>
              <a:rPr lang="en-US" sz="1800" dirty="0"/>
              <a:t>.</a:t>
            </a:r>
            <a:endParaRPr lang="ru-RU" sz="1800" dirty="0"/>
          </a:p>
          <a:p>
            <a:endParaRPr lang="ru-RU" sz="2000" dirty="0"/>
          </a:p>
        </p:txBody>
      </p:sp>
    </p:spTree>
    <p:extLst>
      <p:ext uri="{BB962C8B-B14F-4D97-AF65-F5344CB8AC3E}">
        <p14:creationId xmlns:p14="http://schemas.microsoft.com/office/powerpoint/2010/main" val="212714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t>предприятия</a:t>
            </a:r>
          </a:p>
          <a:p>
            <a:pPr lvl="1"/>
            <a:r>
              <a:rPr lang="ru-RU" sz="2000" dirty="0"/>
              <a:t>2.1  Построение модели </a:t>
            </a:r>
            <a:r>
              <a:rPr lang="ru-RU" sz="2000" dirty="0" err="1"/>
              <a:t>Menta</a:t>
            </a:r>
            <a:r>
              <a:rPr lang="ru-RU" sz="2000" dirty="0"/>
              <a:t> 0.1 с использованием деревьев принятия </a:t>
            </a:r>
            <a:r>
              <a:rPr lang="ru-RU" sz="2000" dirty="0" smtClean="0"/>
              <a:t>решений</a:t>
            </a:r>
          </a:p>
          <a:p>
            <a:pPr lvl="1"/>
            <a:r>
              <a:rPr lang="ru-RU" sz="2000" dirty="0"/>
              <a:t>2.2  Модель </a:t>
            </a:r>
            <a:r>
              <a:rPr lang="ru-RU" sz="2000" dirty="0" err="1"/>
              <a:t>Menta</a:t>
            </a:r>
            <a:r>
              <a:rPr lang="ru-RU" sz="2000" dirty="0"/>
              <a:t> 0.3 с использованием генетических алгоритмов </a:t>
            </a:r>
            <a:endParaRPr lang="ru-RU" sz="2000" dirty="0" smtClean="0"/>
          </a:p>
          <a:p>
            <a:pPr lvl="1"/>
            <a:r>
              <a:rPr lang="ru-RU" sz="2000" dirty="0"/>
              <a:t>2.3  Модель TU 1.0, основанная на модели мышления </a:t>
            </a:r>
            <a:r>
              <a:rPr lang="ru-RU" sz="2000" dirty="0" err="1"/>
              <a:t>Марвина</a:t>
            </a:r>
            <a:r>
              <a:rPr lang="ru-RU" sz="2000" dirty="0"/>
              <a:t> </a:t>
            </a:r>
            <a:r>
              <a:rPr lang="ru-RU" sz="2000" dirty="0" err="1"/>
              <a:t>Мински</a:t>
            </a:r>
            <a:r>
              <a:rPr lang="ru-RU" sz="2000" dirty="0"/>
              <a:t> </a:t>
            </a:r>
          </a:p>
        </p:txBody>
      </p:sp>
    </p:spTree>
    <p:extLst>
      <p:ext uri="{BB962C8B-B14F-4D97-AF65-F5344CB8AC3E}">
        <p14:creationId xmlns:p14="http://schemas.microsoft.com/office/powerpoint/2010/main" val="2694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t>Глава 3. Реализация модели TU 1.0 для системы интеллектуальной регистрации и устранения проблемных </a:t>
            </a:r>
            <a:r>
              <a:rPr lang="ru-RU" b="1" dirty="0" smtClean="0"/>
              <a:t>ситуаций</a:t>
            </a:r>
          </a:p>
          <a:p>
            <a:pPr lvl="1"/>
            <a:r>
              <a:rPr lang="ru-RU" dirty="0"/>
              <a:t>3.1  Архитектура </a:t>
            </a:r>
            <a:r>
              <a:rPr lang="ru-RU" dirty="0" smtClean="0"/>
              <a:t>системы</a:t>
            </a:r>
          </a:p>
          <a:p>
            <a:pPr lvl="1"/>
            <a:r>
              <a:rPr lang="ru-RU" dirty="0"/>
              <a:t>3.2  Модель данных </a:t>
            </a:r>
            <a:r>
              <a:rPr lang="ru-RU" dirty="0" err="1"/>
              <a:t>TUKnowledge</a:t>
            </a:r>
            <a:r>
              <a:rPr lang="ru-RU" dirty="0" smtClean="0"/>
              <a:t> </a:t>
            </a:r>
          </a:p>
          <a:p>
            <a:pPr lvl="1"/>
            <a:r>
              <a:rPr lang="ru-RU" dirty="0"/>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t>Глава 4. Экспериментальные исследования эффективности работы модели </a:t>
            </a:r>
            <a:r>
              <a:rPr lang="ru-RU" b="1" dirty="0" smtClean="0"/>
              <a:t>TU</a:t>
            </a:r>
          </a:p>
          <a:p>
            <a:pPr lvl="1"/>
            <a:r>
              <a:rPr lang="ru-RU" dirty="0"/>
              <a:t>4.1  Экспериментальные данные </a:t>
            </a:r>
            <a:endParaRPr lang="ru-RU" dirty="0" smtClean="0"/>
          </a:p>
          <a:p>
            <a:pPr lvl="1"/>
            <a:r>
              <a:rPr lang="ru-RU" dirty="0"/>
              <a:t>4.2  Оценка эффективности </a:t>
            </a:r>
            <a:endParaRPr lang="ru-RU" dirty="0" smtClean="0"/>
          </a:p>
          <a:p>
            <a:pPr lvl="1"/>
            <a:r>
              <a:rPr lang="ru-RU" dirty="0"/>
              <a:t>4.3  Результаты экспериментов </a:t>
            </a:r>
            <a:endParaRPr lang="ru-RU" dirty="0" smtClean="0"/>
          </a:p>
          <a:p>
            <a:r>
              <a:rPr lang="ru-RU" b="1" dirty="0" smtClean="0"/>
              <a:t>Заключение</a:t>
            </a:r>
            <a:endParaRPr lang="ru-RU" b="1" dirty="0"/>
          </a:p>
        </p:txBody>
      </p:sp>
    </p:spTree>
    <p:extLst>
      <p:ext uri="{BB962C8B-B14F-4D97-AF65-F5344CB8AC3E}">
        <p14:creationId xmlns:p14="http://schemas.microsoft.com/office/powerpoint/2010/main" val="113414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t>05.13.01 – </a:t>
            </a:r>
            <a:r>
              <a:rPr lang="ru-RU" sz="2400" dirty="0" smtClean="0"/>
              <a:t>физ.-мат. Системный 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a:t>.</a:t>
            </a:r>
            <a:endParaRPr lang="ru-RU" sz="2800" dirty="0"/>
          </a:p>
        </p:txBody>
      </p:sp>
    </p:spTree>
    <p:extLst>
      <p:ext uri="{BB962C8B-B14F-4D97-AF65-F5344CB8AC3E}">
        <p14:creationId xmlns:p14="http://schemas.microsoft.com/office/powerpoint/2010/main" val="178022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t>IBM Watson (IBM) - </a:t>
            </a:r>
            <a:r>
              <a:rPr lang="ru-RU" dirty="0"/>
              <a:t>А. </a:t>
            </a:r>
            <a:r>
              <a:rPr lang="ru-RU" dirty="0" err="1" smtClean="0"/>
              <a:t>Гоэл</a:t>
            </a:r>
            <a:r>
              <a:rPr lang="ru-RU" dirty="0" err="1"/>
              <a:t>ь</a:t>
            </a:r>
            <a:r>
              <a:rPr lang="en-US" dirty="0" smtClean="0"/>
              <a:t>;</a:t>
            </a:r>
            <a:endParaRPr lang="ru-RU" dirty="0" smtClean="0"/>
          </a:p>
          <a:p>
            <a:r>
              <a:rPr lang="en-US" dirty="0" smtClean="0"/>
              <a:t>GATE3 (</a:t>
            </a:r>
            <a:r>
              <a:rPr lang="ru-RU" dirty="0" smtClean="0"/>
              <a:t>Университет Шеффилда (Великобритания)</a:t>
            </a:r>
            <a:r>
              <a:rPr lang="en-US" dirty="0" smtClean="0"/>
              <a:t>)</a:t>
            </a:r>
            <a:r>
              <a:rPr lang="ru-RU" dirty="0" smtClean="0"/>
              <a:t> – Г. </a:t>
            </a:r>
            <a:r>
              <a:rPr lang="ru-RU" dirty="0" err="1" smtClean="0"/>
              <a:t>Каллаган</a:t>
            </a:r>
            <a:r>
              <a:rPr lang="en-US" dirty="0" smtClean="0"/>
              <a:t>;</a:t>
            </a:r>
          </a:p>
          <a:p>
            <a:r>
              <a:rPr lang="en-US" dirty="0" err="1" smtClean="0"/>
              <a:t>OpenCog</a:t>
            </a:r>
            <a:r>
              <a:rPr lang="ru-RU" dirty="0" smtClean="0"/>
              <a:t> </a:t>
            </a:r>
            <a:r>
              <a:rPr lang="en-US" dirty="0" smtClean="0"/>
              <a:t>(</a:t>
            </a:r>
            <a:r>
              <a:rPr lang="ru-RU" dirty="0" smtClean="0"/>
              <a:t>США) </a:t>
            </a:r>
            <a:r>
              <a:rPr lang="ru-RU" dirty="0"/>
              <a:t>–</a:t>
            </a:r>
            <a:r>
              <a:rPr lang="ru-RU" dirty="0" smtClean="0"/>
              <a:t> </a:t>
            </a:r>
            <a:r>
              <a:rPr lang="en-US" dirty="0" smtClean="0"/>
              <a:t> </a:t>
            </a:r>
            <a:r>
              <a:rPr lang="ru-RU" dirty="0" smtClean="0"/>
              <a:t>Б</a:t>
            </a:r>
            <a:r>
              <a:rPr lang="en-US" dirty="0" smtClean="0"/>
              <a:t>.</a:t>
            </a:r>
            <a:r>
              <a:rPr lang="ru-RU" dirty="0" smtClean="0"/>
              <a:t> </a:t>
            </a:r>
            <a:r>
              <a:rPr lang="ru-RU" dirty="0" err="1" smtClean="0"/>
              <a:t>Герцель</a:t>
            </a:r>
            <a:r>
              <a:rPr lang="en-US" dirty="0" smtClean="0"/>
              <a:t>;</a:t>
            </a:r>
            <a:endParaRPr lang="ru-RU" dirty="0" smtClean="0"/>
          </a:p>
          <a:p>
            <a:r>
              <a:rPr lang="en-US" dirty="0" smtClean="0"/>
              <a:t>NARS (</a:t>
            </a:r>
            <a:r>
              <a:rPr lang="ru-RU" dirty="0" smtClean="0"/>
              <a:t>Китай) – П. Вонг</a:t>
            </a:r>
            <a:r>
              <a:rPr lang="en-US" dirty="0" smtClean="0"/>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t>Menta</a:t>
            </a:r>
            <a:r>
              <a:rPr lang="en-US" dirty="0" smtClean="0"/>
              <a:t> 0.1;</a:t>
            </a:r>
          </a:p>
          <a:p>
            <a:r>
              <a:rPr lang="en-US" dirty="0" err="1" smtClean="0"/>
              <a:t>Menta</a:t>
            </a:r>
            <a:r>
              <a:rPr lang="en-US" dirty="0" smtClean="0"/>
              <a:t> 0.3;</a:t>
            </a:r>
          </a:p>
          <a:p>
            <a:r>
              <a:rPr lang="en-US" dirty="0" smtClean="0"/>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t>Menta</a:t>
            </a:r>
            <a:r>
              <a:rPr lang="en-US" dirty="0" smtClean="0"/>
              <a:t> 0.1</a:t>
            </a:r>
            <a:endParaRPr lang="ru-RU" dirty="0"/>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t>Request parser;</a:t>
            </a:r>
          </a:p>
          <a:p>
            <a:pPr lvl="1"/>
            <a:r>
              <a:rPr lang="en-US" dirty="0" smtClean="0"/>
              <a:t>Action generator;</a:t>
            </a:r>
          </a:p>
          <a:p>
            <a:pPr lvl="1"/>
            <a:r>
              <a:rPr lang="en-US" dirty="0" smtClean="0"/>
              <a:t>Action applier.</a:t>
            </a:r>
            <a:endParaRPr lang="ru-RU" dirty="0"/>
          </a:p>
        </p:txBody>
      </p:sp>
    </p:spTree>
    <p:extLst>
      <p:ext uri="{BB962C8B-B14F-4D97-AF65-F5344CB8AC3E}">
        <p14:creationId xmlns:p14="http://schemas.microsoft.com/office/powerpoint/2010/main" val="210063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Menta</a:t>
            </a:r>
            <a:r>
              <a:rPr lang="en-US" dirty="0" smtClean="0"/>
              <a:t> 0.3</a:t>
            </a:r>
            <a:endParaRPr lang="ru-RU" dirty="0"/>
          </a:p>
        </p:txBody>
      </p:sp>
      <p:sp>
        <p:nvSpPr>
          <p:cNvPr id="3" name="Объект 2"/>
          <p:cNvSpPr>
            <a:spLocks noGrp="1"/>
          </p:cNvSpPr>
          <p:nvPr>
            <p:ph idx="1"/>
          </p:nvPr>
        </p:nvSpPr>
        <p:spPr/>
        <p:txBody>
          <a:bodyPr/>
          <a:lstStyle/>
          <a:p>
            <a:r>
              <a:rPr lang="ru-RU" dirty="0" smtClean="0"/>
              <a:t>Основные компоненты</a:t>
            </a:r>
          </a:p>
          <a:p>
            <a:pPr lvl="1"/>
            <a:r>
              <a:rPr lang="en-US" sz="2400" dirty="0" err="1" smtClean="0"/>
              <a:t>MentaController</a:t>
            </a:r>
            <a:r>
              <a:rPr lang="en-US" sz="2400" dirty="0" smtClean="0"/>
              <a:t>;</a:t>
            </a:r>
          </a:p>
          <a:p>
            <a:pPr lvl="1"/>
            <a:r>
              <a:rPr lang="en-US" sz="2400" dirty="0" err="1" smtClean="0"/>
              <a:t>SolutionGenerator</a:t>
            </a:r>
            <a:r>
              <a:rPr lang="en-US" sz="2400" dirty="0" smtClean="0"/>
              <a:t>;</a:t>
            </a:r>
          </a:p>
          <a:p>
            <a:pPr lvl="1"/>
            <a:r>
              <a:rPr lang="en-US" sz="2400" dirty="0" err="1" smtClean="0"/>
              <a:t>SolutionChecker</a:t>
            </a:r>
            <a:r>
              <a:rPr lang="en-US" sz="2400" dirty="0" smtClean="0"/>
              <a:t>;</a:t>
            </a:r>
          </a:p>
          <a:p>
            <a:pPr lvl="1"/>
            <a:r>
              <a:rPr lang="en-US" sz="2400" dirty="0" err="1" smtClean="0"/>
              <a:t>ReasonAdaper</a:t>
            </a:r>
            <a:r>
              <a:rPr lang="en-US" sz="2400" dirty="0" smtClean="0"/>
              <a:t>;</a:t>
            </a:r>
          </a:p>
          <a:p>
            <a:pPr lvl="1"/>
            <a:r>
              <a:rPr lang="en-US" sz="2400" dirty="0" smtClean="0"/>
              <a:t>Translator;</a:t>
            </a:r>
          </a:p>
          <a:p>
            <a:pPr lvl="1"/>
            <a:r>
              <a:rPr lang="en-US" sz="2400" dirty="0" smtClean="0"/>
              <a:t>Applicator;</a:t>
            </a:r>
          </a:p>
          <a:p>
            <a:pPr lvl="1"/>
            <a:r>
              <a:rPr lang="en-US" sz="2400" dirty="0" err="1" smtClean="0"/>
              <a:t>KBServer</a:t>
            </a:r>
            <a:r>
              <a:rPr lang="en-US" sz="2400" dirty="0" smtClean="0"/>
              <a:t>.</a:t>
            </a:r>
            <a:endParaRPr lang="ru-RU" sz="2400" dirty="0"/>
          </a:p>
        </p:txBody>
      </p:sp>
    </p:spTree>
    <p:extLst>
      <p:ext uri="{BB962C8B-B14F-4D97-AF65-F5344CB8AC3E}">
        <p14:creationId xmlns:p14="http://schemas.microsoft.com/office/powerpoint/2010/main" val="20245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t>TU 1.0</a:t>
            </a:r>
            <a:endParaRPr lang="en" dirty="0"/>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t>TU </a:t>
            </a:r>
            <a:r>
              <a:rPr lang="en-US" dirty="0" err="1" smtClean="0"/>
              <a:t>Webservice</a:t>
            </a:r>
            <a:r>
              <a:rPr lang="en-US" dirty="0" smtClean="0"/>
              <a:t>;</a:t>
            </a:r>
          </a:p>
          <a:p>
            <a:r>
              <a:rPr lang="en-US" dirty="0" err="1" smtClean="0"/>
              <a:t>CoreService</a:t>
            </a:r>
            <a:r>
              <a:rPr lang="en-US" dirty="0" smtClean="0"/>
              <a:t>;</a:t>
            </a:r>
          </a:p>
          <a:p>
            <a:r>
              <a:rPr lang="en-US" dirty="0" err="1" smtClean="0"/>
              <a:t>DataService</a:t>
            </a:r>
            <a:r>
              <a:rPr lang="en-US" dirty="0" smtClean="0"/>
              <a:t>;</a:t>
            </a:r>
          </a:p>
          <a:p>
            <a:r>
              <a:rPr lang="en-US" dirty="0" err="1" smtClean="0"/>
              <a:t>Reasoner</a:t>
            </a:r>
            <a:r>
              <a:rPr lang="en-US" dirty="0" smtClean="0"/>
              <a:t>;</a:t>
            </a:r>
          </a:p>
          <a:p>
            <a:r>
              <a:rPr lang="en-US" dirty="0" err="1" smtClean="0"/>
              <a:t>ClientAgent</a:t>
            </a:r>
            <a:r>
              <a:rPr lang="en-US" dirty="0" smtClean="0"/>
              <a:t>.</a:t>
            </a:r>
            <a:endParaRPr lang="ru-RU" dirty="0"/>
          </a:p>
        </p:txBody>
      </p:sp>
    </p:spTree>
    <p:extLst>
      <p:ext uri="{BB962C8B-B14F-4D97-AF65-F5344CB8AC3E}">
        <p14:creationId xmlns:p14="http://schemas.microsoft.com/office/powerpoint/2010/main" val="510626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Процесс</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t>Resource</a:t>
            </a:r>
          </a:p>
          <a:p>
            <a:pPr lvl="1"/>
            <a:r>
              <a:rPr lang="en-US" dirty="0" err="1" smtClean="0"/>
              <a:t>KnowledgeURI</a:t>
            </a:r>
            <a:endParaRPr lang="en-US" dirty="0"/>
          </a:p>
          <a:p>
            <a:r>
              <a:rPr lang="ru-RU" dirty="0" smtClean="0"/>
              <a:t>Семантическая</a:t>
            </a:r>
          </a:p>
          <a:p>
            <a:pPr lvl="1"/>
            <a:r>
              <a:rPr lang="ru-RU" dirty="0" smtClean="0"/>
              <a:t>Сеть</a:t>
            </a:r>
          </a:p>
          <a:p>
            <a:r>
              <a:rPr lang="en-US" dirty="0" smtClean="0"/>
              <a:t>Rule</a:t>
            </a:r>
          </a:p>
          <a:p>
            <a:r>
              <a:rPr lang="en-US" dirty="0" err="1" smtClean="0"/>
              <a:t>KLines</a:t>
            </a:r>
            <a:endParaRPr lang="en-US" dirty="0" smtClean="0"/>
          </a:p>
          <a:p>
            <a:r>
              <a:rPr lang="ru-RU" dirty="0" smtClean="0"/>
              <a:t>Над</a:t>
            </a:r>
            <a:r>
              <a:rPr lang="en-US" dirty="0" smtClean="0"/>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4</a:t>
            </a:r>
            <a:endParaRPr lang="ru-RU" dirty="0"/>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модели TU </a:t>
            </a:r>
            <a:endParaRPr lang="ru-RU" dirty="0"/>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t>Предмет </a:t>
            </a:r>
            <a:r>
              <a:rPr lang="ru-RU" sz="2800" b="1" dirty="0" smtClean="0"/>
              <a:t>исследования</a:t>
            </a:r>
            <a:r>
              <a:rPr lang="en-US" sz="2800" dirty="0" smtClean="0"/>
              <a:t>:</a:t>
            </a:r>
            <a:r>
              <a:rPr lang="ru-RU" sz="2800" dirty="0" smtClean="0"/>
              <a:t> </a:t>
            </a:r>
            <a:r>
              <a:rPr lang="ru-RU" sz="2800" dirty="0"/>
              <a:t>процесс регистрации и устранения проблемных </a:t>
            </a:r>
            <a:r>
              <a:rPr lang="ru-RU" sz="2800" dirty="0" smtClean="0"/>
              <a:t>ситуаций, </a:t>
            </a:r>
            <a:r>
              <a:rPr lang="ru-RU" sz="2800" dirty="0"/>
              <a:t>возникающих в IT-инфраструктуре </a:t>
            </a:r>
            <a:r>
              <a:rPr lang="ru-RU" sz="2800" dirty="0" smtClean="0"/>
              <a:t>предприятия</a:t>
            </a:r>
            <a:r>
              <a:rPr lang="en-US" sz="2800" dirty="0" smtClean="0"/>
              <a:t>;</a:t>
            </a:r>
            <a:r>
              <a:rPr lang="ru-RU" sz="2800" dirty="0" smtClean="0"/>
              <a:t> </a:t>
            </a:r>
            <a:endParaRPr lang="ru-RU" sz="2800" dirty="0"/>
          </a:p>
          <a:p>
            <a:r>
              <a:rPr lang="ru-RU" sz="2800" b="1" dirty="0" smtClean="0"/>
              <a:t>Цель исследования</a:t>
            </a:r>
            <a:r>
              <a:rPr lang="en-US" sz="2800" b="1" dirty="0" smtClean="0"/>
              <a:t>:</a:t>
            </a:r>
            <a:r>
              <a:rPr lang="ru-RU" sz="2800" dirty="0" smtClean="0"/>
              <a:t> </a:t>
            </a:r>
            <a:r>
              <a:rPr lang="ru-RU" sz="2800" dirty="0"/>
              <a:t>диссертации является разработка </a:t>
            </a:r>
            <a:r>
              <a:rPr lang="ru-RU" sz="2800" dirty="0" err="1"/>
              <a:t>интеллектуальнои</a:t>
            </a:r>
            <a:r>
              <a:rPr lang="ru-RU" sz="2800" dirty="0"/>
              <a:t>̆ системы </a:t>
            </a:r>
            <a:r>
              <a:rPr lang="ru-RU" sz="2800" dirty="0" smtClean="0"/>
              <a:t>повышения </a:t>
            </a:r>
            <a:r>
              <a:rPr lang="ru-RU" sz="2800" dirty="0"/>
              <a:t>эффективности деятельности ИТ-службы предприятия (ИТ — </a:t>
            </a:r>
            <a:r>
              <a:rPr lang="ru-RU" sz="2800" dirty="0" smtClean="0"/>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t>Java 1.</a:t>
            </a:r>
            <a:r>
              <a:rPr lang="ru-RU" dirty="0" smtClean="0"/>
              <a:t>8</a:t>
            </a:r>
            <a:endParaRPr lang="en-US" dirty="0" smtClean="0"/>
          </a:p>
          <a:p>
            <a:r>
              <a:rPr lang="en-US" dirty="0" smtClean="0"/>
              <a:t>C++</a:t>
            </a:r>
          </a:p>
          <a:p>
            <a:r>
              <a:rPr lang="en-US" dirty="0" smtClean="0"/>
              <a:t>C--</a:t>
            </a:r>
          </a:p>
          <a:p>
            <a:r>
              <a:rPr lang="en-US" dirty="0" err="1" smtClean="0"/>
              <a:t>RelEx</a:t>
            </a:r>
            <a:endParaRPr lang="en-US" dirty="0" smtClean="0"/>
          </a:p>
          <a:p>
            <a:r>
              <a:rPr lang="en-US" dirty="0" smtClean="0"/>
              <a:t>Scala</a:t>
            </a:r>
          </a:p>
          <a:p>
            <a:r>
              <a:rPr lang="en-US" dirty="0" err="1" smtClean="0"/>
              <a:t>IntelliJIdea</a:t>
            </a:r>
            <a:endParaRPr lang="en-US" dirty="0" smtClean="0"/>
          </a:p>
          <a:p>
            <a:r>
              <a:rPr lang="en-US" dirty="0" smtClean="0"/>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t>Slf4j, log4j</a:t>
            </a:r>
          </a:p>
          <a:p>
            <a:r>
              <a:rPr lang="en-US" dirty="0" smtClean="0"/>
              <a:t>Ubuntu, </a:t>
            </a:r>
            <a:r>
              <a:rPr lang="en-US" dirty="0" err="1" smtClean="0"/>
              <a:t>Cogbuntu</a:t>
            </a:r>
            <a:endParaRPr lang="en-US" dirty="0" smtClean="0"/>
          </a:p>
          <a:p>
            <a:r>
              <a:rPr lang="en-US" dirty="0" err="1" smtClean="0"/>
              <a:t>OpenCog</a:t>
            </a:r>
            <a:endParaRPr lang="en-US" dirty="0"/>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t>Актуальность</a:t>
            </a:r>
            <a:r>
              <a:rPr lang="ru-RU" dirty="0" smtClean="0"/>
              <a:t> </a:t>
            </a:r>
            <a:r>
              <a:rPr lang="ru-RU" dirty="0"/>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t>этих предприятий</a:t>
            </a:r>
            <a:r>
              <a:rPr lang="en-US" dirty="0" smtClean="0"/>
              <a:t>.</a:t>
            </a:r>
            <a:endParaRPr lang="ru-RU" dirty="0"/>
          </a:p>
          <a:p>
            <a:endParaRPr lang="ru-RU" dirty="0"/>
          </a:p>
        </p:txBody>
      </p:sp>
    </p:spTree>
    <p:extLst>
      <p:ext uri="{BB962C8B-B14F-4D97-AF65-F5344CB8AC3E}">
        <p14:creationId xmlns:p14="http://schemas.microsoft.com/office/powerpoint/2010/main" val="616660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Почему </a:t>
            </a:r>
            <a:r>
              <a:rPr lang="ru-RU" dirty="0" err="1" smtClean="0"/>
              <a:t>физ</a:t>
            </a:r>
            <a:r>
              <a:rPr lang="en-US" dirty="0" smtClean="0"/>
              <a:t>.</a:t>
            </a:r>
            <a:r>
              <a:rPr lang="ru-RU" dirty="0" smtClean="0"/>
              <a:t>-мат</a:t>
            </a:r>
            <a:r>
              <a:rPr lang="en-US" dirty="0" smtClean="0"/>
              <a:t>.</a:t>
            </a:r>
            <a:r>
              <a:rPr lang="ru-RU" dirty="0" smtClean="0"/>
              <a:t>?</a:t>
            </a:r>
            <a:endParaRPr lang="ru-RU" dirty="0"/>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12293</TotalTime>
  <Words>3416</Words>
  <Application>Microsoft Macintosh PowerPoint</Application>
  <PresentationFormat>Экран (16:9)</PresentationFormat>
  <Paragraphs>492</Paragraphs>
  <Slides>50</Slides>
  <Notes>21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50</vt:i4>
      </vt:variant>
    </vt:vector>
  </HeadingPairs>
  <TitlesOfParts>
    <vt:vector size="57" baseType="lpstr">
      <vt:lpstr>Calibri</vt:lpstr>
      <vt:lpstr>DirectRg</vt:lpstr>
      <vt:lpstr>TimesNewRomanPS</vt:lpstr>
      <vt:lpstr>TimesNewRomanPSMT</vt:lpstr>
      <vt:lpstr>Wingdings</vt:lpstr>
      <vt:lpstr>Arial</vt:lpstr>
      <vt:lpstr>Menta AS Days</vt:lpstr>
      <vt:lpstr>Thinking-Understanding</vt:lpstr>
      <vt:lpstr>Презентация PowerPoint</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Презентация PowerPoint</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Глава 4</vt:lpstr>
      <vt:lpstr>Сравнение со специалистом</vt:lpstr>
      <vt:lpstr>Презентация PowerPoint</vt:lpstr>
      <vt:lpstr>Результаты тестирования</vt:lpstr>
      <vt:lpstr>Заключение</vt:lpstr>
      <vt:lpstr>Решенные задачи</vt:lpstr>
      <vt:lpstr>Решенные задачи</vt:lpstr>
      <vt:lpstr>Решенные задачи</vt:lpstr>
      <vt:lpstr>Достижение</vt:lpstr>
      <vt:lpstr>Стек технологий</vt:lpstr>
      <vt:lpstr>Спасибо за внимание!</vt:lpstr>
      <vt:lpstr>Почему физ.-мат.?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Александр Тощев</cp:lastModifiedBy>
  <cp:revision>126</cp:revision>
  <dcterms:created xsi:type="dcterms:W3CDTF">2006-08-16T00:00:00Z</dcterms:created>
  <dcterms:modified xsi:type="dcterms:W3CDTF">2016-04-20T11:51:41Z</dcterms:modified>
</cp:coreProperties>
</file>