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7"/>
  </p:notesMasterIdLst>
  <p:sldIdLst>
    <p:sldId id="256" r:id="rId2"/>
    <p:sldId id="304" r:id="rId3"/>
    <p:sldId id="289" r:id="rId4"/>
    <p:sldId id="312" r:id="rId5"/>
    <p:sldId id="313" r:id="rId6"/>
    <p:sldId id="314" r:id="rId7"/>
    <p:sldId id="315" r:id="rId8"/>
    <p:sldId id="316" r:id="rId9"/>
    <p:sldId id="317" r:id="rId10"/>
    <p:sldId id="318" r:id="rId11"/>
    <p:sldId id="319" r:id="rId12"/>
    <p:sldId id="320" r:id="rId13"/>
    <p:sldId id="321" r:id="rId14"/>
    <p:sldId id="322" r:id="rId15"/>
    <p:sldId id="325" r:id="rId16"/>
    <p:sldId id="300" r:id="rId17"/>
    <p:sldId id="323" r:id="rId18"/>
    <p:sldId id="324" r:id="rId19"/>
    <p:sldId id="328" r:id="rId20"/>
    <p:sldId id="326" r:id="rId21"/>
    <p:sldId id="327" r:id="rId22"/>
    <p:sldId id="329" r:id="rId23"/>
    <p:sldId id="330" r:id="rId24"/>
    <p:sldId id="331" r:id="rId25"/>
    <p:sldId id="332" r:id="rId26"/>
    <p:sldId id="333" r:id="rId27"/>
    <p:sldId id="290" r:id="rId28"/>
    <p:sldId id="291" r:id="rId29"/>
    <p:sldId id="292" r:id="rId30"/>
    <p:sldId id="334" r:id="rId31"/>
    <p:sldId id="335" r:id="rId32"/>
    <p:sldId id="298" r:id="rId33"/>
    <p:sldId id="295" r:id="rId34"/>
    <p:sldId id="297" r:id="rId35"/>
    <p:sldId id="308" r:id="rId36"/>
    <p:sldId id="337" r:id="rId37"/>
    <p:sldId id="336" r:id="rId38"/>
    <p:sldId id="338" r:id="rId39"/>
    <p:sldId id="339" r:id="rId40"/>
    <p:sldId id="340" r:id="rId41"/>
    <p:sldId id="341" r:id="rId42"/>
    <p:sldId id="342" r:id="rId43"/>
    <p:sldId id="343" r:id="rId44"/>
    <p:sldId id="310" r:id="rId45"/>
    <p:sldId id="344" r:id="rId46"/>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79129" autoAdjust="0"/>
  </p:normalViewPr>
  <p:slideViewPr>
    <p:cSldViewPr>
      <p:cViewPr varScale="1">
        <p:scale>
          <a:sx n="120" d="100"/>
          <a:sy n="120" d="100"/>
        </p:scale>
        <p:origin x="1400" y="168"/>
      </p:cViewPr>
      <p:guideLst>
        <p:guide orient="horz" pos="1620"/>
        <p:guide pos="2880"/>
      </p:guideLst>
    </p:cSldViewPr>
  </p:slideViewPr>
  <p:notesTextViewPr>
    <p:cViewPr>
      <p:scale>
        <a:sx n="3" d="2"/>
        <a:sy n="3" d="2"/>
      </p:scale>
      <p:origin x="0" y="-2408"/>
    </p:cViewPr>
  </p:notesText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slide" Target="slides/slide45.xml"/><Relationship Id="rId47" Type="http://schemas.openxmlformats.org/officeDocument/2006/relationships/notesMaster" Target="notesMasters/notesMaster1.xml"/><Relationship Id="rId48" Type="http://schemas.openxmlformats.org/officeDocument/2006/relationships/presProps" Target="presProps.xml"/><Relationship Id="rId49" Type="http://schemas.openxmlformats.org/officeDocument/2006/relationships/viewProps" Target="viewProp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50" Type="http://schemas.openxmlformats.org/officeDocument/2006/relationships/theme" Target="theme/theme1.xml"/><Relationship Id="rId5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4CF9E43-73D7-40EE-BBA7-CBCE7E6CB35A}"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ru-RU"/>
        </a:p>
      </dgm:t>
    </dgm:pt>
    <dgm:pt modelId="{8CB65FAD-4DC5-4320-B7FA-638CA58F4EC0}">
      <dgm:prSet/>
      <dgm:spPr/>
      <dgm:t>
        <a:bodyPr/>
        <a:lstStyle/>
        <a:p>
          <a:pPr rtl="0"/>
          <a:r>
            <a:rPr lang="ru-RU" smtClean="0"/>
            <a:t>6 уровней мышления.</a:t>
          </a:r>
          <a:endParaRPr lang="ru-RU"/>
        </a:p>
      </dgm:t>
    </dgm:pt>
    <dgm:pt modelId="{871D0963-CFBD-4EF1-BB39-E7A13B5BED87}" type="parTrans" cxnId="{1C2A3AC7-E347-416E-AEF4-3C22DF6AE9D9}">
      <dgm:prSet/>
      <dgm:spPr/>
      <dgm:t>
        <a:bodyPr/>
        <a:lstStyle/>
        <a:p>
          <a:endParaRPr lang="ru-RU"/>
        </a:p>
      </dgm:t>
    </dgm:pt>
    <dgm:pt modelId="{F2CC8D67-496B-458A-8199-6584815F67FF}" type="sibTrans" cxnId="{1C2A3AC7-E347-416E-AEF4-3C22DF6AE9D9}">
      <dgm:prSet/>
      <dgm:spPr/>
      <dgm:t>
        <a:bodyPr/>
        <a:lstStyle/>
        <a:p>
          <a:endParaRPr lang="ru-RU"/>
        </a:p>
      </dgm:t>
    </dgm:pt>
    <dgm:pt modelId="{6574A7D0-4F0F-4673-9E47-2AD3E9B703CF}">
      <dgm:prSet/>
      <dgm:spPr/>
      <dgm:t>
        <a:bodyPr/>
        <a:lstStyle/>
        <a:p>
          <a:pPr rtl="0"/>
          <a:r>
            <a:rPr lang="ru-RU" smtClean="0"/>
            <a:t>Селектор-&gt; Критик -&gt; Путь мышления</a:t>
          </a:r>
          <a:endParaRPr lang="ru-RU"/>
        </a:p>
      </dgm:t>
    </dgm:pt>
    <dgm:pt modelId="{F5ADB613-EB78-4281-9560-2AF49B4C29F3}" type="parTrans" cxnId="{0E79D132-5E7F-4ED3-A674-FD03E0F3C512}">
      <dgm:prSet/>
      <dgm:spPr/>
      <dgm:t>
        <a:bodyPr/>
        <a:lstStyle/>
        <a:p>
          <a:endParaRPr lang="ru-RU"/>
        </a:p>
      </dgm:t>
    </dgm:pt>
    <dgm:pt modelId="{FBE4C2C9-29AC-4829-AEE3-7C4EC309A9F4}" type="sibTrans" cxnId="{0E79D132-5E7F-4ED3-A674-FD03E0F3C512}">
      <dgm:prSet/>
      <dgm:spPr/>
      <dgm:t>
        <a:bodyPr/>
        <a:lstStyle/>
        <a:p>
          <a:endParaRPr lang="ru-RU"/>
        </a:p>
      </dgm:t>
    </dgm:pt>
    <dgm:pt modelId="{8B3E43C2-AAE7-4C8C-B9FB-B4447192E490}">
      <dgm:prSet/>
      <dgm:spPr/>
      <dgm:t>
        <a:bodyPr/>
        <a:lstStyle/>
        <a:p>
          <a:pPr rtl="0"/>
          <a:r>
            <a:rPr lang="ru-RU" smtClean="0"/>
            <a:t>Структуры данных</a:t>
          </a:r>
          <a:endParaRPr lang="ru-RU"/>
        </a:p>
      </dgm:t>
    </dgm:pt>
    <dgm:pt modelId="{8D9B2CCD-E054-47AF-B00E-0FF34B941CFC}" type="parTrans" cxnId="{AAEB599D-ADD7-47D0-B757-84FE1462357E}">
      <dgm:prSet/>
      <dgm:spPr/>
      <dgm:t>
        <a:bodyPr/>
        <a:lstStyle/>
        <a:p>
          <a:endParaRPr lang="ru-RU"/>
        </a:p>
      </dgm:t>
    </dgm:pt>
    <dgm:pt modelId="{DD2D61FE-21B1-412B-8638-B4FFF1BB0C26}" type="sibTrans" cxnId="{AAEB599D-ADD7-47D0-B757-84FE1462357E}">
      <dgm:prSet/>
      <dgm:spPr/>
      <dgm:t>
        <a:bodyPr/>
        <a:lstStyle/>
        <a:p>
          <a:endParaRPr lang="ru-RU"/>
        </a:p>
      </dgm:t>
    </dgm:pt>
    <dgm:pt modelId="{11F1B1FB-D813-4DCD-84BD-BB64F11A78F1}" type="pres">
      <dgm:prSet presAssocID="{F4CF9E43-73D7-40EE-BBA7-CBCE7E6CB35A}" presName="linear" presStyleCnt="0">
        <dgm:presLayoutVars>
          <dgm:animLvl val="lvl"/>
          <dgm:resizeHandles val="exact"/>
        </dgm:presLayoutVars>
      </dgm:prSet>
      <dgm:spPr/>
      <dgm:t>
        <a:bodyPr/>
        <a:lstStyle/>
        <a:p>
          <a:endParaRPr lang="ru-RU"/>
        </a:p>
      </dgm:t>
    </dgm:pt>
    <dgm:pt modelId="{12EC507E-1F3A-48B8-AAA2-BFC6B636C103}" type="pres">
      <dgm:prSet presAssocID="{8CB65FAD-4DC5-4320-B7FA-638CA58F4EC0}" presName="parentText" presStyleLbl="node1" presStyleIdx="0" presStyleCnt="3">
        <dgm:presLayoutVars>
          <dgm:chMax val="0"/>
          <dgm:bulletEnabled val="1"/>
        </dgm:presLayoutVars>
      </dgm:prSet>
      <dgm:spPr/>
      <dgm:t>
        <a:bodyPr/>
        <a:lstStyle/>
        <a:p>
          <a:endParaRPr lang="ru-RU"/>
        </a:p>
      </dgm:t>
    </dgm:pt>
    <dgm:pt modelId="{DC0AC1D8-39D3-49B8-A829-D27435622522}" type="pres">
      <dgm:prSet presAssocID="{F2CC8D67-496B-458A-8199-6584815F67FF}" presName="spacer" presStyleCnt="0"/>
      <dgm:spPr/>
    </dgm:pt>
    <dgm:pt modelId="{9A97C20C-5145-4ED3-8140-13B8976A7F84}" type="pres">
      <dgm:prSet presAssocID="{6574A7D0-4F0F-4673-9E47-2AD3E9B703CF}" presName="parentText" presStyleLbl="node1" presStyleIdx="1" presStyleCnt="3">
        <dgm:presLayoutVars>
          <dgm:chMax val="0"/>
          <dgm:bulletEnabled val="1"/>
        </dgm:presLayoutVars>
      </dgm:prSet>
      <dgm:spPr/>
      <dgm:t>
        <a:bodyPr/>
        <a:lstStyle/>
        <a:p>
          <a:endParaRPr lang="ru-RU"/>
        </a:p>
      </dgm:t>
    </dgm:pt>
    <dgm:pt modelId="{FF2AF5B2-FC1E-4F8A-89DE-13F1EA02425C}" type="pres">
      <dgm:prSet presAssocID="{FBE4C2C9-29AC-4829-AEE3-7C4EC309A9F4}" presName="spacer" presStyleCnt="0"/>
      <dgm:spPr/>
    </dgm:pt>
    <dgm:pt modelId="{CCD7CB61-CB6B-431E-8EE8-2F04D65B0C80}" type="pres">
      <dgm:prSet presAssocID="{8B3E43C2-AAE7-4C8C-B9FB-B4447192E490}" presName="parentText" presStyleLbl="node1" presStyleIdx="2" presStyleCnt="3">
        <dgm:presLayoutVars>
          <dgm:chMax val="0"/>
          <dgm:bulletEnabled val="1"/>
        </dgm:presLayoutVars>
      </dgm:prSet>
      <dgm:spPr/>
      <dgm:t>
        <a:bodyPr/>
        <a:lstStyle/>
        <a:p>
          <a:endParaRPr lang="ru-RU"/>
        </a:p>
      </dgm:t>
    </dgm:pt>
  </dgm:ptLst>
  <dgm:cxnLst>
    <dgm:cxn modelId="{FBC26D50-E5A2-429B-BDDE-C0895883A522}" type="presOf" srcId="{F4CF9E43-73D7-40EE-BBA7-CBCE7E6CB35A}" destId="{11F1B1FB-D813-4DCD-84BD-BB64F11A78F1}" srcOrd="0" destOrd="0" presId="urn:microsoft.com/office/officeart/2005/8/layout/vList2"/>
    <dgm:cxn modelId="{0E79D132-5E7F-4ED3-A674-FD03E0F3C512}" srcId="{F4CF9E43-73D7-40EE-BBA7-CBCE7E6CB35A}" destId="{6574A7D0-4F0F-4673-9E47-2AD3E9B703CF}" srcOrd="1" destOrd="0" parTransId="{F5ADB613-EB78-4281-9560-2AF49B4C29F3}" sibTransId="{FBE4C2C9-29AC-4829-AEE3-7C4EC309A9F4}"/>
    <dgm:cxn modelId="{6F326F45-F112-4D91-9732-B0088198B4D5}" type="presOf" srcId="{8CB65FAD-4DC5-4320-B7FA-638CA58F4EC0}" destId="{12EC507E-1F3A-48B8-AAA2-BFC6B636C103}" srcOrd="0" destOrd="0" presId="urn:microsoft.com/office/officeart/2005/8/layout/vList2"/>
    <dgm:cxn modelId="{1C2A3AC7-E347-416E-AEF4-3C22DF6AE9D9}" srcId="{F4CF9E43-73D7-40EE-BBA7-CBCE7E6CB35A}" destId="{8CB65FAD-4DC5-4320-B7FA-638CA58F4EC0}" srcOrd="0" destOrd="0" parTransId="{871D0963-CFBD-4EF1-BB39-E7A13B5BED87}" sibTransId="{F2CC8D67-496B-458A-8199-6584815F67FF}"/>
    <dgm:cxn modelId="{AAEB599D-ADD7-47D0-B757-84FE1462357E}" srcId="{F4CF9E43-73D7-40EE-BBA7-CBCE7E6CB35A}" destId="{8B3E43C2-AAE7-4C8C-B9FB-B4447192E490}" srcOrd="2" destOrd="0" parTransId="{8D9B2CCD-E054-47AF-B00E-0FF34B941CFC}" sibTransId="{DD2D61FE-21B1-412B-8638-B4FFF1BB0C26}"/>
    <dgm:cxn modelId="{D52628FA-C442-4CE9-8932-2C863DE73E64}" type="presOf" srcId="{6574A7D0-4F0F-4673-9E47-2AD3E9B703CF}" destId="{9A97C20C-5145-4ED3-8140-13B8976A7F84}" srcOrd="0" destOrd="0" presId="urn:microsoft.com/office/officeart/2005/8/layout/vList2"/>
    <dgm:cxn modelId="{7D2CC19B-BF02-456E-80D7-98FC64C3DB65}" type="presOf" srcId="{8B3E43C2-AAE7-4C8C-B9FB-B4447192E490}" destId="{CCD7CB61-CB6B-431E-8EE8-2F04D65B0C80}" srcOrd="0" destOrd="0" presId="urn:microsoft.com/office/officeart/2005/8/layout/vList2"/>
    <dgm:cxn modelId="{BEEDB9FB-169C-483D-80BD-ABD4ABCE734C}" type="presParOf" srcId="{11F1B1FB-D813-4DCD-84BD-BB64F11A78F1}" destId="{12EC507E-1F3A-48B8-AAA2-BFC6B636C103}" srcOrd="0" destOrd="0" presId="urn:microsoft.com/office/officeart/2005/8/layout/vList2"/>
    <dgm:cxn modelId="{CE7EE022-3FE6-4DB6-A2D8-2BF0E3F5E35F}" type="presParOf" srcId="{11F1B1FB-D813-4DCD-84BD-BB64F11A78F1}" destId="{DC0AC1D8-39D3-49B8-A829-D27435622522}" srcOrd="1" destOrd="0" presId="urn:microsoft.com/office/officeart/2005/8/layout/vList2"/>
    <dgm:cxn modelId="{3163D0D9-0692-485A-8280-E3998C87005C}" type="presParOf" srcId="{11F1B1FB-D813-4DCD-84BD-BB64F11A78F1}" destId="{9A97C20C-5145-4ED3-8140-13B8976A7F84}" srcOrd="2" destOrd="0" presId="urn:microsoft.com/office/officeart/2005/8/layout/vList2"/>
    <dgm:cxn modelId="{DC16106F-BB63-4D39-8F5A-F8F5567E18A7}" type="presParOf" srcId="{11F1B1FB-D813-4DCD-84BD-BB64F11A78F1}" destId="{FF2AF5B2-FC1E-4F8A-89DE-13F1EA02425C}" srcOrd="3" destOrd="0" presId="urn:microsoft.com/office/officeart/2005/8/layout/vList2"/>
    <dgm:cxn modelId="{43C9463D-40AD-4D68-A32F-9BFDFCDB966C}" type="presParOf" srcId="{11F1B1FB-D813-4DCD-84BD-BB64F11A78F1}" destId="{CCD7CB61-CB6B-431E-8EE8-2F04D65B0C80}"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F5B4DD1-969A-490E-945D-4C7E41E3E9EA}"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ru-RU"/>
        </a:p>
      </dgm:t>
    </dgm:pt>
    <dgm:pt modelId="{A1D833CB-295F-4B7F-A96E-6C562631C332}">
      <dgm:prSet phldrT="[Текст]"/>
      <dgm:spPr/>
      <dgm:t>
        <a:bodyPr/>
        <a:lstStyle/>
        <a:p>
          <a:r>
            <a:rPr lang="en-US" dirty="0" smtClean="0"/>
            <a:t>Narrative Stories</a:t>
          </a:r>
          <a:endParaRPr lang="ru-RU" dirty="0"/>
        </a:p>
      </dgm:t>
    </dgm:pt>
    <dgm:pt modelId="{5B9ACAD6-A38E-4FCB-9304-8DC6B2A0A82F}" type="parTrans" cxnId="{414B5752-C442-41A9-B99B-A2E37FA8385B}">
      <dgm:prSet/>
      <dgm:spPr/>
      <dgm:t>
        <a:bodyPr/>
        <a:lstStyle/>
        <a:p>
          <a:endParaRPr lang="ru-RU"/>
        </a:p>
      </dgm:t>
    </dgm:pt>
    <dgm:pt modelId="{4CD12CFD-ABB6-4EE4-A72C-8F1810E43573}" type="sibTrans" cxnId="{414B5752-C442-41A9-B99B-A2E37FA8385B}">
      <dgm:prSet/>
      <dgm:spPr/>
      <dgm:t>
        <a:bodyPr/>
        <a:lstStyle/>
        <a:p>
          <a:endParaRPr lang="ru-RU"/>
        </a:p>
      </dgm:t>
    </dgm:pt>
    <dgm:pt modelId="{CCAB5CE1-0601-4A7F-92F9-8AE295327274}">
      <dgm:prSet phldrT="[Текст]"/>
      <dgm:spPr/>
      <dgm:t>
        <a:bodyPr/>
        <a:lstStyle/>
        <a:p>
          <a:r>
            <a:rPr lang="en-US" dirty="0" smtClean="0"/>
            <a:t>Frames</a:t>
          </a:r>
          <a:endParaRPr lang="ru-RU" dirty="0"/>
        </a:p>
      </dgm:t>
    </dgm:pt>
    <dgm:pt modelId="{A9851DE2-AA14-4A4A-A149-6A685B521DF3}" type="parTrans" cxnId="{5B8705D2-8F84-4B6D-9FB9-67D94250796B}">
      <dgm:prSet/>
      <dgm:spPr/>
      <dgm:t>
        <a:bodyPr/>
        <a:lstStyle/>
        <a:p>
          <a:endParaRPr lang="ru-RU"/>
        </a:p>
      </dgm:t>
    </dgm:pt>
    <dgm:pt modelId="{7F759495-7DE2-4926-B3C8-2071C3C7A035}" type="sibTrans" cxnId="{5B8705D2-8F84-4B6D-9FB9-67D94250796B}">
      <dgm:prSet/>
      <dgm:spPr/>
      <dgm:t>
        <a:bodyPr/>
        <a:lstStyle/>
        <a:p>
          <a:endParaRPr lang="ru-RU"/>
        </a:p>
      </dgm:t>
    </dgm:pt>
    <dgm:pt modelId="{6788558F-BC28-49B4-85AD-3750527F43F2}">
      <dgm:prSet phldrT="[Текст]"/>
      <dgm:spPr/>
      <dgm:t>
        <a:bodyPr/>
        <a:lstStyle/>
        <a:p>
          <a:r>
            <a:rPr lang="en-US" dirty="0" smtClean="0"/>
            <a:t>Semantic Networks</a:t>
          </a:r>
          <a:endParaRPr lang="ru-RU" dirty="0"/>
        </a:p>
      </dgm:t>
    </dgm:pt>
    <dgm:pt modelId="{13CBF079-C2D8-494F-A9B0-D21948133EBE}" type="parTrans" cxnId="{ED2ADB27-38B0-4337-89CD-EEBD889AB796}">
      <dgm:prSet/>
      <dgm:spPr/>
      <dgm:t>
        <a:bodyPr/>
        <a:lstStyle/>
        <a:p>
          <a:endParaRPr lang="ru-RU"/>
        </a:p>
      </dgm:t>
    </dgm:pt>
    <dgm:pt modelId="{4A98CE65-3B63-4397-88DB-315A0BB732D8}" type="sibTrans" cxnId="{ED2ADB27-38B0-4337-89CD-EEBD889AB796}">
      <dgm:prSet/>
      <dgm:spPr/>
      <dgm:t>
        <a:bodyPr/>
        <a:lstStyle/>
        <a:p>
          <a:endParaRPr lang="ru-RU"/>
        </a:p>
      </dgm:t>
    </dgm:pt>
    <dgm:pt modelId="{F30A3725-CAFF-48C6-BFB4-045DC77F160D}">
      <dgm:prSet phldrT="[Текст]"/>
      <dgm:spPr/>
      <dgm:t>
        <a:bodyPr/>
        <a:lstStyle/>
        <a:p>
          <a:r>
            <a:rPr lang="en-US" dirty="0" smtClean="0"/>
            <a:t>K-Lines</a:t>
          </a:r>
          <a:endParaRPr lang="ru-RU" dirty="0"/>
        </a:p>
      </dgm:t>
    </dgm:pt>
    <dgm:pt modelId="{13C4BE99-5CFD-4EAE-9D35-832F0E2EB1DC}" type="parTrans" cxnId="{E8D4BC6E-1DAC-48B4-A04D-397AD256ED49}">
      <dgm:prSet/>
      <dgm:spPr/>
      <dgm:t>
        <a:bodyPr/>
        <a:lstStyle/>
        <a:p>
          <a:endParaRPr lang="ru-RU"/>
        </a:p>
      </dgm:t>
    </dgm:pt>
    <dgm:pt modelId="{A9BC22E4-0929-4CDA-B0ED-D337FCC4FBA6}" type="sibTrans" cxnId="{E8D4BC6E-1DAC-48B4-A04D-397AD256ED49}">
      <dgm:prSet/>
      <dgm:spPr/>
      <dgm:t>
        <a:bodyPr/>
        <a:lstStyle/>
        <a:p>
          <a:endParaRPr lang="ru-RU"/>
        </a:p>
      </dgm:t>
    </dgm:pt>
    <dgm:pt modelId="{60168F0C-B006-4FFA-AB79-852FD4D7DCD9}">
      <dgm:prSet phldrT="[Текст]"/>
      <dgm:spPr/>
      <dgm:t>
        <a:bodyPr/>
        <a:lstStyle/>
        <a:p>
          <a:r>
            <a:rPr lang="en-US" dirty="0" smtClean="0"/>
            <a:t>Knowledge</a:t>
          </a:r>
          <a:endParaRPr lang="ru-RU" dirty="0"/>
        </a:p>
      </dgm:t>
    </dgm:pt>
    <dgm:pt modelId="{04EAFA91-B739-428F-B49C-F2176A202552}" type="parTrans" cxnId="{87293383-446F-4AD0-BCBB-EAC1754AC44B}">
      <dgm:prSet/>
      <dgm:spPr/>
      <dgm:t>
        <a:bodyPr/>
        <a:lstStyle/>
        <a:p>
          <a:endParaRPr lang="ru-RU"/>
        </a:p>
      </dgm:t>
    </dgm:pt>
    <dgm:pt modelId="{2E5640F7-2F20-4F81-B749-369EB2B07459}" type="sibTrans" cxnId="{87293383-446F-4AD0-BCBB-EAC1754AC44B}">
      <dgm:prSet/>
      <dgm:spPr/>
      <dgm:t>
        <a:bodyPr/>
        <a:lstStyle/>
        <a:p>
          <a:endParaRPr lang="ru-RU"/>
        </a:p>
      </dgm:t>
    </dgm:pt>
    <dgm:pt modelId="{78CB18A5-8086-4137-A8D3-EA3250F2D268}" type="pres">
      <dgm:prSet presAssocID="{3F5B4DD1-969A-490E-945D-4C7E41E3E9EA}" presName="Name0" presStyleCnt="0">
        <dgm:presLayoutVars>
          <dgm:chMax val="7"/>
          <dgm:chPref val="7"/>
          <dgm:dir/>
        </dgm:presLayoutVars>
      </dgm:prSet>
      <dgm:spPr/>
      <dgm:t>
        <a:bodyPr/>
        <a:lstStyle/>
        <a:p>
          <a:endParaRPr lang="ru-RU"/>
        </a:p>
      </dgm:t>
    </dgm:pt>
    <dgm:pt modelId="{7FFA5AEE-E614-401E-8E13-B56F47067B33}" type="pres">
      <dgm:prSet presAssocID="{3F5B4DD1-969A-490E-945D-4C7E41E3E9EA}" presName="Name1" presStyleCnt="0"/>
      <dgm:spPr/>
    </dgm:pt>
    <dgm:pt modelId="{3FE07894-3FE9-4AB2-9B60-55FFC18D3A1C}" type="pres">
      <dgm:prSet presAssocID="{3F5B4DD1-969A-490E-945D-4C7E41E3E9EA}" presName="cycle" presStyleCnt="0"/>
      <dgm:spPr/>
    </dgm:pt>
    <dgm:pt modelId="{75DD2ADA-77FE-47BF-AA1F-1940702440BC}" type="pres">
      <dgm:prSet presAssocID="{3F5B4DD1-969A-490E-945D-4C7E41E3E9EA}" presName="srcNode" presStyleLbl="node1" presStyleIdx="0" presStyleCnt="5"/>
      <dgm:spPr/>
    </dgm:pt>
    <dgm:pt modelId="{B537CB15-8057-4C41-B179-B0AE26E7815A}" type="pres">
      <dgm:prSet presAssocID="{3F5B4DD1-969A-490E-945D-4C7E41E3E9EA}" presName="conn" presStyleLbl="parChTrans1D2" presStyleIdx="0" presStyleCnt="1"/>
      <dgm:spPr/>
      <dgm:t>
        <a:bodyPr/>
        <a:lstStyle/>
        <a:p>
          <a:endParaRPr lang="ru-RU"/>
        </a:p>
      </dgm:t>
    </dgm:pt>
    <dgm:pt modelId="{C87E812D-1CA1-40A5-836F-FB576164E3E7}" type="pres">
      <dgm:prSet presAssocID="{3F5B4DD1-969A-490E-945D-4C7E41E3E9EA}" presName="extraNode" presStyleLbl="node1" presStyleIdx="0" presStyleCnt="5"/>
      <dgm:spPr/>
    </dgm:pt>
    <dgm:pt modelId="{433963EF-61D3-493B-84AE-4D7313CEF5AF}" type="pres">
      <dgm:prSet presAssocID="{3F5B4DD1-969A-490E-945D-4C7E41E3E9EA}" presName="dstNode" presStyleLbl="node1" presStyleIdx="0" presStyleCnt="5"/>
      <dgm:spPr/>
    </dgm:pt>
    <dgm:pt modelId="{7341D8C8-1C64-4A8A-A08D-750336926519}" type="pres">
      <dgm:prSet presAssocID="{A1D833CB-295F-4B7F-A96E-6C562631C332}" presName="text_1" presStyleLbl="node1" presStyleIdx="0" presStyleCnt="5">
        <dgm:presLayoutVars>
          <dgm:bulletEnabled val="1"/>
        </dgm:presLayoutVars>
      </dgm:prSet>
      <dgm:spPr/>
      <dgm:t>
        <a:bodyPr/>
        <a:lstStyle/>
        <a:p>
          <a:endParaRPr lang="ru-RU"/>
        </a:p>
      </dgm:t>
    </dgm:pt>
    <dgm:pt modelId="{7E0BB336-CA18-41B8-A3E1-75836422FCBA}" type="pres">
      <dgm:prSet presAssocID="{A1D833CB-295F-4B7F-A96E-6C562631C332}" presName="accent_1" presStyleCnt="0"/>
      <dgm:spPr/>
    </dgm:pt>
    <dgm:pt modelId="{36C619F1-CE18-487F-BE24-8D48ED8EB62E}" type="pres">
      <dgm:prSet presAssocID="{A1D833CB-295F-4B7F-A96E-6C562631C332}" presName="accentRepeatNode" presStyleLbl="solidFgAcc1" presStyleIdx="0" presStyleCnt="5"/>
      <dgm:spPr/>
    </dgm:pt>
    <dgm:pt modelId="{03153FE9-191E-4888-99EB-18EDC1A164D7}" type="pres">
      <dgm:prSet presAssocID="{CCAB5CE1-0601-4A7F-92F9-8AE295327274}" presName="text_2" presStyleLbl="node1" presStyleIdx="1" presStyleCnt="5">
        <dgm:presLayoutVars>
          <dgm:bulletEnabled val="1"/>
        </dgm:presLayoutVars>
      </dgm:prSet>
      <dgm:spPr/>
      <dgm:t>
        <a:bodyPr/>
        <a:lstStyle/>
        <a:p>
          <a:endParaRPr lang="ru-RU"/>
        </a:p>
      </dgm:t>
    </dgm:pt>
    <dgm:pt modelId="{6A1F93EB-D7E2-4147-BD6F-E8A0BA21365F}" type="pres">
      <dgm:prSet presAssocID="{CCAB5CE1-0601-4A7F-92F9-8AE295327274}" presName="accent_2" presStyleCnt="0"/>
      <dgm:spPr/>
    </dgm:pt>
    <dgm:pt modelId="{4819E1A4-AB2E-4460-8349-8DEB1E2879ED}" type="pres">
      <dgm:prSet presAssocID="{CCAB5CE1-0601-4A7F-92F9-8AE295327274}" presName="accentRepeatNode" presStyleLbl="solidFgAcc1" presStyleIdx="1" presStyleCnt="5"/>
      <dgm:spPr/>
    </dgm:pt>
    <dgm:pt modelId="{C9ADE17C-8FF1-401F-90A4-17E39DA6F41E}" type="pres">
      <dgm:prSet presAssocID="{6788558F-BC28-49B4-85AD-3750527F43F2}" presName="text_3" presStyleLbl="node1" presStyleIdx="2" presStyleCnt="5">
        <dgm:presLayoutVars>
          <dgm:bulletEnabled val="1"/>
        </dgm:presLayoutVars>
      </dgm:prSet>
      <dgm:spPr/>
      <dgm:t>
        <a:bodyPr/>
        <a:lstStyle/>
        <a:p>
          <a:endParaRPr lang="ru-RU"/>
        </a:p>
      </dgm:t>
    </dgm:pt>
    <dgm:pt modelId="{D1098960-DF0C-4058-988D-3DE5BF238797}" type="pres">
      <dgm:prSet presAssocID="{6788558F-BC28-49B4-85AD-3750527F43F2}" presName="accent_3" presStyleCnt="0"/>
      <dgm:spPr/>
    </dgm:pt>
    <dgm:pt modelId="{1CDC4313-DFF6-4E02-B638-B8E43D26A7DE}" type="pres">
      <dgm:prSet presAssocID="{6788558F-BC28-49B4-85AD-3750527F43F2}" presName="accentRepeatNode" presStyleLbl="solidFgAcc1" presStyleIdx="2" presStyleCnt="5"/>
      <dgm:spPr/>
    </dgm:pt>
    <dgm:pt modelId="{683E39E0-3AD0-4345-A0DF-224CEF90CCA3}" type="pres">
      <dgm:prSet presAssocID="{F30A3725-CAFF-48C6-BFB4-045DC77F160D}" presName="text_4" presStyleLbl="node1" presStyleIdx="3" presStyleCnt="5">
        <dgm:presLayoutVars>
          <dgm:bulletEnabled val="1"/>
        </dgm:presLayoutVars>
      </dgm:prSet>
      <dgm:spPr/>
      <dgm:t>
        <a:bodyPr/>
        <a:lstStyle/>
        <a:p>
          <a:endParaRPr lang="ru-RU"/>
        </a:p>
      </dgm:t>
    </dgm:pt>
    <dgm:pt modelId="{52540F2F-A8A6-4C5D-8162-62534D150252}" type="pres">
      <dgm:prSet presAssocID="{F30A3725-CAFF-48C6-BFB4-045DC77F160D}" presName="accent_4" presStyleCnt="0"/>
      <dgm:spPr/>
    </dgm:pt>
    <dgm:pt modelId="{D75412CB-C16A-4535-A246-DD40CC6335EA}" type="pres">
      <dgm:prSet presAssocID="{F30A3725-CAFF-48C6-BFB4-045DC77F160D}" presName="accentRepeatNode" presStyleLbl="solidFgAcc1" presStyleIdx="3" presStyleCnt="5"/>
      <dgm:spPr/>
    </dgm:pt>
    <dgm:pt modelId="{15198B78-AFC0-4E6C-B70A-78FA873953E3}" type="pres">
      <dgm:prSet presAssocID="{60168F0C-B006-4FFA-AB79-852FD4D7DCD9}" presName="text_5" presStyleLbl="node1" presStyleIdx="4" presStyleCnt="5">
        <dgm:presLayoutVars>
          <dgm:bulletEnabled val="1"/>
        </dgm:presLayoutVars>
      </dgm:prSet>
      <dgm:spPr/>
      <dgm:t>
        <a:bodyPr/>
        <a:lstStyle/>
        <a:p>
          <a:endParaRPr lang="ru-RU"/>
        </a:p>
      </dgm:t>
    </dgm:pt>
    <dgm:pt modelId="{72ADEB5A-B39C-4415-8820-83B82B2266F8}" type="pres">
      <dgm:prSet presAssocID="{60168F0C-B006-4FFA-AB79-852FD4D7DCD9}" presName="accent_5" presStyleCnt="0"/>
      <dgm:spPr/>
    </dgm:pt>
    <dgm:pt modelId="{2CB511D6-5EA9-492B-ADDC-01A12FAA699C}" type="pres">
      <dgm:prSet presAssocID="{60168F0C-B006-4FFA-AB79-852FD4D7DCD9}" presName="accentRepeatNode" presStyleLbl="solidFgAcc1" presStyleIdx="4" presStyleCnt="5"/>
      <dgm:spPr/>
    </dgm:pt>
  </dgm:ptLst>
  <dgm:cxnLst>
    <dgm:cxn modelId="{52D7403D-36DD-4BB8-81D1-5F6720DC3ACD}" type="presOf" srcId="{6788558F-BC28-49B4-85AD-3750527F43F2}" destId="{C9ADE17C-8FF1-401F-90A4-17E39DA6F41E}" srcOrd="0" destOrd="0" presId="urn:microsoft.com/office/officeart/2008/layout/VerticalCurvedList"/>
    <dgm:cxn modelId="{5B8705D2-8F84-4B6D-9FB9-67D94250796B}" srcId="{3F5B4DD1-969A-490E-945D-4C7E41E3E9EA}" destId="{CCAB5CE1-0601-4A7F-92F9-8AE295327274}" srcOrd="1" destOrd="0" parTransId="{A9851DE2-AA14-4A4A-A149-6A685B521DF3}" sibTransId="{7F759495-7DE2-4926-B3C8-2071C3C7A035}"/>
    <dgm:cxn modelId="{6A82A7F6-909B-4602-87CC-15DBF7234537}" type="presOf" srcId="{3F5B4DD1-969A-490E-945D-4C7E41E3E9EA}" destId="{78CB18A5-8086-4137-A8D3-EA3250F2D268}" srcOrd="0" destOrd="0" presId="urn:microsoft.com/office/officeart/2008/layout/VerticalCurvedList"/>
    <dgm:cxn modelId="{E8D4BC6E-1DAC-48B4-A04D-397AD256ED49}" srcId="{3F5B4DD1-969A-490E-945D-4C7E41E3E9EA}" destId="{F30A3725-CAFF-48C6-BFB4-045DC77F160D}" srcOrd="3" destOrd="0" parTransId="{13C4BE99-5CFD-4EAE-9D35-832F0E2EB1DC}" sibTransId="{A9BC22E4-0929-4CDA-B0ED-D337FCC4FBA6}"/>
    <dgm:cxn modelId="{87293383-446F-4AD0-BCBB-EAC1754AC44B}" srcId="{3F5B4DD1-969A-490E-945D-4C7E41E3E9EA}" destId="{60168F0C-B006-4FFA-AB79-852FD4D7DCD9}" srcOrd="4" destOrd="0" parTransId="{04EAFA91-B739-428F-B49C-F2176A202552}" sibTransId="{2E5640F7-2F20-4F81-B749-369EB2B07459}"/>
    <dgm:cxn modelId="{ED2ADB27-38B0-4337-89CD-EEBD889AB796}" srcId="{3F5B4DD1-969A-490E-945D-4C7E41E3E9EA}" destId="{6788558F-BC28-49B4-85AD-3750527F43F2}" srcOrd="2" destOrd="0" parTransId="{13CBF079-C2D8-494F-A9B0-D21948133EBE}" sibTransId="{4A98CE65-3B63-4397-88DB-315A0BB732D8}"/>
    <dgm:cxn modelId="{D8F2B31F-F9C4-495F-8DDD-97F89D9E0D97}" type="presOf" srcId="{60168F0C-B006-4FFA-AB79-852FD4D7DCD9}" destId="{15198B78-AFC0-4E6C-B70A-78FA873953E3}" srcOrd="0" destOrd="0" presId="urn:microsoft.com/office/officeart/2008/layout/VerticalCurvedList"/>
    <dgm:cxn modelId="{414B5752-C442-41A9-B99B-A2E37FA8385B}" srcId="{3F5B4DD1-969A-490E-945D-4C7E41E3E9EA}" destId="{A1D833CB-295F-4B7F-A96E-6C562631C332}" srcOrd="0" destOrd="0" parTransId="{5B9ACAD6-A38E-4FCB-9304-8DC6B2A0A82F}" sibTransId="{4CD12CFD-ABB6-4EE4-A72C-8F1810E43573}"/>
    <dgm:cxn modelId="{B80B651E-E547-429B-A853-232546D2C6DD}" type="presOf" srcId="{A1D833CB-295F-4B7F-A96E-6C562631C332}" destId="{7341D8C8-1C64-4A8A-A08D-750336926519}" srcOrd="0" destOrd="0" presId="urn:microsoft.com/office/officeart/2008/layout/VerticalCurvedList"/>
    <dgm:cxn modelId="{6405674C-30BB-4AD6-9EBE-3F0E6B0969D5}" type="presOf" srcId="{4CD12CFD-ABB6-4EE4-A72C-8F1810E43573}" destId="{B537CB15-8057-4C41-B179-B0AE26E7815A}" srcOrd="0" destOrd="0" presId="urn:microsoft.com/office/officeart/2008/layout/VerticalCurvedList"/>
    <dgm:cxn modelId="{45A51713-BC3A-4A36-A0F0-46C859A93B23}" type="presOf" srcId="{CCAB5CE1-0601-4A7F-92F9-8AE295327274}" destId="{03153FE9-191E-4888-99EB-18EDC1A164D7}" srcOrd="0" destOrd="0" presId="urn:microsoft.com/office/officeart/2008/layout/VerticalCurvedList"/>
    <dgm:cxn modelId="{DAFC231C-00D5-45CF-BE58-3912D5E6EAA0}" type="presOf" srcId="{F30A3725-CAFF-48C6-BFB4-045DC77F160D}" destId="{683E39E0-3AD0-4345-A0DF-224CEF90CCA3}" srcOrd="0" destOrd="0" presId="urn:microsoft.com/office/officeart/2008/layout/VerticalCurvedList"/>
    <dgm:cxn modelId="{3B2850A0-FEFD-497C-A7C9-0B14797B71EA}" type="presParOf" srcId="{78CB18A5-8086-4137-A8D3-EA3250F2D268}" destId="{7FFA5AEE-E614-401E-8E13-B56F47067B33}" srcOrd="0" destOrd="0" presId="urn:microsoft.com/office/officeart/2008/layout/VerticalCurvedList"/>
    <dgm:cxn modelId="{5C62109E-464A-4070-B2F1-93FDF4750069}" type="presParOf" srcId="{7FFA5AEE-E614-401E-8E13-B56F47067B33}" destId="{3FE07894-3FE9-4AB2-9B60-55FFC18D3A1C}" srcOrd="0" destOrd="0" presId="urn:microsoft.com/office/officeart/2008/layout/VerticalCurvedList"/>
    <dgm:cxn modelId="{2F3CF63E-3C2E-4A03-9B7A-A997AAD784C5}" type="presParOf" srcId="{3FE07894-3FE9-4AB2-9B60-55FFC18D3A1C}" destId="{75DD2ADA-77FE-47BF-AA1F-1940702440BC}" srcOrd="0" destOrd="0" presId="urn:microsoft.com/office/officeart/2008/layout/VerticalCurvedList"/>
    <dgm:cxn modelId="{8A243C42-45F6-4E45-B4A3-57B4963279D1}" type="presParOf" srcId="{3FE07894-3FE9-4AB2-9B60-55FFC18D3A1C}" destId="{B537CB15-8057-4C41-B179-B0AE26E7815A}" srcOrd="1" destOrd="0" presId="urn:microsoft.com/office/officeart/2008/layout/VerticalCurvedList"/>
    <dgm:cxn modelId="{EDA404C6-E434-444B-A070-484BD4A56375}" type="presParOf" srcId="{3FE07894-3FE9-4AB2-9B60-55FFC18D3A1C}" destId="{C87E812D-1CA1-40A5-836F-FB576164E3E7}" srcOrd="2" destOrd="0" presId="urn:microsoft.com/office/officeart/2008/layout/VerticalCurvedList"/>
    <dgm:cxn modelId="{D9F43B25-E3B2-4081-9231-3764FC33E524}" type="presParOf" srcId="{3FE07894-3FE9-4AB2-9B60-55FFC18D3A1C}" destId="{433963EF-61D3-493B-84AE-4D7313CEF5AF}" srcOrd="3" destOrd="0" presId="urn:microsoft.com/office/officeart/2008/layout/VerticalCurvedList"/>
    <dgm:cxn modelId="{5AD08425-2E34-4FA7-9167-20F6FE6D2C55}" type="presParOf" srcId="{7FFA5AEE-E614-401E-8E13-B56F47067B33}" destId="{7341D8C8-1C64-4A8A-A08D-750336926519}" srcOrd="1" destOrd="0" presId="urn:microsoft.com/office/officeart/2008/layout/VerticalCurvedList"/>
    <dgm:cxn modelId="{876CAAC0-9C76-49B0-B139-646726BC28DC}" type="presParOf" srcId="{7FFA5AEE-E614-401E-8E13-B56F47067B33}" destId="{7E0BB336-CA18-41B8-A3E1-75836422FCBA}" srcOrd="2" destOrd="0" presId="urn:microsoft.com/office/officeart/2008/layout/VerticalCurvedList"/>
    <dgm:cxn modelId="{937040F8-E488-4480-BE52-54753BA5170E}" type="presParOf" srcId="{7E0BB336-CA18-41B8-A3E1-75836422FCBA}" destId="{36C619F1-CE18-487F-BE24-8D48ED8EB62E}" srcOrd="0" destOrd="0" presId="urn:microsoft.com/office/officeart/2008/layout/VerticalCurvedList"/>
    <dgm:cxn modelId="{FA418116-E678-4095-A4C2-03630C43E36F}" type="presParOf" srcId="{7FFA5AEE-E614-401E-8E13-B56F47067B33}" destId="{03153FE9-191E-4888-99EB-18EDC1A164D7}" srcOrd="3" destOrd="0" presId="urn:microsoft.com/office/officeart/2008/layout/VerticalCurvedList"/>
    <dgm:cxn modelId="{37A2B7AD-01EA-4551-9C97-E9D6A29E77F1}" type="presParOf" srcId="{7FFA5AEE-E614-401E-8E13-B56F47067B33}" destId="{6A1F93EB-D7E2-4147-BD6F-E8A0BA21365F}" srcOrd="4" destOrd="0" presId="urn:microsoft.com/office/officeart/2008/layout/VerticalCurvedList"/>
    <dgm:cxn modelId="{ECADE07F-BA3B-4290-820E-FC78881E51F7}" type="presParOf" srcId="{6A1F93EB-D7E2-4147-BD6F-E8A0BA21365F}" destId="{4819E1A4-AB2E-4460-8349-8DEB1E2879ED}" srcOrd="0" destOrd="0" presId="urn:microsoft.com/office/officeart/2008/layout/VerticalCurvedList"/>
    <dgm:cxn modelId="{2DDCC46B-A59C-416E-A210-E8350FBB780C}" type="presParOf" srcId="{7FFA5AEE-E614-401E-8E13-B56F47067B33}" destId="{C9ADE17C-8FF1-401F-90A4-17E39DA6F41E}" srcOrd="5" destOrd="0" presId="urn:microsoft.com/office/officeart/2008/layout/VerticalCurvedList"/>
    <dgm:cxn modelId="{CFFAEE99-64D7-45DB-9518-43033EBEA2C5}" type="presParOf" srcId="{7FFA5AEE-E614-401E-8E13-B56F47067B33}" destId="{D1098960-DF0C-4058-988D-3DE5BF238797}" srcOrd="6" destOrd="0" presId="urn:microsoft.com/office/officeart/2008/layout/VerticalCurvedList"/>
    <dgm:cxn modelId="{85AC0E09-0F1A-475F-AF91-E6E9CE5077DD}" type="presParOf" srcId="{D1098960-DF0C-4058-988D-3DE5BF238797}" destId="{1CDC4313-DFF6-4E02-B638-B8E43D26A7DE}" srcOrd="0" destOrd="0" presId="urn:microsoft.com/office/officeart/2008/layout/VerticalCurvedList"/>
    <dgm:cxn modelId="{55C8848B-CD2E-4E3E-B7D8-9CF3C8EE9550}" type="presParOf" srcId="{7FFA5AEE-E614-401E-8E13-B56F47067B33}" destId="{683E39E0-3AD0-4345-A0DF-224CEF90CCA3}" srcOrd="7" destOrd="0" presId="urn:microsoft.com/office/officeart/2008/layout/VerticalCurvedList"/>
    <dgm:cxn modelId="{68D70428-9E64-43DF-9EFA-A975A6F5A723}" type="presParOf" srcId="{7FFA5AEE-E614-401E-8E13-B56F47067B33}" destId="{52540F2F-A8A6-4C5D-8162-62534D150252}" srcOrd="8" destOrd="0" presId="urn:microsoft.com/office/officeart/2008/layout/VerticalCurvedList"/>
    <dgm:cxn modelId="{6611B7CB-FA51-4043-84DF-D4AE59D8CB05}" type="presParOf" srcId="{52540F2F-A8A6-4C5D-8162-62534D150252}" destId="{D75412CB-C16A-4535-A246-DD40CC6335EA}" srcOrd="0" destOrd="0" presId="urn:microsoft.com/office/officeart/2008/layout/VerticalCurvedList"/>
    <dgm:cxn modelId="{5D18FD32-CDC3-4D6D-89C2-97E3E1CA65FD}" type="presParOf" srcId="{7FFA5AEE-E614-401E-8E13-B56F47067B33}" destId="{15198B78-AFC0-4E6C-B70A-78FA873953E3}" srcOrd="9" destOrd="0" presId="urn:microsoft.com/office/officeart/2008/layout/VerticalCurvedList"/>
    <dgm:cxn modelId="{CFF9EA6D-DAE0-4236-BF44-D14F70026722}" type="presParOf" srcId="{7FFA5AEE-E614-401E-8E13-B56F47067B33}" destId="{72ADEB5A-B39C-4415-8820-83B82B2266F8}" srcOrd="10" destOrd="0" presId="urn:microsoft.com/office/officeart/2008/layout/VerticalCurvedList"/>
    <dgm:cxn modelId="{DE834055-48A1-4C2A-9590-534EB8D3A418}" type="presParOf" srcId="{72ADEB5A-B39C-4415-8820-83B82B2266F8}" destId="{2CB511D6-5EA9-492B-ADDC-01A12FAA699C}"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EC507E-1F3A-48B8-AAA2-BFC6B636C103}">
      <dsp:nvSpPr>
        <dsp:cNvPr id="0" name=""/>
        <dsp:cNvSpPr/>
      </dsp:nvSpPr>
      <dsp:spPr>
        <a:xfrm>
          <a:off x="0" y="119857"/>
          <a:ext cx="6328800" cy="69556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l" defTabSz="1289050" rtl="0">
            <a:lnSpc>
              <a:spcPct val="90000"/>
            </a:lnSpc>
            <a:spcBef>
              <a:spcPct val="0"/>
            </a:spcBef>
            <a:spcAft>
              <a:spcPct val="35000"/>
            </a:spcAft>
          </a:pPr>
          <a:r>
            <a:rPr lang="ru-RU" sz="2900" kern="1200" smtClean="0"/>
            <a:t>6 уровней мышления.</a:t>
          </a:r>
          <a:endParaRPr lang="ru-RU" sz="2900" kern="1200"/>
        </a:p>
      </dsp:txBody>
      <dsp:txXfrm>
        <a:off x="33955" y="153812"/>
        <a:ext cx="6260890" cy="627655"/>
      </dsp:txXfrm>
    </dsp:sp>
    <dsp:sp modelId="{9A97C20C-5145-4ED3-8140-13B8976A7F84}">
      <dsp:nvSpPr>
        <dsp:cNvPr id="0" name=""/>
        <dsp:cNvSpPr/>
      </dsp:nvSpPr>
      <dsp:spPr>
        <a:xfrm>
          <a:off x="0" y="898942"/>
          <a:ext cx="6328800" cy="69556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l" defTabSz="1289050" rtl="0">
            <a:lnSpc>
              <a:spcPct val="90000"/>
            </a:lnSpc>
            <a:spcBef>
              <a:spcPct val="0"/>
            </a:spcBef>
            <a:spcAft>
              <a:spcPct val="35000"/>
            </a:spcAft>
          </a:pPr>
          <a:r>
            <a:rPr lang="ru-RU" sz="2900" kern="1200" smtClean="0"/>
            <a:t>Селектор-&gt; Критик -&gt; Путь мышления</a:t>
          </a:r>
          <a:endParaRPr lang="ru-RU" sz="2900" kern="1200"/>
        </a:p>
      </dsp:txBody>
      <dsp:txXfrm>
        <a:off x="33955" y="932897"/>
        <a:ext cx="6260890" cy="627655"/>
      </dsp:txXfrm>
    </dsp:sp>
    <dsp:sp modelId="{CCD7CB61-CB6B-431E-8EE8-2F04D65B0C80}">
      <dsp:nvSpPr>
        <dsp:cNvPr id="0" name=""/>
        <dsp:cNvSpPr/>
      </dsp:nvSpPr>
      <dsp:spPr>
        <a:xfrm>
          <a:off x="0" y="1678027"/>
          <a:ext cx="6328800" cy="69556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l" defTabSz="1289050" rtl="0">
            <a:lnSpc>
              <a:spcPct val="90000"/>
            </a:lnSpc>
            <a:spcBef>
              <a:spcPct val="0"/>
            </a:spcBef>
            <a:spcAft>
              <a:spcPct val="35000"/>
            </a:spcAft>
          </a:pPr>
          <a:r>
            <a:rPr lang="ru-RU" sz="2900" kern="1200" smtClean="0"/>
            <a:t>Структуры данных</a:t>
          </a:r>
          <a:endParaRPr lang="ru-RU" sz="2900" kern="1200"/>
        </a:p>
      </dsp:txBody>
      <dsp:txXfrm>
        <a:off x="33955" y="1711982"/>
        <a:ext cx="6260890" cy="62765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37CB15-8057-4C41-B179-B0AE26E7815A}">
      <dsp:nvSpPr>
        <dsp:cNvPr id="0" name=""/>
        <dsp:cNvSpPr/>
      </dsp:nvSpPr>
      <dsp:spPr>
        <a:xfrm>
          <a:off x="-4111193" y="-630957"/>
          <a:ext cx="4898878" cy="4898878"/>
        </a:xfrm>
        <a:prstGeom prst="blockArc">
          <a:avLst>
            <a:gd name="adj1" fmla="val 18900000"/>
            <a:gd name="adj2" fmla="val 2700000"/>
            <a:gd name="adj3" fmla="val 441"/>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341D8C8-1C64-4A8A-A08D-750336926519}">
      <dsp:nvSpPr>
        <dsp:cNvPr id="0" name=""/>
        <dsp:cNvSpPr/>
      </dsp:nvSpPr>
      <dsp:spPr>
        <a:xfrm>
          <a:off x="345077" y="227237"/>
          <a:ext cx="8607605" cy="45476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0970" tIns="58420" rIns="58420" bIns="58420" numCol="1" spcCol="1270" anchor="ctr" anchorCtr="0">
          <a:noAutofit/>
        </a:bodyPr>
        <a:lstStyle/>
        <a:p>
          <a:pPr lvl="0" algn="l" defTabSz="1022350">
            <a:lnSpc>
              <a:spcPct val="90000"/>
            </a:lnSpc>
            <a:spcBef>
              <a:spcPct val="0"/>
            </a:spcBef>
            <a:spcAft>
              <a:spcPct val="35000"/>
            </a:spcAft>
          </a:pPr>
          <a:r>
            <a:rPr lang="en-US" sz="2300" kern="1200" dirty="0" smtClean="0"/>
            <a:t>Narrative Stories</a:t>
          </a:r>
          <a:endParaRPr lang="ru-RU" sz="2300" kern="1200" dirty="0"/>
        </a:p>
      </dsp:txBody>
      <dsp:txXfrm>
        <a:off x="345077" y="227237"/>
        <a:ext cx="8607605" cy="454765"/>
      </dsp:txXfrm>
    </dsp:sp>
    <dsp:sp modelId="{36C619F1-CE18-487F-BE24-8D48ED8EB62E}">
      <dsp:nvSpPr>
        <dsp:cNvPr id="0" name=""/>
        <dsp:cNvSpPr/>
      </dsp:nvSpPr>
      <dsp:spPr>
        <a:xfrm>
          <a:off x="60848" y="170391"/>
          <a:ext cx="568457" cy="568457"/>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3153FE9-191E-4888-99EB-18EDC1A164D7}">
      <dsp:nvSpPr>
        <dsp:cNvPr id="0" name=""/>
        <dsp:cNvSpPr/>
      </dsp:nvSpPr>
      <dsp:spPr>
        <a:xfrm>
          <a:off x="670949" y="909168"/>
          <a:ext cx="8281733" cy="45476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0970" tIns="58420" rIns="58420" bIns="58420" numCol="1" spcCol="1270" anchor="ctr" anchorCtr="0">
          <a:noAutofit/>
        </a:bodyPr>
        <a:lstStyle/>
        <a:p>
          <a:pPr lvl="0" algn="l" defTabSz="1022350">
            <a:lnSpc>
              <a:spcPct val="90000"/>
            </a:lnSpc>
            <a:spcBef>
              <a:spcPct val="0"/>
            </a:spcBef>
            <a:spcAft>
              <a:spcPct val="35000"/>
            </a:spcAft>
          </a:pPr>
          <a:r>
            <a:rPr lang="en-US" sz="2300" kern="1200" dirty="0" smtClean="0"/>
            <a:t>Frames</a:t>
          </a:r>
          <a:endParaRPr lang="ru-RU" sz="2300" kern="1200" dirty="0"/>
        </a:p>
      </dsp:txBody>
      <dsp:txXfrm>
        <a:off x="670949" y="909168"/>
        <a:ext cx="8281733" cy="454765"/>
      </dsp:txXfrm>
    </dsp:sp>
    <dsp:sp modelId="{4819E1A4-AB2E-4460-8349-8DEB1E2879ED}">
      <dsp:nvSpPr>
        <dsp:cNvPr id="0" name=""/>
        <dsp:cNvSpPr/>
      </dsp:nvSpPr>
      <dsp:spPr>
        <a:xfrm>
          <a:off x="386720" y="852322"/>
          <a:ext cx="568457" cy="568457"/>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9ADE17C-8FF1-401F-90A4-17E39DA6F41E}">
      <dsp:nvSpPr>
        <dsp:cNvPr id="0" name=""/>
        <dsp:cNvSpPr/>
      </dsp:nvSpPr>
      <dsp:spPr>
        <a:xfrm>
          <a:off x="770965" y="1591098"/>
          <a:ext cx="8181717" cy="45476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0970" tIns="58420" rIns="58420" bIns="58420" numCol="1" spcCol="1270" anchor="ctr" anchorCtr="0">
          <a:noAutofit/>
        </a:bodyPr>
        <a:lstStyle/>
        <a:p>
          <a:pPr lvl="0" algn="l" defTabSz="1022350">
            <a:lnSpc>
              <a:spcPct val="90000"/>
            </a:lnSpc>
            <a:spcBef>
              <a:spcPct val="0"/>
            </a:spcBef>
            <a:spcAft>
              <a:spcPct val="35000"/>
            </a:spcAft>
          </a:pPr>
          <a:r>
            <a:rPr lang="en-US" sz="2300" kern="1200" dirty="0" smtClean="0"/>
            <a:t>Semantic Networks</a:t>
          </a:r>
          <a:endParaRPr lang="ru-RU" sz="2300" kern="1200" dirty="0"/>
        </a:p>
      </dsp:txBody>
      <dsp:txXfrm>
        <a:off x="770965" y="1591098"/>
        <a:ext cx="8181717" cy="454765"/>
      </dsp:txXfrm>
    </dsp:sp>
    <dsp:sp modelId="{1CDC4313-DFF6-4E02-B638-B8E43D26A7DE}">
      <dsp:nvSpPr>
        <dsp:cNvPr id="0" name=""/>
        <dsp:cNvSpPr/>
      </dsp:nvSpPr>
      <dsp:spPr>
        <a:xfrm>
          <a:off x="486737" y="1534252"/>
          <a:ext cx="568457" cy="568457"/>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83E39E0-3AD0-4345-A0DF-224CEF90CCA3}">
      <dsp:nvSpPr>
        <dsp:cNvPr id="0" name=""/>
        <dsp:cNvSpPr/>
      </dsp:nvSpPr>
      <dsp:spPr>
        <a:xfrm>
          <a:off x="670949" y="2273029"/>
          <a:ext cx="8281733" cy="45476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0970" tIns="58420" rIns="58420" bIns="58420" numCol="1" spcCol="1270" anchor="ctr" anchorCtr="0">
          <a:noAutofit/>
        </a:bodyPr>
        <a:lstStyle/>
        <a:p>
          <a:pPr lvl="0" algn="l" defTabSz="1022350">
            <a:lnSpc>
              <a:spcPct val="90000"/>
            </a:lnSpc>
            <a:spcBef>
              <a:spcPct val="0"/>
            </a:spcBef>
            <a:spcAft>
              <a:spcPct val="35000"/>
            </a:spcAft>
          </a:pPr>
          <a:r>
            <a:rPr lang="en-US" sz="2300" kern="1200" dirty="0" smtClean="0"/>
            <a:t>K-Lines</a:t>
          </a:r>
          <a:endParaRPr lang="ru-RU" sz="2300" kern="1200" dirty="0"/>
        </a:p>
      </dsp:txBody>
      <dsp:txXfrm>
        <a:off x="670949" y="2273029"/>
        <a:ext cx="8281733" cy="454765"/>
      </dsp:txXfrm>
    </dsp:sp>
    <dsp:sp modelId="{D75412CB-C16A-4535-A246-DD40CC6335EA}">
      <dsp:nvSpPr>
        <dsp:cNvPr id="0" name=""/>
        <dsp:cNvSpPr/>
      </dsp:nvSpPr>
      <dsp:spPr>
        <a:xfrm>
          <a:off x="386720" y="2216183"/>
          <a:ext cx="568457" cy="568457"/>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5198B78-AFC0-4E6C-B70A-78FA873953E3}">
      <dsp:nvSpPr>
        <dsp:cNvPr id="0" name=""/>
        <dsp:cNvSpPr/>
      </dsp:nvSpPr>
      <dsp:spPr>
        <a:xfrm>
          <a:off x="345077" y="2954959"/>
          <a:ext cx="8607605" cy="45476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0970" tIns="58420" rIns="58420" bIns="58420" numCol="1" spcCol="1270" anchor="ctr" anchorCtr="0">
          <a:noAutofit/>
        </a:bodyPr>
        <a:lstStyle/>
        <a:p>
          <a:pPr lvl="0" algn="l" defTabSz="1022350">
            <a:lnSpc>
              <a:spcPct val="90000"/>
            </a:lnSpc>
            <a:spcBef>
              <a:spcPct val="0"/>
            </a:spcBef>
            <a:spcAft>
              <a:spcPct val="35000"/>
            </a:spcAft>
          </a:pPr>
          <a:r>
            <a:rPr lang="en-US" sz="2300" kern="1200" dirty="0" smtClean="0"/>
            <a:t>Knowledge</a:t>
          </a:r>
          <a:endParaRPr lang="ru-RU" sz="2300" kern="1200" dirty="0"/>
        </a:p>
      </dsp:txBody>
      <dsp:txXfrm>
        <a:off x="345077" y="2954959"/>
        <a:ext cx="8607605" cy="454765"/>
      </dsp:txXfrm>
    </dsp:sp>
    <dsp:sp modelId="{2CB511D6-5EA9-492B-ADDC-01A12FAA699C}">
      <dsp:nvSpPr>
        <dsp:cNvPr id="0" name=""/>
        <dsp:cNvSpPr/>
      </dsp:nvSpPr>
      <dsp:spPr>
        <a:xfrm>
          <a:off x="60848" y="2898113"/>
          <a:ext cx="568457" cy="568457"/>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498BBCD-A9EC-4E07-A698-E7B8B2576754}" type="datetimeFigureOut">
              <a:rPr lang="ru-RU" smtClean="0"/>
              <a:pPr/>
              <a:t>15.04.16</a:t>
            </a:fld>
            <a:endParaRPr lang="ru-RU"/>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8B8C81A-D127-4942-9B26-C2CC7D2B707B}" type="slidenum">
              <a:rPr lang="ru-RU" smtClean="0"/>
              <a:pPr/>
              <a:t>‹#›</a:t>
            </a:fld>
            <a:endParaRPr lang="ru-RU"/>
          </a:p>
        </p:txBody>
      </p:sp>
    </p:spTree>
    <p:extLst>
      <p:ext uri="{BB962C8B-B14F-4D97-AF65-F5344CB8AC3E}">
        <p14:creationId xmlns:p14="http://schemas.microsoft.com/office/powerpoint/2010/main" val="42064368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 Id="rId3" Type="http://schemas.openxmlformats.org/officeDocument/2006/relationships/hyperlink" Target="http://docs.neo4j.org/chunked/stable/cypher-query-lang.html" TargetMode="Externa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dirty="0" smtClean="0"/>
              <a:t>Hello Ladies and gentlemen , My</a:t>
            </a:r>
            <a:r>
              <a:rPr lang="en-US" baseline="0" dirty="0" smtClean="0"/>
              <a:t> name is Alexander </a:t>
            </a:r>
            <a:r>
              <a:rPr lang="en-US" baseline="0" dirty="0" err="1" smtClean="0"/>
              <a:t>Toshchev</a:t>
            </a:r>
            <a:r>
              <a:rPr lang="en-US" baseline="0" dirty="0" smtClean="0"/>
              <a:t> and I am postgraduate student from Kazan State </a:t>
            </a:r>
            <a:r>
              <a:rPr lang="en-US" baseline="0" dirty="0" err="1" smtClean="0"/>
              <a:t>Universitty</a:t>
            </a:r>
            <a:r>
              <a:rPr lang="en-US" baseline="0" dirty="0" smtClean="0"/>
              <a:t> and I would like to present you our project called TU </a:t>
            </a:r>
          </a:p>
          <a:p>
            <a:endParaRPr lang="en-US" baseline="0" dirty="0" smtClean="0"/>
          </a:p>
          <a:p>
            <a:r>
              <a:rPr lang="en-US" baseline="0" dirty="0" smtClean="0"/>
              <a:t>Stop every slide</a:t>
            </a:r>
            <a:endParaRPr lang="ru-RU" dirty="0"/>
          </a:p>
        </p:txBody>
      </p:sp>
      <p:sp>
        <p:nvSpPr>
          <p:cNvPr id="4" name="Slide Number Placeholder 3"/>
          <p:cNvSpPr>
            <a:spLocks noGrp="1"/>
          </p:cNvSpPr>
          <p:nvPr>
            <p:ph type="sldNum" sz="quarter" idx="10"/>
          </p:nvPr>
        </p:nvSpPr>
        <p:spPr/>
        <p:txBody>
          <a:bodyPr/>
          <a:lstStyle/>
          <a:p>
            <a:fld id="{08B8C81A-D127-4942-9B26-C2CC7D2B707B}" type="slidenum">
              <a:rPr lang="ru-RU" smtClean="0"/>
              <a:pPr/>
              <a:t>1</a:t>
            </a:fld>
            <a:endParaRPr lang="ru-RU"/>
          </a:p>
        </p:txBody>
      </p:sp>
    </p:spTree>
    <p:extLst>
      <p:ext uri="{BB962C8B-B14F-4D97-AF65-F5344CB8AC3E}">
        <p14:creationId xmlns:p14="http://schemas.microsoft.com/office/powerpoint/2010/main" val="18891706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92500"/>
          </a:bodyPr>
          <a:lstStyle/>
          <a:p>
            <a:r>
              <a:rPr lang="ru-RU" sz="1200" kern="1200" dirty="0" smtClean="0">
                <a:solidFill>
                  <a:schemeClr val="tx1"/>
                </a:solidFill>
                <a:effectLst/>
                <a:latin typeface="+mn-lt"/>
                <a:ea typeface="+mn-ea"/>
                <a:cs typeface="+mn-cs"/>
              </a:rPr>
              <a:t>Исследования в области интеллектуальных систем повышения </a:t>
            </a:r>
            <a:r>
              <a:rPr lang="ru-RU" sz="1200" kern="1200" dirty="0" err="1" smtClean="0">
                <a:solidFill>
                  <a:schemeClr val="tx1"/>
                </a:solidFill>
                <a:effectLst/>
                <a:latin typeface="+mn-lt"/>
                <a:ea typeface="+mn-ea"/>
                <a:cs typeface="+mn-cs"/>
              </a:rPr>
              <a:t>эффек</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тивности</a:t>
            </a:r>
            <a:r>
              <a:rPr lang="ru-RU" sz="1200" kern="1200" dirty="0" smtClean="0">
                <a:solidFill>
                  <a:schemeClr val="tx1"/>
                </a:solidFill>
                <a:effectLst/>
                <a:latin typeface="+mn-lt"/>
                <a:ea typeface="+mn-ea"/>
                <a:cs typeface="+mn-cs"/>
              </a:rPr>
              <a:t> ИТ-службы предприятия ведутся также лидерами отрасли: </a:t>
            </a:r>
            <a:r>
              <a:rPr lang="ru-RU" sz="1200" kern="1200" dirty="0" err="1" smtClean="0">
                <a:solidFill>
                  <a:schemeClr val="tx1"/>
                </a:solidFill>
                <a:effectLst/>
                <a:latin typeface="+mn-lt"/>
                <a:ea typeface="+mn-ea"/>
                <a:cs typeface="+mn-cs"/>
              </a:rPr>
              <a:t>компани</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ями</a:t>
            </a:r>
            <a:r>
              <a:rPr lang="ru-RU" sz="1200" kern="1200" dirty="0" smtClean="0">
                <a:solidFill>
                  <a:schemeClr val="tx1"/>
                </a:solidFill>
                <a:effectLst/>
                <a:latin typeface="+mn-lt"/>
                <a:ea typeface="+mn-ea"/>
                <a:cs typeface="+mn-cs"/>
              </a:rPr>
              <a:t> HP 1 и IBM 2. Например, известна многоцелевая интеллектуальная система IBM </a:t>
            </a:r>
            <a:r>
              <a:rPr lang="ru-RU" sz="1200" kern="1200" dirty="0" err="1" smtClean="0">
                <a:solidFill>
                  <a:schemeClr val="tx1"/>
                </a:solidFill>
                <a:effectLst/>
                <a:latin typeface="+mn-lt"/>
                <a:ea typeface="+mn-ea"/>
                <a:cs typeface="+mn-cs"/>
              </a:rPr>
              <a:t>Watson</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разработкои</a:t>
            </a:r>
            <a:r>
              <a:rPr lang="ru-RU" sz="1200" kern="1200" dirty="0" smtClean="0">
                <a:solidFill>
                  <a:schemeClr val="tx1"/>
                </a:solidFill>
                <a:effectLst/>
                <a:latin typeface="+mn-lt"/>
                <a:ea typeface="+mn-ea"/>
                <a:cs typeface="+mn-cs"/>
              </a:rPr>
              <a:t>̆ и исследованием </a:t>
            </a:r>
            <a:r>
              <a:rPr lang="ru-RU" sz="1200" kern="1200" dirty="0" err="1" smtClean="0">
                <a:solidFill>
                  <a:schemeClr val="tx1"/>
                </a:solidFill>
                <a:effectLst/>
                <a:latin typeface="+mn-lt"/>
                <a:ea typeface="+mn-ea"/>
                <a:cs typeface="+mn-cs"/>
              </a:rPr>
              <a:t>которои</a:t>
            </a:r>
            <a:r>
              <a:rPr lang="ru-RU" sz="1200" kern="1200" dirty="0" smtClean="0">
                <a:solidFill>
                  <a:schemeClr val="tx1"/>
                </a:solidFill>
                <a:effectLst/>
                <a:latin typeface="+mn-lt"/>
                <a:ea typeface="+mn-ea"/>
                <a:cs typeface="+mn-cs"/>
              </a:rPr>
              <a:t>̆ занимается группа под </a:t>
            </a:r>
            <a:r>
              <a:rPr lang="ru-RU" sz="1200" kern="1200" dirty="0" err="1" smtClean="0">
                <a:solidFill>
                  <a:schemeClr val="tx1"/>
                </a:solidFill>
                <a:effectLst/>
                <a:latin typeface="+mn-lt"/>
                <a:ea typeface="+mn-ea"/>
                <a:cs typeface="+mn-cs"/>
              </a:rPr>
              <a:t>ру</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ководством</a:t>
            </a:r>
            <a:r>
              <a:rPr lang="ru-RU" sz="1200" kern="1200" dirty="0" smtClean="0">
                <a:solidFill>
                  <a:schemeClr val="tx1"/>
                </a:solidFill>
                <a:effectLst/>
                <a:latin typeface="+mn-lt"/>
                <a:ea typeface="+mn-ea"/>
                <a:cs typeface="+mn-cs"/>
              </a:rPr>
              <a:t> профессора А. </a:t>
            </a:r>
            <a:r>
              <a:rPr lang="ru-RU" sz="1200" kern="1200" dirty="0" err="1" smtClean="0">
                <a:solidFill>
                  <a:schemeClr val="tx1"/>
                </a:solidFill>
                <a:effectLst/>
                <a:latin typeface="+mn-lt"/>
                <a:ea typeface="+mn-ea"/>
                <a:cs typeface="+mn-cs"/>
              </a:rPr>
              <a:t>Гоэля</a:t>
            </a:r>
            <a:r>
              <a:rPr lang="ru-RU" sz="1200" kern="1200" dirty="0" smtClean="0">
                <a:solidFill>
                  <a:schemeClr val="tx1"/>
                </a:solidFill>
                <a:effectLst/>
                <a:latin typeface="+mn-lt"/>
                <a:ea typeface="+mn-ea"/>
                <a:cs typeface="+mn-cs"/>
              </a:rPr>
              <a:t>. </a:t>
            </a:r>
          </a:p>
          <a:p>
            <a:endParaRPr lang="ru-RU" dirty="0" smtClean="0"/>
          </a:p>
          <a:p>
            <a:r>
              <a:rPr lang="ru-RU" sz="1200" kern="1200" dirty="0" smtClean="0">
                <a:solidFill>
                  <a:schemeClr val="tx1"/>
                </a:solidFill>
                <a:effectLst/>
                <a:latin typeface="+mn-lt"/>
                <a:ea typeface="+mn-ea"/>
                <a:cs typeface="+mn-cs"/>
              </a:rPr>
              <a:t>Еще одно из направлений исследований в области обработки естествен- </a:t>
            </a:r>
            <a:r>
              <a:rPr lang="ru-RU" sz="1200" kern="1200" dirty="0" err="1" smtClean="0">
                <a:solidFill>
                  <a:schemeClr val="tx1"/>
                </a:solidFill>
                <a:effectLst/>
                <a:latin typeface="+mn-lt"/>
                <a:ea typeface="+mn-ea"/>
                <a:cs typeface="+mn-cs"/>
              </a:rPr>
              <a:t>ного</a:t>
            </a:r>
            <a:r>
              <a:rPr lang="ru-RU" sz="1200" kern="1200" dirty="0" smtClean="0">
                <a:solidFill>
                  <a:schemeClr val="tx1"/>
                </a:solidFill>
                <a:effectLst/>
                <a:latin typeface="+mn-lt"/>
                <a:ea typeface="+mn-ea"/>
                <a:cs typeface="+mn-cs"/>
              </a:rPr>
              <a:t> языка составляет подход GATE 3, </a:t>
            </a:r>
            <a:r>
              <a:rPr lang="ru-RU" sz="1200" kern="1200" dirty="0" err="1" smtClean="0">
                <a:solidFill>
                  <a:schemeClr val="tx1"/>
                </a:solidFill>
                <a:effectLst/>
                <a:latin typeface="+mn-lt"/>
                <a:ea typeface="+mn-ea"/>
                <a:cs typeface="+mn-cs"/>
              </a:rPr>
              <a:t>которыи</a:t>
            </a:r>
            <a:r>
              <a:rPr lang="ru-RU" sz="1200" kern="1200" dirty="0" smtClean="0">
                <a:solidFill>
                  <a:schemeClr val="tx1"/>
                </a:solidFill>
                <a:effectLst/>
                <a:latin typeface="+mn-lt"/>
                <a:ea typeface="+mn-ea"/>
                <a:cs typeface="+mn-cs"/>
              </a:rPr>
              <a:t>̆ активно развивается в </a:t>
            </a:r>
            <a:r>
              <a:rPr lang="ru-RU" sz="1200" kern="1200" dirty="0" err="1" smtClean="0">
                <a:solidFill>
                  <a:schemeClr val="tx1"/>
                </a:solidFill>
                <a:effectLst/>
                <a:latin typeface="+mn-lt"/>
                <a:ea typeface="+mn-ea"/>
                <a:cs typeface="+mn-cs"/>
              </a:rPr>
              <a:t>универ</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ситете</a:t>
            </a:r>
            <a:r>
              <a:rPr lang="ru-RU" sz="1200" kern="1200" dirty="0" smtClean="0">
                <a:solidFill>
                  <a:schemeClr val="tx1"/>
                </a:solidFill>
                <a:effectLst/>
                <a:latin typeface="+mn-lt"/>
                <a:ea typeface="+mn-ea"/>
                <a:cs typeface="+mn-cs"/>
              </a:rPr>
              <a:t> Шеффилда (Великобритания) под руководством Г. </a:t>
            </a:r>
            <a:r>
              <a:rPr lang="ru-RU" sz="1200" kern="1200" dirty="0" err="1" smtClean="0">
                <a:solidFill>
                  <a:schemeClr val="tx1"/>
                </a:solidFill>
                <a:effectLst/>
                <a:latin typeface="+mn-lt"/>
                <a:ea typeface="+mn-ea"/>
                <a:cs typeface="+mn-cs"/>
              </a:rPr>
              <a:t>Каллаган</a:t>
            </a:r>
            <a:r>
              <a:rPr lang="ru-RU" sz="1200" kern="1200" dirty="0" smtClean="0">
                <a:solidFill>
                  <a:schemeClr val="tx1"/>
                </a:solidFill>
                <a:effectLst/>
                <a:latin typeface="+mn-lt"/>
                <a:ea typeface="+mn-ea"/>
                <a:cs typeface="+mn-cs"/>
              </a:rPr>
              <a:t>, Л. </a:t>
            </a:r>
            <a:r>
              <a:rPr lang="ru-RU" sz="1200" kern="1200" dirty="0" err="1" smtClean="0">
                <a:solidFill>
                  <a:schemeClr val="tx1"/>
                </a:solidFill>
                <a:effectLst/>
                <a:latin typeface="+mn-lt"/>
                <a:ea typeface="+mn-ea"/>
                <a:cs typeface="+mn-cs"/>
              </a:rPr>
              <a:t>Моф</a:t>
            </a:r>
            <a:r>
              <a:rPr lang="ru-RU" sz="1200" kern="1200" dirty="0" smtClean="0">
                <a:solidFill>
                  <a:schemeClr val="tx1"/>
                </a:solidFill>
                <a:effectLst/>
                <a:latin typeface="+mn-lt"/>
                <a:ea typeface="+mn-ea"/>
                <a:cs typeface="+mn-cs"/>
              </a:rPr>
              <a:t>- фат и С. </a:t>
            </a:r>
            <a:r>
              <a:rPr lang="ru-RU" sz="1200" kern="1200" dirty="0" err="1" smtClean="0">
                <a:solidFill>
                  <a:schemeClr val="tx1"/>
                </a:solidFill>
                <a:effectLst/>
                <a:latin typeface="+mn-lt"/>
                <a:ea typeface="+mn-ea"/>
                <a:cs typeface="+mn-cs"/>
              </a:rPr>
              <a:t>Сзаз</a:t>
            </a:r>
            <a:r>
              <a:rPr lang="ru-RU" sz="1200" kern="1200" dirty="0" smtClean="0">
                <a:solidFill>
                  <a:schemeClr val="tx1"/>
                </a:solidFill>
                <a:effectLst/>
                <a:latin typeface="+mn-lt"/>
                <a:ea typeface="+mn-ea"/>
                <a:cs typeface="+mn-cs"/>
              </a:rPr>
              <a:t>. Другое направление — это </a:t>
            </a:r>
            <a:r>
              <a:rPr lang="ru-RU" sz="1200" kern="1200" dirty="0" err="1" smtClean="0">
                <a:solidFill>
                  <a:schemeClr val="tx1"/>
                </a:solidFill>
                <a:effectLst/>
                <a:latin typeface="+mn-lt"/>
                <a:ea typeface="+mn-ea"/>
                <a:cs typeface="+mn-cs"/>
              </a:rPr>
              <a:t>семантическии</a:t>
            </a:r>
            <a:r>
              <a:rPr lang="ru-RU" sz="1200" kern="1200" dirty="0" smtClean="0">
                <a:solidFill>
                  <a:schemeClr val="tx1"/>
                </a:solidFill>
                <a:effectLst/>
                <a:latin typeface="+mn-lt"/>
                <a:ea typeface="+mn-ea"/>
                <a:cs typeface="+mn-cs"/>
              </a:rPr>
              <a:t>̆ поиск, исследования в </a:t>
            </a:r>
            <a:r>
              <a:rPr lang="ru-RU" sz="1200" kern="1200" dirty="0" err="1" smtClean="0">
                <a:solidFill>
                  <a:schemeClr val="tx1"/>
                </a:solidFill>
                <a:effectLst/>
                <a:latin typeface="+mn-lt"/>
                <a:ea typeface="+mn-ea"/>
                <a:cs typeface="+mn-cs"/>
              </a:rPr>
              <a:t>этои</a:t>
            </a:r>
            <a:r>
              <a:rPr lang="ru-RU" sz="1200" kern="1200" dirty="0" smtClean="0">
                <a:solidFill>
                  <a:schemeClr val="tx1"/>
                </a:solidFill>
                <a:effectLst/>
                <a:latin typeface="+mn-lt"/>
                <a:ea typeface="+mn-ea"/>
                <a:cs typeface="+mn-cs"/>
              </a:rPr>
              <a:t>̆ области также активно ведутся в университете Шеффилда, в частности, выработан подход ”</a:t>
            </a:r>
            <a:r>
              <a:rPr lang="ru-RU" sz="1200" kern="1200" dirty="0" err="1" smtClean="0">
                <a:solidFill>
                  <a:schemeClr val="tx1"/>
                </a:solidFill>
                <a:effectLst/>
                <a:latin typeface="+mn-lt"/>
                <a:ea typeface="+mn-ea"/>
                <a:cs typeface="+mn-cs"/>
              </a:rPr>
              <a:t>Mimir</a:t>
            </a:r>
            <a:r>
              <a:rPr lang="ru-RU" sz="1200" kern="1200" dirty="0" smtClean="0">
                <a:solidFill>
                  <a:schemeClr val="tx1"/>
                </a:solidFill>
                <a:effectLst/>
                <a:latin typeface="+mn-lt"/>
                <a:ea typeface="+mn-ea"/>
                <a:cs typeface="+mn-cs"/>
              </a:rPr>
              <a:t>” , </a:t>
            </a:r>
            <a:r>
              <a:rPr lang="ru-RU" sz="1200" kern="1200" dirty="0" err="1" smtClean="0">
                <a:solidFill>
                  <a:schemeClr val="tx1"/>
                </a:solidFill>
                <a:effectLst/>
                <a:latin typeface="+mn-lt"/>
                <a:ea typeface="+mn-ea"/>
                <a:cs typeface="+mn-cs"/>
              </a:rPr>
              <a:t>которыи</a:t>
            </a:r>
            <a:r>
              <a:rPr lang="ru-RU" sz="1200" kern="1200" dirty="0" smtClean="0">
                <a:solidFill>
                  <a:schemeClr val="tx1"/>
                </a:solidFill>
                <a:effectLst/>
                <a:latin typeface="+mn-lt"/>
                <a:ea typeface="+mn-ea"/>
                <a:cs typeface="+mn-cs"/>
              </a:rPr>
              <a:t>̆ реализует возможности поиска по </a:t>
            </a:r>
            <a:r>
              <a:rPr lang="ru-RU" sz="1200" kern="1200" dirty="0" err="1" smtClean="0">
                <a:solidFill>
                  <a:schemeClr val="tx1"/>
                </a:solidFill>
                <a:effectLst/>
                <a:latin typeface="+mn-lt"/>
                <a:ea typeface="+mn-ea"/>
                <a:cs typeface="+mn-cs"/>
              </a:rPr>
              <a:t>прин</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ципу</a:t>
            </a:r>
            <a:r>
              <a:rPr lang="ru-RU" sz="1200" kern="1200" dirty="0" smtClean="0">
                <a:solidFill>
                  <a:schemeClr val="tx1"/>
                </a:solidFill>
                <a:effectLst/>
                <a:latin typeface="+mn-lt"/>
                <a:ea typeface="+mn-ea"/>
                <a:cs typeface="+mn-cs"/>
              </a:rPr>
              <a:t> «поиск и открытие». Для организации поиска решений в соответствии с запросами </a:t>
            </a:r>
            <a:r>
              <a:rPr lang="ru-RU" sz="1200" kern="1200" dirty="0" err="1" smtClean="0">
                <a:solidFill>
                  <a:schemeClr val="tx1"/>
                </a:solidFill>
                <a:effectLst/>
                <a:latin typeface="+mn-lt"/>
                <a:ea typeface="+mn-ea"/>
                <a:cs typeface="+mn-cs"/>
              </a:rPr>
              <a:t>пользователеи</a:t>
            </a:r>
            <a:r>
              <a:rPr lang="ru-RU" sz="1200" kern="1200" dirty="0" smtClean="0">
                <a:solidFill>
                  <a:schemeClr val="tx1"/>
                </a:solidFill>
                <a:effectLst/>
                <a:latin typeface="+mn-lt"/>
                <a:ea typeface="+mn-ea"/>
                <a:cs typeface="+mn-cs"/>
              </a:rPr>
              <a:t>̆ в таких системах используются онтологии, например, широко применяется подход, </a:t>
            </a:r>
            <a:r>
              <a:rPr lang="ru-RU" sz="1200" kern="1200" dirty="0" err="1" smtClean="0">
                <a:solidFill>
                  <a:schemeClr val="tx1"/>
                </a:solidFill>
                <a:effectLst/>
                <a:latin typeface="+mn-lt"/>
                <a:ea typeface="+mn-ea"/>
                <a:cs typeface="+mn-cs"/>
              </a:rPr>
              <a:t>предложенныи</a:t>
            </a:r>
            <a:r>
              <a:rPr lang="ru-RU" sz="1200" kern="1200" dirty="0" smtClean="0">
                <a:solidFill>
                  <a:schemeClr val="tx1"/>
                </a:solidFill>
                <a:effectLst/>
                <a:latin typeface="+mn-lt"/>
                <a:ea typeface="+mn-ea"/>
                <a:cs typeface="+mn-cs"/>
              </a:rPr>
              <a:t>̆ С. Дей и А. </a:t>
            </a:r>
            <a:r>
              <a:rPr lang="ru-RU" sz="1200" kern="1200" dirty="0" err="1" smtClean="0">
                <a:solidFill>
                  <a:schemeClr val="tx1"/>
                </a:solidFill>
                <a:effectLst/>
                <a:latin typeface="+mn-lt"/>
                <a:ea typeface="+mn-ea"/>
                <a:cs typeface="+mn-cs"/>
              </a:rPr>
              <a:t>Джеймс</a:t>
            </a:r>
            <a:r>
              <a:rPr lang="ru-RU" sz="1200" kern="1200" dirty="0" smtClean="0">
                <a:solidFill>
                  <a:schemeClr val="tx1"/>
                </a:solidFill>
                <a:effectLst/>
                <a:latin typeface="+mn-lt"/>
                <a:ea typeface="+mn-ea"/>
                <a:cs typeface="+mn-cs"/>
              </a:rPr>
              <a:t> из </a:t>
            </a:r>
            <a:r>
              <a:rPr lang="ru-RU" sz="1200" kern="1200" dirty="0" err="1" smtClean="0">
                <a:solidFill>
                  <a:schemeClr val="tx1"/>
                </a:solidFill>
                <a:effectLst/>
                <a:latin typeface="+mn-lt"/>
                <a:ea typeface="+mn-ea"/>
                <a:cs typeface="+mn-cs"/>
              </a:rPr>
              <a:t>Калифор</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нийского</a:t>
            </a:r>
            <a:r>
              <a:rPr lang="ru-RU" sz="1200" kern="1200" dirty="0" smtClean="0">
                <a:solidFill>
                  <a:schemeClr val="tx1"/>
                </a:solidFill>
                <a:effectLst/>
                <a:latin typeface="+mn-lt"/>
                <a:ea typeface="+mn-ea"/>
                <a:cs typeface="+mn-cs"/>
              </a:rPr>
              <a:t> университета (США), </a:t>
            </a:r>
            <a:r>
              <a:rPr lang="ru-RU" sz="1200" kern="1200" dirty="0" err="1" smtClean="0">
                <a:solidFill>
                  <a:schemeClr val="tx1"/>
                </a:solidFill>
                <a:effectLst/>
                <a:latin typeface="+mn-lt"/>
                <a:ea typeface="+mn-ea"/>
                <a:cs typeface="+mn-cs"/>
              </a:rPr>
              <a:t>основанныи</a:t>
            </a:r>
            <a:r>
              <a:rPr lang="ru-RU" sz="1200" kern="1200" dirty="0" smtClean="0">
                <a:solidFill>
                  <a:schemeClr val="tx1"/>
                </a:solidFill>
                <a:effectLst/>
                <a:latin typeface="+mn-lt"/>
                <a:ea typeface="+mn-ea"/>
                <a:cs typeface="+mn-cs"/>
              </a:rPr>
              <a:t>̆ на применении деревьев тегов в онтологии. </a:t>
            </a:r>
            <a:endParaRPr lang="ru-RU" dirty="0" smtClean="0"/>
          </a:p>
          <a:p>
            <a:r>
              <a:rPr lang="ru-RU" sz="1200" kern="1200" dirty="0" smtClean="0">
                <a:solidFill>
                  <a:schemeClr val="tx1"/>
                </a:solidFill>
                <a:effectLst/>
                <a:latin typeface="+mn-lt"/>
                <a:ea typeface="+mn-ea"/>
                <a:cs typeface="+mn-cs"/>
              </a:rPr>
              <a:t>Для придания </a:t>
            </a:r>
            <a:r>
              <a:rPr lang="ru-RU" sz="1200" kern="1200" dirty="0" err="1" smtClean="0">
                <a:solidFill>
                  <a:schemeClr val="tx1"/>
                </a:solidFill>
                <a:effectLst/>
                <a:latin typeface="+mn-lt"/>
                <a:ea typeface="+mn-ea"/>
                <a:cs typeface="+mn-cs"/>
              </a:rPr>
              <a:t>интеллектуальнои</a:t>
            </a:r>
            <a:r>
              <a:rPr lang="ru-RU" sz="1200" kern="1200" dirty="0" smtClean="0">
                <a:solidFill>
                  <a:schemeClr val="tx1"/>
                </a:solidFill>
                <a:effectLst/>
                <a:latin typeface="+mn-lt"/>
                <a:ea typeface="+mn-ea"/>
                <a:cs typeface="+mn-cs"/>
              </a:rPr>
              <a:t>̆ системе гибкости необходимо дать </a:t>
            </a:r>
            <a:r>
              <a:rPr lang="ru-RU" sz="1200" kern="1200" dirty="0" err="1" smtClean="0">
                <a:solidFill>
                  <a:schemeClr val="tx1"/>
                </a:solidFill>
                <a:effectLst/>
                <a:latin typeface="+mn-lt"/>
                <a:ea typeface="+mn-ea"/>
                <a:cs typeface="+mn-cs"/>
              </a:rPr>
              <a:t>еи</a:t>
            </a:r>
            <a:r>
              <a:rPr lang="ru-RU" sz="1200" kern="1200" dirty="0" smtClean="0">
                <a:solidFill>
                  <a:schemeClr val="tx1"/>
                </a:solidFill>
                <a:effectLst/>
                <a:latin typeface="+mn-lt"/>
                <a:ea typeface="+mn-ea"/>
                <a:cs typeface="+mn-cs"/>
              </a:rPr>
              <a:t>̆ возможность проводить логические рассуждения. </a:t>
            </a:r>
            <a:r>
              <a:rPr lang="ru-RU" sz="1200" kern="1200" dirty="0" err="1" smtClean="0">
                <a:solidFill>
                  <a:schemeClr val="tx1"/>
                </a:solidFill>
                <a:effectLst/>
                <a:latin typeface="+mn-lt"/>
                <a:ea typeface="+mn-ea"/>
                <a:cs typeface="+mn-cs"/>
              </a:rPr>
              <a:t>Однои</a:t>
            </a:r>
            <a:r>
              <a:rPr lang="ru-RU" sz="1200" kern="1200" dirty="0" smtClean="0">
                <a:solidFill>
                  <a:schemeClr val="tx1"/>
                </a:solidFill>
                <a:effectLst/>
                <a:latin typeface="+mn-lt"/>
                <a:ea typeface="+mn-ea"/>
                <a:cs typeface="+mn-cs"/>
              </a:rPr>
              <a:t>̆ из ведущих </a:t>
            </a:r>
            <a:r>
              <a:rPr lang="ru-RU" sz="1200" kern="1200" dirty="0" err="1" smtClean="0">
                <a:solidFill>
                  <a:schemeClr val="tx1"/>
                </a:solidFill>
                <a:effectLst/>
                <a:latin typeface="+mn-lt"/>
                <a:ea typeface="+mn-ea"/>
                <a:cs typeface="+mn-cs"/>
              </a:rPr>
              <a:t>орга</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низации</a:t>
            </a:r>
            <a:r>
              <a:rPr lang="ru-RU" sz="1200" kern="1200" dirty="0" smtClean="0">
                <a:solidFill>
                  <a:schemeClr val="tx1"/>
                </a:solidFill>
                <a:effectLst/>
                <a:latin typeface="+mn-lt"/>
                <a:ea typeface="+mn-ea"/>
                <a:cs typeface="+mn-cs"/>
              </a:rPr>
              <a:t>̆ в этом направлении исследований является консорциум </a:t>
            </a:r>
            <a:r>
              <a:rPr lang="ru-RU" sz="1200" kern="1200" dirty="0" err="1" smtClean="0">
                <a:solidFill>
                  <a:schemeClr val="tx1"/>
                </a:solidFill>
                <a:effectLst/>
                <a:latin typeface="+mn-lt"/>
                <a:ea typeface="+mn-ea"/>
                <a:cs typeface="+mn-cs"/>
              </a:rPr>
              <a:t>OpenCog</a:t>
            </a:r>
            <a:r>
              <a:rPr lang="ru-RU" sz="1200" kern="1200" dirty="0" smtClean="0">
                <a:solidFill>
                  <a:schemeClr val="tx1"/>
                </a:solidFill>
                <a:effectLst/>
                <a:latin typeface="+mn-lt"/>
                <a:ea typeface="+mn-ea"/>
                <a:cs typeface="+mn-cs"/>
              </a:rPr>
              <a:t> 4 (США). Этими работами руководит Бен </a:t>
            </a:r>
            <a:r>
              <a:rPr lang="ru-RU" sz="1200" kern="1200" dirty="0" err="1" smtClean="0">
                <a:solidFill>
                  <a:schemeClr val="tx1"/>
                </a:solidFill>
                <a:effectLst/>
                <a:latin typeface="+mn-lt"/>
                <a:ea typeface="+mn-ea"/>
                <a:cs typeface="+mn-cs"/>
              </a:rPr>
              <a:t>Герцель</a:t>
            </a:r>
            <a:r>
              <a:rPr lang="ru-RU" sz="1200" kern="1200" dirty="0" smtClean="0">
                <a:solidFill>
                  <a:schemeClr val="tx1"/>
                </a:solidFill>
                <a:effectLst/>
                <a:latin typeface="+mn-lt"/>
                <a:ea typeface="+mn-ea"/>
                <a:cs typeface="+mn-cs"/>
              </a:rPr>
              <a:t> (председатель </a:t>
            </a:r>
            <a:r>
              <a:rPr lang="ru-RU" sz="1200" kern="1200" dirty="0" err="1" smtClean="0">
                <a:solidFill>
                  <a:schemeClr val="tx1"/>
                </a:solidFill>
                <a:effectLst/>
                <a:latin typeface="+mn-lt"/>
                <a:ea typeface="+mn-ea"/>
                <a:cs typeface="+mn-cs"/>
              </a:rPr>
              <a:t>Artificial</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General</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Intelligence</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Society</a:t>
            </a:r>
            <a:r>
              <a:rPr lang="ru-RU" sz="1200" kern="1200" dirty="0" smtClean="0">
                <a:solidFill>
                  <a:schemeClr val="tx1"/>
                </a:solidFill>
                <a:effectLst/>
                <a:latin typeface="+mn-lt"/>
                <a:ea typeface="+mn-ea"/>
                <a:cs typeface="+mn-cs"/>
              </a:rPr>
              <a:t> и </a:t>
            </a:r>
            <a:r>
              <a:rPr lang="ru-RU" sz="1200" kern="1200" dirty="0" err="1" smtClean="0">
                <a:solidFill>
                  <a:schemeClr val="tx1"/>
                </a:solidFill>
                <a:effectLst/>
                <a:latin typeface="+mn-lt"/>
                <a:ea typeface="+mn-ea"/>
                <a:cs typeface="+mn-cs"/>
              </a:rPr>
              <a:t>OpenCog</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Foundation</a:t>
            </a:r>
            <a:r>
              <a:rPr lang="ru-RU" sz="1200" kern="1200" dirty="0" smtClean="0">
                <a:solidFill>
                  <a:schemeClr val="tx1"/>
                </a:solidFill>
                <a:effectLst/>
                <a:latin typeface="+mn-lt"/>
                <a:ea typeface="+mn-ea"/>
                <a:cs typeface="+mn-cs"/>
              </a:rPr>
              <a:t>) — один из мировых лидеров в об- </a:t>
            </a:r>
            <a:r>
              <a:rPr lang="ru-RU" sz="1200" kern="1200" dirty="0" err="1" smtClean="0">
                <a:solidFill>
                  <a:schemeClr val="tx1"/>
                </a:solidFill>
                <a:effectLst/>
                <a:latin typeface="+mn-lt"/>
                <a:ea typeface="+mn-ea"/>
                <a:cs typeface="+mn-cs"/>
              </a:rPr>
              <a:t>ласти</a:t>
            </a:r>
            <a:r>
              <a:rPr lang="ru-RU" sz="1200" kern="1200" dirty="0" smtClean="0">
                <a:solidFill>
                  <a:schemeClr val="tx1"/>
                </a:solidFill>
                <a:effectLst/>
                <a:latin typeface="+mn-lt"/>
                <a:ea typeface="+mn-ea"/>
                <a:cs typeface="+mn-cs"/>
              </a:rPr>
              <a:t> искусственного интеллекта. Исследования в области </a:t>
            </a:r>
            <a:r>
              <a:rPr lang="ru-RU" sz="1200" kern="1200" dirty="0" err="1" smtClean="0">
                <a:solidFill>
                  <a:schemeClr val="tx1"/>
                </a:solidFill>
                <a:effectLst/>
                <a:latin typeface="+mn-lt"/>
                <a:ea typeface="+mn-ea"/>
                <a:cs typeface="+mn-cs"/>
              </a:rPr>
              <a:t>машиннои</a:t>
            </a:r>
            <a:r>
              <a:rPr lang="ru-RU" sz="1200" kern="1200" dirty="0" smtClean="0">
                <a:solidFill>
                  <a:schemeClr val="tx1"/>
                </a:solidFill>
                <a:effectLst/>
                <a:latin typeface="+mn-lt"/>
                <a:ea typeface="+mn-ea"/>
                <a:cs typeface="+mn-cs"/>
              </a:rPr>
              <a:t>̆ логики также ведутся в рамках проекта NARS 5 под руководством профессора </a:t>
            </a:r>
            <a:r>
              <a:rPr lang="ru-RU" sz="1200" kern="1200" dirty="0" err="1" smtClean="0">
                <a:solidFill>
                  <a:schemeClr val="tx1"/>
                </a:solidFill>
                <a:effectLst/>
                <a:latin typeface="+mn-lt"/>
                <a:ea typeface="+mn-ea"/>
                <a:cs typeface="+mn-cs"/>
              </a:rPr>
              <a:t>универ</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ситета</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Темлпа</a:t>
            </a:r>
            <a:r>
              <a:rPr lang="ru-RU" sz="1200" kern="1200" dirty="0" smtClean="0">
                <a:solidFill>
                  <a:schemeClr val="tx1"/>
                </a:solidFill>
                <a:effectLst/>
                <a:latin typeface="+mn-lt"/>
                <a:ea typeface="+mn-ea"/>
                <a:cs typeface="+mn-cs"/>
              </a:rPr>
              <a:t> (США) </a:t>
            </a:r>
            <a:r>
              <a:rPr lang="ru-RU" sz="1200" kern="1200" dirty="0" err="1" smtClean="0">
                <a:solidFill>
                  <a:schemeClr val="tx1"/>
                </a:solidFill>
                <a:effectLst/>
                <a:latin typeface="+mn-lt"/>
                <a:ea typeface="+mn-ea"/>
                <a:cs typeface="+mn-cs"/>
              </a:rPr>
              <a:t>Пея</a:t>
            </a:r>
            <a:r>
              <a:rPr lang="ru-RU" sz="1200" kern="1200" dirty="0" smtClean="0">
                <a:solidFill>
                  <a:schemeClr val="tx1"/>
                </a:solidFill>
                <a:effectLst/>
                <a:latin typeface="+mn-lt"/>
                <a:ea typeface="+mn-ea"/>
                <a:cs typeface="+mn-cs"/>
              </a:rPr>
              <a:t> Вонга. </a:t>
            </a:r>
            <a:endParaRPr lang="ru-RU" dirty="0" smtClean="0"/>
          </a:p>
          <a:p>
            <a:endParaRPr lang="ru-RU" dirty="0"/>
          </a:p>
        </p:txBody>
      </p:sp>
      <p:sp>
        <p:nvSpPr>
          <p:cNvPr id="4" name="Номер слайда 3"/>
          <p:cNvSpPr>
            <a:spLocks noGrp="1"/>
          </p:cNvSpPr>
          <p:nvPr>
            <p:ph type="sldNum" sz="quarter" idx="10"/>
          </p:nvPr>
        </p:nvSpPr>
        <p:spPr/>
        <p:txBody>
          <a:bodyPr/>
          <a:lstStyle/>
          <a:p>
            <a:fld id="{08B8C81A-D127-4942-9B26-C2CC7D2B707B}" type="slidenum">
              <a:rPr lang="ru-RU" smtClean="0"/>
              <a:pPr/>
              <a:t>18</a:t>
            </a:fld>
            <a:endParaRPr lang="ru-RU"/>
          </a:p>
        </p:txBody>
      </p:sp>
    </p:spTree>
    <p:extLst>
      <p:ext uri="{BB962C8B-B14F-4D97-AF65-F5344CB8AC3E}">
        <p14:creationId xmlns:p14="http://schemas.microsoft.com/office/powerpoint/2010/main" val="11489563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1" kern="1200" dirty="0" smtClean="0">
                <a:solidFill>
                  <a:schemeClr val="tx1"/>
                </a:solidFill>
                <a:effectLst/>
                <a:latin typeface="+mn-lt"/>
                <a:ea typeface="+mn-ea"/>
                <a:cs typeface="+mn-cs"/>
              </a:rPr>
              <a:t>Уровень </a:t>
            </a:r>
            <a:endParaRPr lang="ru-RU" dirty="0" smtClean="0">
              <a:effectLst/>
            </a:endParaRPr>
          </a:p>
          <a:p>
            <a:r>
              <a:rPr lang="ru-RU" sz="1200" b="1" kern="1200" dirty="0" smtClean="0">
                <a:solidFill>
                  <a:schemeClr val="tx1"/>
                </a:solidFill>
                <a:effectLst/>
                <a:latin typeface="+mn-lt"/>
                <a:ea typeface="+mn-ea"/>
                <a:cs typeface="+mn-cs"/>
              </a:rPr>
              <a:t>Описание </a:t>
            </a:r>
            <a:endParaRPr lang="ru-RU" dirty="0" smtClean="0">
              <a:effectLst/>
            </a:endParaRPr>
          </a:p>
          <a:p>
            <a:r>
              <a:rPr lang="ru-RU" sz="1200" kern="1200" dirty="0" smtClean="0">
                <a:solidFill>
                  <a:schemeClr val="tx1"/>
                </a:solidFill>
                <a:effectLst/>
                <a:latin typeface="+mn-lt"/>
                <a:ea typeface="+mn-ea"/>
                <a:cs typeface="+mn-cs"/>
              </a:rPr>
              <a:t>Первая линия </a:t>
            </a:r>
            <a:endParaRPr lang="ru-RU" dirty="0" smtClean="0">
              <a:effectLst/>
            </a:endParaRPr>
          </a:p>
          <a:p>
            <a:r>
              <a:rPr lang="ru-RU" sz="1200" kern="1200" dirty="0" smtClean="0">
                <a:solidFill>
                  <a:schemeClr val="tx1"/>
                </a:solidFill>
                <a:effectLst/>
                <a:latin typeface="+mn-lt"/>
                <a:ea typeface="+mn-ea"/>
                <a:cs typeface="+mn-cs"/>
              </a:rPr>
              <a:t>Решение уже известных, </a:t>
            </a:r>
            <a:r>
              <a:rPr lang="ru-RU" sz="1200" kern="1200" dirty="0" err="1" smtClean="0">
                <a:solidFill>
                  <a:schemeClr val="tx1"/>
                </a:solidFill>
                <a:effectLst/>
                <a:latin typeface="+mn-lt"/>
                <a:ea typeface="+mn-ea"/>
                <a:cs typeface="+mn-cs"/>
              </a:rPr>
              <a:t>задоку</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ментированных</a:t>
            </a:r>
            <a:r>
              <a:rPr lang="ru-RU" sz="1200" kern="1200" dirty="0" smtClean="0">
                <a:solidFill>
                  <a:schemeClr val="tx1"/>
                </a:solidFill>
                <a:effectLst/>
                <a:latin typeface="+mn-lt"/>
                <a:ea typeface="+mn-ea"/>
                <a:cs typeface="+mn-cs"/>
              </a:rPr>
              <a:t> проблем, работа напрямую с пользователем </a:t>
            </a:r>
            <a:endParaRPr lang="ru-RU" dirty="0" smtClean="0">
              <a:effectLst/>
            </a:endParaRPr>
          </a:p>
          <a:p>
            <a:r>
              <a:rPr lang="ru-RU" sz="1200" kern="1200" dirty="0" smtClean="0">
                <a:solidFill>
                  <a:schemeClr val="tx1"/>
                </a:solidFill>
                <a:effectLst/>
                <a:latin typeface="+mn-lt"/>
                <a:ea typeface="+mn-ea"/>
                <a:cs typeface="+mn-cs"/>
              </a:rPr>
              <a:t>Вторая линия </a:t>
            </a:r>
            <a:endParaRPr lang="ru-RU" dirty="0" smtClean="0">
              <a:effectLst/>
            </a:endParaRPr>
          </a:p>
          <a:p>
            <a:r>
              <a:rPr lang="ru-RU" sz="1200" kern="1200" dirty="0" smtClean="0">
                <a:solidFill>
                  <a:schemeClr val="tx1"/>
                </a:solidFill>
                <a:effectLst/>
                <a:latin typeface="+mn-lt"/>
                <a:ea typeface="+mn-ea"/>
                <a:cs typeface="+mn-cs"/>
              </a:rPr>
              <a:t>Решение ранее неизвестных проблем </a:t>
            </a:r>
            <a:endParaRPr lang="ru-RU" dirty="0" smtClean="0">
              <a:effectLst/>
            </a:endParaRPr>
          </a:p>
          <a:p>
            <a:r>
              <a:rPr lang="ru-RU" sz="1200" kern="1200" dirty="0" smtClean="0">
                <a:solidFill>
                  <a:schemeClr val="tx1"/>
                </a:solidFill>
                <a:effectLst/>
                <a:latin typeface="+mn-lt"/>
                <a:ea typeface="+mn-ea"/>
                <a:cs typeface="+mn-cs"/>
              </a:rPr>
              <a:t>Третья линия </a:t>
            </a:r>
            <a:endParaRPr lang="ru-RU" dirty="0" smtClean="0">
              <a:effectLst/>
            </a:endParaRPr>
          </a:p>
          <a:p>
            <a:r>
              <a:rPr lang="ru-RU" sz="1200" kern="1200" dirty="0" smtClean="0">
                <a:solidFill>
                  <a:schemeClr val="tx1"/>
                </a:solidFill>
                <a:effectLst/>
                <a:latin typeface="+mn-lt"/>
                <a:ea typeface="+mn-ea"/>
                <a:cs typeface="+mn-cs"/>
              </a:rPr>
              <a:t>Решение сложных и </a:t>
            </a:r>
            <a:r>
              <a:rPr lang="ru-RU" sz="1200" kern="1200" dirty="0" err="1" smtClean="0">
                <a:solidFill>
                  <a:schemeClr val="tx1"/>
                </a:solidFill>
                <a:effectLst/>
                <a:latin typeface="+mn-lt"/>
                <a:ea typeface="+mn-ea"/>
                <a:cs typeface="+mn-cs"/>
              </a:rPr>
              <a:t>нетривиаль</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ных</a:t>
            </a:r>
            <a:r>
              <a:rPr lang="ru-RU" sz="1200" kern="1200" dirty="0" smtClean="0">
                <a:solidFill>
                  <a:schemeClr val="tx1"/>
                </a:solidFill>
                <a:effectLst/>
                <a:latin typeface="+mn-lt"/>
                <a:ea typeface="+mn-ea"/>
                <a:cs typeface="+mn-cs"/>
              </a:rPr>
              <a:t> проблем </a:t>
            </a:r>
            <a:endParaRPr lang="ru-RU" dirty="0" smtClean="0">
              <a:effectLst/>
            </a:endParaRPr>
          </a:p>
          <a:p>
            <a:r>
              <a:rPr lang="ru-RU" sz="1200" kern="1200" dirty="0" smtClean="0">
                <a:solidFill>
                  <a:schemeClr val="tx1"/>
                </a:solidFill>
                <a:effectLst/>
                <a:latin typeface="+mn-lt"/>
                <a:ea typeface="+mn-ea"/>
                <a:cs typeface="+mn-cs"/>
              </a:rPr>
              <a:t>Четвертая линия </a:t>
            </a:r>
            <a:endParaRPr lang="ru-RU" dirty="0" smtClean="0">
              <a:effectLst/>
            </a:endParaRPr>
          </a:p>
          <a:p>
            <a:r>
              <a:rPr lang="ru-RU" sz="1200" kern="1200" dirty="0" smtClean="0">
                <a:solidFill>
                  <a:schemeClr val="tx1"/>
                </a:solidFill>
                <a:effectLst/>
                <a:latin typeface="+mn-lt"/>
                <a:ea typeface="+mn-ea"/>
                <a:cs typeface="+mn-cs"/>
              </a:rPr>
              <a:t>Решение архитектурных про- </a:t>
            </a:r>
            <a:r>
              <a:rPr lang="ru-RU" sz="1200" kern="1200" dirty="0" err="1" smtClean="0">
                <a:solidFill>
                  <a:schemeClr val="tx1"/>
                </a:solidFill>
                <a:effectLst/>
                <a:latin typeface="+mn-lt"/>
                <a:ea typeface="+mn-ea"/>
                <a:cs typeface="+mn-cs"/>
              </a:rPr>
              <a:t>блем</a:t>
            </a:r>
            <a:r>
              <a:rPr lang="ru-RU" sz="1200" kern="1200" dirty="0" smtClean="0">
                <a:solidFill>
                  <a:schemeClr val="tx1"/>
                </a:solidFill>
                <a:effectLst/>
                <a:latin typeface="+mn-lt"/>
                <a:ea typeface="+mn-ea"/>
                <a:cs typeface="+mn-cs"/>
              </a:rPr>
              <a:t> инфраструктуры </a:t>
            </a:r>
            <a:endParaRPr lang="ru-RU" dirty="0" smtClean="0">
              <a:effectLst/>
            </a:endParaRPr>
          </a:p>
          <a:p>
            <a:endParaRPr lang="ru-RU" dirty="0"/>
          </a:p>
        </p:txBody>
      </p:sp>
      <p:sp>
        <p:nvSpPr>
          <p:cNvPr id="4" name="Номер слайда 3"/>
          <p:cNvSpPr>
            <a:spLocks noGrp="1"/>
          </p:cNvSpPr>
          <p:nvPr>
            <p:ph type="sldNum" sz="quarter" idx="10"/>
          </p:nvPr>
        </p:nvSpPr>
        <p:spPr/>
        <p:txBody>
          <a:bodyPr/>
          <a:lstStyle/>
          <a:p>
            <a:fld id="{08B8C81A-D127-4942-9B26-C2CC7D2B707B}" type="slidenum">
              <a:rPr lang="ru-RU" smtClean="0"/>
              <a:pPr/>
              <a:t>20</a:t>
            </a:fld>
            <a:endParaRPr lang="ru-RU"/>
          </a:p>
        </p:txBody>
      </p:sp>
    </p:spTree>
    <p:extLst>
      <p:ext uri="{BB962C8B-B14F-4D97-AF65-F5344CB8AC3E}">
        <p14:creationId xmlns:p14="http://schemas.microsoft.com/office/powerpoint/2010/main" val="11762574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Add new field</a:t>
            </a:r>
            <a:r>
              <a:rPr lang="en-US" baseline="0" dirty="0" smtClean="0"/>
              <a:t> to customer</a:t>
            </a:r>
            <a:endParaRPr lang="ru-RU"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ru-RU" sz="1200" kern="1200" dirty="0" smtClean="0">
                <a:solidFill>
                  <a:schemeClr val="tx1"/>
                </a:solidFill>
                <a:effectLst/>
                <a:latin typeface="+mn-lt"/>
                <a:ea typeface="+mn-ea"/>
                <a:cs typeface="+mn-cs"/>
              </a:rPr>
              <a:t>Модель </a:t>
            </a:r>
            <a:r>
              <a:rPr lang="ru-RU" sz="1200" kern="1200" dirty="0" err="1" smtClean="0">
                <a:solidFill>
                  <a:schemeClr val="tx1"/>
                </a:solidFill>
                <a:effectLst/>
                <a:latin typeface="+mn-lt"/>
                <a:ea typeface="+mn-ea"/>
                <a:cs typeface="+mn-cs"/>
              </a:rPr>
              <a:t>Menta</a:t>
            </a:r>
            <a:r>
              <a:rPr lang="ru-RU" sz="1200" kern="1200" dirty="0" smtClean="0">
                <a:solidFill>
                  <a:schemeClr val="tx1"/>
                </a:solidFill>
                <a:effectLst/>
                <a:latin typeface="+mn-lt"/>
                <a:ea typeface="+mn-ea"/>
                <a:cs typeface="+mn-cs"/>
              </a:rPr>
              <a:t> 0.1 имеет следующие недостатки: отсутствие </a:t>
            </a:r>
            <a:r>
              <a:rPr lang="ru-RU" sz="1200" kern="1200" dirty="0" err="1" smtClean="0">
                <a:solidFill>
                  <a:schemeClr val="tx1"/>
                </a:solidFill>
                <a:effectLst/>
                <a:latin typeface="+mn-lt"/>
                <a:ea typeface="+mn-ea"/>
                <a:cs typeface="+mn-cs"/>
              </a:rPr>
              <a:t>устойчивости</a:t>
            </a:r>
            <a:r>
              <a:rPr lang="ru-RU" sz="1200" kern="1200" dirty="0" smtClean="0">
                <a:solidFill>
                  <a:schemeClr val="tx1"/>
                </a:solidFill>
                <a:effectLst/>
                <a:latin typeface="+mn-lt"/>
                <a:ea typeface="+mn-ea"/>
                <a:cs typeface="+mn-cs"/>
              </a:rPr>
              <a:t> к грамматическим и содержательным ошибкам </a:t>
            </a:r>
            <a:r>
              <a:rPr lang="ru-RU" sz="1200" kern="1200" dirty="0" err="1" smtClean="0">
                <a:solidFill>
                  <a:schemeClr val="tx1"/>
                </a:solidFill>
                <a:effectLst/>
                <a:latin typeface="+mn-lt"/>
                <a:ea typeface="+mn-ea"/>
                <a:cs typeface="+mn-cs"/>
              </a:rPr>
              <a:t>входнои</a:t>
            </a:r>
            <a:r>
              <a:rPr lang="ru-RU" sz="1200" kern="1200" dirty="0" smtClean="0">
                <a:solidFill>
                  <a:schemeClr val="tx1"/>
                </a:solidFill>
                <a:effectLst/>
                <a:latin typeface="+mn-lt"/>
                <a:ea typeface="+mn-ea"/>
                <a:cs typeface="+mn-cs"/>
              </a:rPr>
              <a:t>̆ информации. Например, </a:t>
            </a:r>
            <a:r>
              <a:rPr lang="ru-RU" sz="1200" kern="1200" dirty="0" err="1" smtClean="0">
                <a:solidFill>
                  <a:schemeClr val="tx1"/>
                </a:solidFill>
                <a:effectLst/>
                <a:latin typeface="+mn-lt"/>
                <a:ea typeface="+mn-ea"/>
                <a:cs typeface="+mn-cs"/>
              </a:rPr>
              <a:t>входнои</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файл</a:t>
            </a:r>
            <a:r>
              <a:rPr lang="ru-RU" sz="1200" kern="1200" dirty="0" smtClean="0">
                <a:solidFill>
                  <a:schemeClr val="tx1"/>
                </a:solidFill>
                <a:effectLst/>
                <a:latin typeface="+mn-lt"/>
                <a:ea typeface="+mn-ea"/>
                <a:cs typeface="+mn-cs"/>
              </a:rPr>
              <a:t> не имел отношения к </a:t>
            </a:r>
            <a:r>
              <a:rPr lang="ru-RU" sz="1200" kern="1200" dirty="0" err="1" smtClean="0">
                <a:solidFill>
                  <a:schemeClr val="tx1"/>
                </a:solidFill>
                <a:effectLst/>
                <a:latin typeface="+mn-lt"/>
                <a:ea typeface="+mn-ea"/>
                <a:cs typeface="+mn-cs"/>
              </a:rPr>
              <a:t>программнои</a:t>
            </a:r>
            <a:r>
              <a:rPr lang="ru-RU" sz="1200" kern="1200" dirty="0" smtClean="0">
                <a:solidFill>
                  <a:schemeClr val="tx1"/>
                </a:solidFill>
                <a:effectLst/>
                <a:latin typeface="+mn-lt"/>
                <a:ea typeface="+mn-ea"/>
                <a:cs typeface="+mn-cs"/>
              </a:rPr>
              <a:t>̆ системе, модель </a:t>
            </a:r>
            <a:r>
              <a:rPr lang="ru-RU" sz="1200" kern="1200" dirty="0" err="1" smtClean="0">
                <a:solidFill>
                  <a:schemeClr val="tx1"/>
                </a:solidFill>
                <a:effectLst/>
                <a:latin typeface="+mn-lt"/>
                <a:ea typeface="+mn-ea"/>
                <a:cs typeface="+mn-cs"/>
              </a:rPr>
              <a:t>которои</a:t>
            </a:r>
            <a:r>
              <a:rPr lang="ru-RU" sz="1200" kern="1200" dirty="0" smtClean="0">
                <a:solidFill>
                  <a:schemeClr val="tx1"/>
                </a:solidFill>
                <a:effectLst/>
                <a:latin typeface="+mn-lt"/>
                <a:ea typeface="+mn-ea"/>
                <a:cs typeface="+mn-cs"/>
              </a:rPr>
              <a:t>̆ была в базе знаний в формате OWL; система поиска решения работала только в рамках модели </a:t>
            </a:r>
            <a:r>
              <a:rPr lang="ru-RU" sz="1200" kern="1200" dirty="0" err="1" smtClean="0">
                <a:solidFill>
                  <a:schemeClr val="tx1"/>
                </a:solidFill>
                <a:effectLst/>
                <a:latin typeface="+mn-lt"/>
                <a:ea typeface="+mn-ea"/>
                <a:cs typeface="+mn-cs"/>
              </a:rPr>
              <a:t>однои</a:t>
            </a:r>
            <a:r>
              <a:rPr lang="ru-RU" sz="1200" kern="1200" dirty="0" smtClean="0">
                <a:solidFill>
                  <a:schemeClr val="tx1"/>
                </a:solidFill>
                <a:effectLst/>
                <a:latin typeface="+mn-lt"/>
                <a:ea typeface="+mn-ea"/>
                <a:cs typeface="+mn-cs"/>
              </a:rPr>
              <a:t>̆ программы; отсутствовала функция обучения. </a:t>
            </a:r>
            <a:endParaRPr lang="ru-RU" dirty="0" smtClean="0"/>
          </a:p>
          <a:p>
            <a:endParaRPr lang="ru-RU" baseline="0" dirty="0" smtClean="0"/>
          </a:p>
          <a:p>
            <a:endParaRPr lang="ru-RU" dirty="0"/>
          </a:p>
        </p:txBody>
      </p:sp>
      <p:sp>
        <p:nvSpPr>
          <p:cNvPr id="4" name="Номер слайда 3"/>
          <p:cNvSpPr>
            <a:spLocks noGrp="1"/>
          </p:cNvSpPr>
          <p:nvPr>
            <p:ph type="sldNum" sz="quarter" idx="10"/>
          </p:nvPr>
        </p:nvSpPr>
        <p:spPr/>
        <p:txBody>
          <a:bodyPr/>
          <a:lstStyle/>
          <a:p>
            <a:fld id="{08B8C81A-D127-4942-9B26-C2CC7D2B707B}" type="slidenum">
              <a:rPr lang="ru-RU" smtClean="0"/>
              <a:pPr/>
              <a:t>25</a:t>
            </a:fld>
            <a:endParaRPr lang="ru-RU"/>
          </a:p>
        </p:txBody>
      </p:sp>
    </p:spTree>
    <p:extLst>
      <p:ext uri="{BB962C8B-B14F-4D97-AF65-F5344CB8AC3E}">
        <p14:creationId xmlns:p14="http://schemas.microsoft.com/office/powerpoint/2010/main" val="20637048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55000" lnSpcReduction="20000"/>
          </a:bodyPr>
          <a:lstStyle/>
          <a:p>
            <a:r>
              <a:rPr lang="ru-RU" sz="1200" b="1" kern="1200" dirty="0" smtClean="0">
                <a:solidFill>
                  <a:schemeClr val="tx1"/>
                </a:solidFill>
                <a:effectLst/>
                <a:latin typeface="+mn-lt"/>
                <a:ea typeface="+mn-ea"/>
                <a:cs typeface="+mn-cs"/>
              </a:rPr>
              <a:t>Компонент </a:t>
            </a:r>
            <a:endParaRPr lang="ru-RU" dirty="0" smtClean="0">
              <a:effectLst/>
            </a:endParaRPr>
          </a:p>
          <a:p>
            <a:r>
              <a:rPr lang="ru-RU" sz="1200" b="1" kern="1200" dirty="0" smtClean="0">
                <a:solidFill>
                  <a:schemeClr val="tx1"/>
                </a:solidFill>
                <a:effectLst/>
                <a:latin typeface="+mn-lt"/>
                <a:ea typeface="+mn-ea"/>
                <a:cs typeface="+mn-cs"/>
              </a:rPr>
              <a:t>Описание </a:t>
            </a:r>
            <a:endParaRPr lang="ru-RU" dirty="0" smtClean="0">
              <a:effectLst/>
            </a:endParaRPr>
          </a:p>
          <a:p>
            <a:r>
              <a:rPr lang="ru-RU" sz="1200" kern="1200" dirty="0" err="1" smtClean="0">
                <a:solidFill>
                  <a:schemeClr val="tx1"/>
                </a:solidFill>
                <a:effectLst/>
                <a:latin typeface="+mn-lt"/>
                <a:ea typeface="+mn-ea"/>
                <a:cs typeface="+mn-cs"/>
              </a:rPr>
              <a:t>MentaController</a:t>
            </a:r>
            <a:r>
              <a:rPr lang="ru-RU" sz="1200" kern="1200" dirty="0" smtClean="0">
                <a:solidFill>
                  <a:schemeClr val="tx1"/>
                </a:solidFill>
                <a:effectLst/>
                <a:latin typeface="+mn-lt"/>
                <a:ea typeface="+mn-ea"/>
                <a:cs typeface="+mn-cs"/>
              </a:rPr>
              <a:t> </a:t>
            </a:r>
            <a:endParaRPr lang="ru-RU" dirty="0" smtClean="0">
              <a:effectLst/>
            </a:endParaRPr>
          </a:p>
          <a:p>
            <a:r>
              <a:rPr lang="ru-RU" sz="1200" kern="1200" dirty="0" smtClean="0">
                <a:solidFill>
                  <a:schemeClr val="tx1"/>
                </a:solidFill>
                <a:effectLst/>
                <a:latin typeface="+mn-lt"/>
                <a:ea typeface="+mn-ea"/>
                <a:cs typeface="+mn-cs"/>
              </a:rPr>
              <a:t>Веб-служба [83], которая предоставляет </a:t>
            </a:r>
            <a:r>
              <a:rPr lang="ru-RU" sz="1200" kern="1200" dirty="0" err="1" smtClean="0">
                <a:solidFill>
                  <a:schemeClr val="tx1"/>
                </a:solidFill>
                <a:effectLst/>
                <a:latin typeface="+mn-lt"/>
                <a:ea typeface="+mn-ea"/>
                <a:cs typeface="+mn-cs"/>
              </a:rPr>
              <a:t>интерфейс</a:t>
            </a:r>
            <a:r>
              <a:rPr lang="ru-RU" sz="1200" kern="1200" dirty="0" smtClean="0">
                <a:solidFill>
                  <a:schemeClr val="tx1"/>
                </a:solidFill>
                <a:effectLst/>
                <a:latin typeface="+mn-lt"/>
                <a:ea typeface="+mn-ea"/>
                <a:cs typeface="+mn-cs"/>
              </a:rPr>
              <a:t> для общения с пользователем и остальными </a:t>
            </a:r>
            <a:r>
              <a:rPr lang="ru-RU" sz="1200" kern="1200" dirty="0" err="1" smtClean="0">
                <a:solidFill>
                  <a:schemeClr val="tx1"/>
                </a:solidFill>
                <a:effectLst/>
                <a:latin typeface="+mn-lt"/>
                <a:ea typeface="+mn-ea"/>
                <a:cs typeface="+mn-cs"/>
              </a:rPr>
              <a:t>систе</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мами</a:t>
            </a:r>
            <a:r>
              <a:rPr lang="ru-RU" sz="1200" kern="1200" dirty="0" smtClean="0">
                <a:solidFill>
                  <a:schemeClr val="tx1"/>
                </a:solidFill>
                <a:effectLst/>
                <a:latin typeface="+mn-lt"/>
                <a:ea typeface="+mn-ea"/>
                <a:cs typeface="+mn-cs"/>
              </a:rPr>
              <a:t> </a:t>
            </a:r>
            <a:endParaRPr lang="ru-RU" dirty="0" smtClean="0">
              <a:effectLst/>
            </a:endParaRPr>
          </a:p>
          <a:p>
            <a:r>
              <a:rPr lang="ru-RU" sz="1200" kern="1200" dirty="0" err="1" smtClean="0">
                <a:solidFill>
                  <a:schemeClr val="tx1"/>
                </a:solidFill>
                <a:effectLst/>
                <a:latin typeface="+mn-lt"/>
                <a:ea typeface="+mn-ea"/>
                <a:cs typeface="+mn-cs"/>
              </a:rPr>
              <a:t>SolutionGenerator</a:t>
            </a:r>
            <a:r>
              <a:rPr lang="ru-RU" sz="1200" kern="1200" dirty="0" smtClean="0">
                <a:solidFill>
                  <a:schemeClr val="tx1"/>
                </a:solidFill>
                <a:effectLst/>
                <a:latin typeface="+mn-lt"/>
                <a:ea typeface="+mn-ea"/>
                <a:cs typeface="+mn-cs"/>
              </a:rPr>
              <a:t> </a:t>
            </a:r>
            <a:endParaRPr lang="ru-RU" dirty="0" smtClean="0">
              <a:effectLst/>
            </a:endParaRPr>
          </a:p>
          <a:p>
            <a:r>
              <a:rPr lang="ru-RU" sz="1200" kern="1200" dirty="0" smtClean="0">
                <a:solidFill>
                  <a:schemeClr val="tx1"/>
                </a:solidFill>
                <a:effectLst/>
                <a:latin typeface="+mn-lt"/>
                <a:ea typeface="+mn-ea"/>
                <a:cs typeface="+mn-cs"/>
              </a:rPr>
              <a:t>Модуль отвечает за генерацию решения. На вход он получает </a:t>
            </a:r>
            <a:r>
              <a:rPr lang="ru-RU" sz="1200" kern="1200" dirty="0" err="1" smtClean="0">
                <a:solidFill>
                  <a:schemeClr val="tx1"/>
                </a:solidFill>
                <a:effectLst/>
                <a:latin typeface="+mn-lt"/>
                <a:ea typeface="+mn-ea"/>
                <a:cs typeface="+mn-cs"/>
              </a:rPr>
              <a:t>Acceptance</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Criteria</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Основои</a:t>
            </a:r>
            <a:r>
              <a:rPr lang="ru-RU" sz="1200" kern="1200" dirty="0" smtClean="0">
                <a:solidFill>
                  <a:schemeClr val="tx1"/>
                </a:solidFill>
                <a:effectLst/>
                <a:latin typeface="+mn-lt"/>
                <a:ea typeface="+mn-ea"/>
                <a:cs typeface="+mn-cs"/>
              </a:rPr>
              <a:t>̆ являет- </a:t>
            </a:r>
            <a:r>
              <a:rPr lang="ru-RU" sz="1200" kern="1200" dirty="0" err="1" smtClean="0">
                <a:solidFill>
                  <a:schemeClr val="tx1"/>
                </a:solidFill>
                <a:effectLst/>
                <a:latin typeface="+mn-lt"/>
                <a:ea typeface="+mn-ea"/>
                <a:cs typeface="+mn-cs"/>
              </a:rPr>
              <a:t>ся</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генетическии</a:t>
            </a:r>
            <a:r>
              <a:rPr lang="ru-RU" sz="1200" kern="1200" dirty="0" smtClean="0">
                <a:solidFill>
                  <a:schemeClr val="tx1"/>
                </a:solidFill>
                <a:effectLst/>
                <a:latin typeface="+mn-lt"/>
                <a:ea typeface="+mn-ea"/>
                <a:cs typeface="+mn-cs"/>
              </a:rPr>
              <a:t>̆ алгоритм. Для него был выбран </a:t>
            </a:r>
            <a:r>
              <a:rPr lang="ru-RU" sz="1200" kern="1200" dirty="0" err="1" smtClean="0">
                <a:solidFill>
                  <a:schemeClr val="tx1"/>
                </a:solidFill>
                <a:effectLst/>
                <a:latin typeface="+mn-lt"/>
                <a:ea typeface="+mn-ea"/>
                <a:cs typeface="+mn-cs"/>
              </a:rPr>
              <a:t>framework</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ecj</a:t>
            </a:r>
            <a:r>
              <a:rPr lang="ru-RU" sz="1200" kern="1200" dirty="0" smtClean="0">
                <a:solidFill>
                  <a:schemeClr val="tx1"/>
                </a:solidFill>
                <a:effectLst/>
                <a:latin typeface="+mn-lt"/>
                <a:ea typeface="+mn-ea"/>
                <a:cs typeface="+mn-cs"/>
              </a:rPr>
              <a:t> [84]. Из всех возможных классов в базе знаний, отсеянных по классификатору со- </a:t>
            </a:r>
            <a:r>
              <a:rPr lang="ru-RU" sz="1200" kern="1200" dirty="0" err="1" smtClean="0">
                <a:solidFill>
                  <a:schemeClr val="tx1"/>
                </a:solidFill>
                <a:effectLst/>
                <a:latin typeface="+mn-lt"/>
                <a:ea typeface="+mn-ea"/>
                <a:cs typeface="+mn-cs"/>
              </a:rPr>
              <a:t>ставляются</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паросочетания</a:t>
            </a:r>
            <a:r>
              <a:rPr lang="ru-RU" sz="1200" kern="1200" dirty="0" smtClean="0">
                <a:solidFill>
                  <a:schemeClr val="tx1"/>
                </a:solidFill>
                <a:effectLst/>
                <a:latin typeface="+mn-lt"/>
                <a:ea typeface="+mn-ea"/>
                <a:cs typeface="+mn-cs"/>
              </a:rPr>
              <a:t>. К каждому </a:t>
            </a:r>
            <a:r>
              <a:rPr lang="ru-RU" sz="1200" kern="1200" dirty="0" err="1" smtClean="0">
                <a:solidFill>
                  <a:schemeClr val="tx1"/>
                </a:solidFill>
                <a:effectLst/>
                <a:latin typeface="+mn-lt"/>
                <a:ea typeface="+mn-ea"/>
                <a:cs typeface="+mn-cs"/>
              </a:rPr>
              <a:t>паросоче</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танию</a:t>
            </a:r>
            <a:r>
              <a:rPr lang="ru-RU" sz="1200" kern="1200" dirty="0" smtClean="0">
                <a:solidFill>
                  <a:schemeClr val="tx1"/>
                </a:solidFill>
                <a:effectLst/>
                <a:latin typeface="+mn-lt"/>
                <a:ea typeface="+mn-ea"/>
                <a:cs typeface="+mn-cs"/>
              </a:rPr>
              <a:t> применяется логическое суждение на ос- </a:t>
            </a:r>
            <a:r>
              <a:rPr lang="ru-RU" sz="1200" kern="1200" dirty="0" err="1" smtClean="0">
                <a:solidFill>
                  <a:schemeClr val="tx1"/>
                </a:solidFill>
                <a:effectLst/>
                <a:latin typeface="+mn-lt"/>
                <a:ea typeface="+mn-ea"/>
                <a:cs typeface="+mn-cs"/>
              </a:rPr>
              <a:t>нове</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AcceptanceCriteria</a:t>
            </a:r>
            <a:r>
              <a:rPr lang="ru-RU" sz="1200" kern="1200" dirty="0" smtClean="0">
                <a:solidFill>
                  <a:schemeClr val="tx1"/>
                </a:solidFill>
                <a:effectLst/>
                <a:latin typeface="+mn-lt"/>
                <a:ea typeface="+mn-ea"/>
                <a:cs typeface="+mn-cs"/>
              </a:rPr>
              <a:t> (за это отвечает модуль </a:t>
            </a:r>
            <a:r>
              <a:rPr lang="ru-RU" sz="1200" kern="1200" dirty="0" err="1" smtClean="0">
                <a:solidFill>
                  <a:schemeClr val="tx1"/>
                </a:solidFill>
                <a:effectLst/>
                <a:latin typeface="+mn-lt"/>
                <a:ea typeface="+mn-ea"/>
                <a:cs typeface="+mn-cs"/>
              </a:rPr>
              <a:t>ReasonerAdapter</a:t>
            </a:r>
            <a:r>
              <a:rPr lang="ru-RU" sz="1200" kern="1200" dirty="0" smtClean="0">
                <a:solidFill>
                  <a:schemeClr val="tx1"/>
                </a:solidFill>
                <a:effectLst/>
                <a:latin typeface="+mn-lt"/>
                <a:ea typeface="+mn-ea"/>
                <a:cs typeface="+mn-cs"/>
              </a:rPr>
              <a:t>). В итоге </a:t>
            </a:r>
            <a:r>
              <a:rPr lang="ru-RU" sz="1200" kern="1200" dirty="0" err="1" smtClean="0">
                <a:solidFill>
                  <a:schemeClr val="tx1"/>
                </a:solidFill>
                <a:effectLst/>
                <a:latin typeface="+mn-lt"/>
                <a:ea typeface="+mn-ea"/>
                <a:cs typeface="+mn-cs"/>
              </a:rPr>
              <a:t>паросочетание</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получа</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ет</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оченку</a:t>
            </a:r>
            <a:r>
              <a:rPr lang="ru-RU" sz="1200" kern="1200" dirty="0" smtClean="0">
                <a:solidFill>
                  <a:schemeClr val="tx1"/>
                </a:solidFill>
                <a:effectLst/>
                <a:latin typeface="+mn-lt"/>
                <a:ea typeface="+mn-ea"/>
                <a:cs typeface="+mn-cs"/>
              </a:rPr>
              <a:t> в виде пары </a:t>
            </a:r>
            <a:r>
              <a:rPr lang="ru-RU" sz="1200" kern="1200" dirty="0" err="1" smtClean="0">
                <a:solidFill>
                  <a:schemeClr val="tx1"/>
                </a:solidFill>
                <a:effectLst/>
                <a:latin typeface="+mn-lt"/>
                <a:ea typeface="+mn-ea"/>
                <a:cs typeface="+mn-cs"/>
              </a:rPr>
              <a:t>Frequency</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Confidence</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ча</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стота</a:t>
            </a:r>
            <a:r>
              <a:rPr lang="ru-RU" sz="1200" kern="1200" dirty="0" smtClean="0">
                <a:solidFill>
                  <a:schemeClr val="tx1"/>
                </a:solidFill>
                <a:effectLst/>
                <a:latin typeface="+mn-lt"/>
                <a:ea typeface="+mn-ea"/>
                <a:cs typeface="+mn-cs"/>
              </a:rPr>
              <a:t>, вероятность). Таким образом находится </a:t>
            </a:r>
            <a:r>
              <a:rPr lang="ru-RU" sz="1200" kern="1200" dirty="0" err="1" smtClean="0">
                <a:solidFill>
                  <a:schemeClr val="tx1"/>
                </a:solidFill>
                <a:effectLst/>
                <a:latin typeface="+mn-lt"/>
                <a:ea typeface="+mn-ea"/>
                <a:cs typeface="+mn-cs"/>
              </a:rPr>
              <a:t>наи</a:t>
            </a:r>
            <a:r>
              <a:rPr lang="ru-RU" sz="1200" kern="1200" dirty="0" smtClean="0">
                <a:solidFill>
                  <a:schemeClr val="tx1"/>
                </a:solidFill>
                <a:effectLst/>
                <a:latin typeface="+mn-lt"/>
                <a:ea typeface="+mn-ea"/>
                <a:cs typeface="+mn-cs"/>
              </a:rPr>
              <a:t>- лучшее </a:t>
            </a:r>
            <a:r>
              <a:rPr lang="ru-RU" sz="1200" kern="1200" dirty="0" err="1" smtClean="0">
                <a:solidFill>
                  <a:schemeClr val="tx1"/>
                </a:solidFill>
                <a:effectLst/>
                <a:latin typeface="+mn-lt"/>
                <a:ea typeface="+mn-ea"/>
                <a:cs typeface="+mn-cs"/>
              </a:rPr>
              <a:t>паросочетание</a:t>
            </a:r>
            <a:r>
              <a:rPr lang="ru-RU" sz="1200" kern="1200" dirty="0" smtClean="0">
                <a:solidFill>
                  <a:schemeClr val="tx1"/>
                </a:solidFill>
                <a:effectLst/>
                <a:latin typeface="+mn-lt"/>
                <a:ea typeface="+mn-ea"/>
                <a:cs typeface="+mn-cs"/>
              </a:rPr>
              <a:t>. Если его показатель 1,1, то решение принимается, иначе отбрасывается (на </a:t>
            </a:r>
            <a:r>
              <a:rPr lang="ru-RU" sz="1200" kern="1200" dirty="0" err="1" smtClean="0">
                <a:solidFill>
                  <a:schemeClr val="tx1"/>
                </a:solidFill>
                <a:effectLst/>
                <a:latin typeface="+mn-lt"/>
                <a:ea typeface="+mn-ea"/>
                <a:cs typeface="+mn-cs"/>
              </a:rPr>
              <a:t>данныи</a:t>
            </a:r>
            <a:r>
              <a:rPr lang="ru-RU" sz="1200" kern="1200" dirty="0" smtClean="0">
                <a:solidFill>
                  <a:schemeClr val="tx1"/>
                </a:solidFill>
                <a:effectLst/>
                <a:latin typeface="+mn-lt"/>
                <a:ea typeface="+mn-ea"/>
                <a:cs typeface="+mn-cs"/>
              </a:rPr>
              <a:t>̆ момент установлен </a:t>
            </a:r>
            <a:r>
              <a:rPr lang="ru-RU" sz="1200" kern="1200" dirty="0" err="1" smtClean="0">
                <a:solidFill>
                  <a:schemeClr val="tx1"/>
                </a:solidFill>
                <a:effectLst/>
                <a:latin typeface="+mn-lt"/>
                <a:ea typeface="+mn-ea"/>
                <a:cs typeface="+mn-cs"/>
              </a:rPr>
              <a:t>жесткии</a:t>
            </a:r>
            <a:r>
              <a:rPr lang="ru-RU" sz="1200" kern="1200" dirty="0" smtClean="0">
                <a:solidFill>
                  <a:schemeClr val="tx1"/>
                </a:solidFill>
                <a:effectLst/>
                <a:latin typeface="+mn-lt"/>
                <a:ea typeface="+mn-ea"/>
                <a:cs typeface="+mn-cs"/>
              </a:rPr>
              <a:t>̆ показатель). </a:t>
            </a:r>
            <a:r>
              <a:rPr lang="ru-RU" sz="1200" kern="1200" dirty="0" err="1" smtClean="0">
                <a:solidFill>
                  <a:schemeClr val="tx1"/>
                </a:solidFill>
                <a:effectLst/>
                <a:latin typeface="+mn-lt"/>
                <a:ea typeface="+mn-ea"/>
                <a:cs typeface="+mn-cs"/>
              </a:rPr>
              <a:t>SolutionGenerator</a:t>
            </a:r>
            <a:r>
              <a:rPr lang="ru-RU" sz="1200" kern="1200" dirty="0" smtClean="0">
                <a:solidFill>
                  <a:schemeClr val="tx1"/>
                </a:solidFill>
                <a:effectLst/>
                <a:latin typeface="+mn-lt"/>
                <a:ea typeface="+mn-ea"/>
                <a:cs typeface="+mn-cs"/>
              </a:rPr>
              <a:t> включает в себя </a:t>
            </a:r>
            <a:r>
              <a:rPr lang="ru-RU" sz="1200" kern="1200" dirty="0" err="1" smtClean="0">
                <a:solidFill>
                  <a:schemeClr val="tx1"/>
                </a:solidFill>
                <a:effectLst/>
                <a:latin typeface="+mn-lt"/>
                <a:ea typeface="+mn-ea"/>
                <a:cs typeface="+mn-cs"/>
              </a:rPr>
              <a:t>SolutionChecker</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которыи</a:t>
            </a:r>
            <a:r>
              <a:rPr lang="ru-RU" sz="1200" kern="1200" dirty="0" smtClean="0">
                <a:solidFill>
                  <a:schemeClr val="tx1"/>
                </a:solidFill>
                <a:effectLst/>
                <a:latin typeface="+mn-lt"/>
                <a:ea typeface="+mn-ea"/>
                <a:cs typeface="+mn-cs"/>
              </a:rPr>
              <a:t>̆ включает в себя </a:t>
            </a:r>
            <a:r>
              <a:rPr lang="ru-RU" sz="1200" kern="1200" dirty="0" err="1" smtClean="0">
                <a:solidFill>
                  <a:schemeClr val="tx1"/>
                </a:solidFill>
                <a:effectLst/>
                <a:latin typeface="+mn-lt"/>
                <a:ea typeface="+mn-ea"/>
                <a:cs typeface="+mn-cs"/>
              </a:rPr>
              <a:t>ReasonerAdapter</a:t>
            </a:r>
            <a:r>
              <a:rPr lang="ru-RU" sz="1200" kern="1200" dirty="0" smtClean="0">
                <a:solidFill>
                  <a:schemeClr val="tx1"/>
                </a:solidFill>
                <a:effectLst/>
                <a:latin typeface="+mn-lt"/>
                <a:ea typeface="+mn-ea"/>
                <a:cs typeface="+mn-cs"/>
              </a:rPr>
              <a:t>. </a:t>
            </a:r>
            <a:endParaRPr lang="ru-RU" dirty="0" smtClean="0">
              <a:effectLst/>
            </a:endParaRPr>
          </a:p>
          <a:p>
            <a:r>
              <a:rPr lang="ru-RU" sz="1200" kern="1200" dirty="0" err="1" smtClean="0">
                <a:solidFill>
                  <a:schemeClr val="tx1"/>
                </a:solidFill>
                <a:effectLst/>
                <a:latin typeface="+mn-lt"/>
                <a:ea typeface="+mn-ea"/>
                <a:cs typeface="+mn-cs"/>
              </a:rPr>
              <a:t>SolutionChecker</a:t>
            </a:r>
            <a:r>
              <a:rPr lang="ru-RU" sz="1200" kern="1200" dirty="0" smtClean="0">
                <a:solidFill>
                  <a:schemeClr val="tx1"/>
                </a:solidFill>
                <a:effectLst/>
                <a:latin typeface="+mn-lt"/>
                <a:ea typeface="+mn-ea"/>
                <a:cs typeface="+mn-cs"/>
              </a:rPr>
              <a:t> </a:t>
            </a:r>
            <a:endParaRPr lang="ru-RU" dirty="0" smtClean="0">
              <a:effectLst/>
            </a:endParaRPr>
          </a:p>
          <a:p>
            <a:r>
              <a:rPr lang="ru-RU" sz="1200" kern="1200" dirty="0" smtClean="0">
                <a:solidFill>
                  <a:schemeClr val="tx1"/>
                </a:solidFill>
                <a:effectLst/>
                <a:latin typeface="+mn-lt"/>
                <a:ea typeface="+mn-ea"/>
                <a:cs typeface="+mn-cs"/>
              </a:rPr>
              <a:t>Проверка решения. Принимает на вход выбранные </a:t>
            </a:r>
            <a:r>
              <a:rPr lang="ru-RU" sz="1200" kern="1200" dirty="0" err="1" smtClean="0">
                <a:solidFill>
                  <a:schemeClr val="tx1"/>
                </a:solidFill>
                <a:effectLst/>
                <a:latin typeface="+mn-lt"/>
                <a:ea typeface="+mn-ea"/>
                <a:cs typeface="+mn-cs"/>
              </a:rPr>
              <a:t>How-To</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AcceptanceCriteria</a:t>
            </a:r>
            <a:r>
              <a:rPr lang="ru-RU" sz="1200" kern="1200" dirty="0" smtClean="0">
                <a:solidFill>
                  <a:schemeClr val="tx1"/>
                </a:solidFill>
                <a:effectLst/>
                <a:latin typeface="+mn-lt"/>
                <a:ea typeface="+mn-ea"/>
                <a:cs typeface="+mn-cs"/>
              </a:rPr>
              <a:t>. Комбинирует их и </a:t>
            </a:r>
            <a:r>
              <a:rPr lang="ru-RU" sz="1200" kern="1200" dirty="0" err="1" smtClean="0">
                <a:solidFill>
                  <a:schemeClr val="tx1"/>
                </a:solidFill>
                <a:effectLst/>
                <a:latin typeface="+mn-lt"/>
                <a:ea typeface="+mn-ea"/>
                <a:cs typeface="+mn-cs"/>
              </a:rPr>
              <a:t>пе</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редает</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ReasonerAdapter</a:t>
            </a:r>
            <a:r>
              <a:rPr lang="ru-RU" sz="1200" kern="1200" dirty="0" smtClean="0">
                <a:solidFill>
                  <a:schemeClr val="tx1"/>
                </a:solidFill>
                <a:effectLst/>
                <a:latin typeface="+mn-lt"/>
                <a:ea typeface="+mn-ea"/>
                <a:cs typeface="+mn-cs"/>
              </a:rPr>
              <a:t>. </a:t>
            </a:r>
            <a:endParaRPr lang="ru-RU" dirty="0" smtClean="0">
              <a:effectLst/>
            </a:endParaRPr>
          </a:p>
          <a:p>
            <a:r>
              <a:rPr lang="ru-RU" sz="1200" kern="1200" dirty="0" err="1" smtClean="0">
                <a:solidFill>
                  <a:schemeClr val="tx1"/>
                </a:solidFill>
                <a:effectLst/>
                <a:latin typeface="+mn-lt"/>
                <a:ea typeface="+mn-ea"/>
                <a:cs typeface="+mn-cs"/>
              </a:rPr>
              <a:t>ReasonerAdapter</a:t>
            </a:r>
            <a:r>
              <a:rPr lang="ru-RU" sz="1200" kern="1200" dirty="0" smtClean="0">
                <a:solidFill>
                  <a:schemeClr val="tx1"/>
                </a:solidFill>
                <a:effectLst/>
                <a:latin typeface="+mn-lt"/>
                <a:ea typeface="+mn-ea"/>
                <a:cs typeface="+mn-cs"/>
              </a:rPr>
              <a:t> </a:t>
            </a:r>
            <a:endParaRPr lang="ru-RU" dirty="0" smtClean="0">
              <a:effectLst/>
            </a:endParaRPr>
          </a:p>
          <a:p>
            <a:r>
              <a:rPr lang="ru-RU" sz="1200" kern="1200" dirty="0" smtClean="0">
                <a:solidFill>
                  <a:schemeClr val="tx1"/>
                </a:solidFill>
                <a:effectLst/>
                <a:latin typeface="+mn-lt"/>
                <a:ea typeface="+mn-ea"/>
                <a:cs typeface="+mn-cs"/>
              </a:rPr>
              <a:t>Транслирует </a:t>
            </a:r>
            <a:r>
              <a:rPr lang="ru-RU" sz="1200" kern="1200" dirty="0" err="1" smtClean="0">
                <a:solidFill>
                  <a:schemeClr val="tx1"/>
                </a:solidFill>
                <a:effectLst/>
                <a:latin typeface="+mn-lt"/>
                <a:ea typeface="+mn-ea"/>
                <a:cs typeface="+mn-cs"/>
              </a:rPr>
              <a:t>How-To</a:t>
            </a:r>
            <a:r>
              <a:rPr lang="ru-RU" sz="1200" kern="1200" dirty="0" smtClean="0">
                <a:solidFill>
                  <a:schemeClr val="tx1"/>
                </a:solidFill>
                <a:effectLst/>
                <a:latin typeface="+mn-lt"/>
                <a:ea typeface="+mn-ea"/>
                <a:cs typeface="+mn-cs"/>
              </a:rPr>
              <a:t> в термины NARS. NARS — </a:t>
            </a:r>
            <a:r>
              <a:rPr lang="ru-RU" sz="1200" kern="1200" dirty="0" err="1" smtClean="0">
                <a:solidFill>
                  <a:schemeClr val="tx1"/>
                </a:solidFill>
                <a:effectLst/>
                <a:latin typeface="+mn-lt"/>
                <a:ea typeface="+mn-ea"/>
                <a:cs typeface="+mn-cs"/>
              </a:rPr>
              <a:t>non-axiomatic</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reasoning</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system</a:t>
            </a:r>
            <a:r>
              <a:rPr lang="ru-RU" sz="1200" kern="1200" dirty="0" smtClean="0">
                <a:solidFill>
                  <a:schemeClr val="tx1"/>
                </a:solidFill>
                <a:effectLst/>
                <a:latin typeface="+mn-lt"/>
                <a:ea typeface="+mn-ea"/>
                <a:cs typeface="+mn-cs"/>
              </a:rPr>
              <a:t> [28] (система </a:t>
            </a:r>
            <a:r>
              <a:rPr lang="ru-RU" sz="1200" kern="1200" dirty="0" err="1" smtClean="0">
                <a:solidFill>
                  <a:schemeClr val="tx1"/>
                </a:solidFill>
                <a:effectLst/>
                <a:latin typeface="+mn-lt"/>
                <a:ea typeface="+mn-ea"/>
                <a:cs typeface="+mn-cs"/>
              </a:rPr>
              <a:t>логи</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ческих</a:t>
            </a:r>
            <a:r>
              <a:rPr lang="ru-RU" sz="1200" kern="1200" dirty="0" smtClean="0">
                <a:solidFill>
                  <a:schemeClr val="tx1"/>
                </a:solidFill>
                <a:effectLst/>
                <a:latin typeface="+mn-lt"/>
                <a:ea typeface="+mn-ea"/>
                <a:cs typeface="+mn-cs"/>
              </a:rPr>
              <a:t> суждений, разработанная профессором </a:t>
            </a:r>
            <a:r>
              <a:rPr lang="ru-RU" sz="1200" kern="1200" dirty="0" err="1" smtClean="0">
                <a:solidFill>
                  <a:schemeClr val="tx1"/>
                </a:solidFill>
                <a:effectLst/>
                <a:latin typeface="+mn-lt"/>
                <a:ea typeface="+mn-ea"/>
                <a:cs typeface="+mn-cs"/>
              </a:rPr>
              <a:t>Пе</a:t>
            </a:r>
            <a:r>
              <a:rPr lang="ru-RU" sz="1200" kern="1200" dirty="0" smtClean="0">
                <a:solidFill>
                  <a:schemeClr val="tx1"/>
                </a:solidFill>
                <a:effectLst/>
                <a:latin typeface="+mn-lt"/>
                <a:ea typeface="+mn-ea"/>
                <a:cs typeface="+mn-cs"/>
              </a:rPr>
              <a:t>- ем </a:t>
            </a:r>
            <a:r>
              <a:rPr lang="ru-RU" sz="1200" kern="1200" dirty="0" err="1" smtClean="0">
                <a:solidFill>
                  <a:schemeClr val="tx1"/>
                </a:solidFill>
                <a:effectLst/>
                <a:latin typeface="+mn-lt"/>
                <a:ea typeface="+mn-ea"/>
                <a:cs typeface="+mn-cs"/>
              </a:rPr>
              <a:t>Вонгом</a:t>
            </a:r>
            <a:r>
              <a:rPr lang="ru-RU" sz="1200" kern="1200" dirty="0" smtClean="0">
                <a:solidFill>
                  <a:schemeClr val="tx1"/>
                </a:solidFill>
                <a:effectLst/>
                <a:latin typeface="+mn-lt"/>
                <a:ea typeface="+mn-ea"/>
                <a:cs typeface="+mn-cs"/>
              </a:rPr>
              <a:t>). Принцип </a:t>
            </a:r>
            <a:r>
              <a:rPr lang="ru-RU" sz="1200" kern="1200" dirty="0" err="1" smtClean="0">
                <a:solidFill>
                  <a:schemeClr val="tx1"/>
                </a:solidFill>
                <a:effectLst/>
                <a:latin typeface="+mn-lt"/>
                <a:ea typeface="+mn-ea"/>
                <a:cs typeface="+mn-cs"/>
              </a:rPr>
              <a:t>действия</a:t>
            </a:r>
            <a:r>
              <a:rPr lang="ru-RU" sz="1200" kern="1200" dirty="0" smtClean="0">
                <a:solidFill>
                  <a:schemeClr val="tx1"/>
                </a:solidFill>
                <a:effectLst/>
                <a:latin typeface="+mn-lt"/>
                <a:ea typeface="+mn-ea"/>
                <a:cs typeface="+mn-cs"/>
              </a:rPr>
              <a:t> NARS – это все- возможная комбинация фактов. </a:t>
            </a:r>
            <a:r>
              <a:rPr lang="ru-RU" sz="1200" kern="1200" dirty="0" err="1" smtClean="0">
                <a:solidFill>
                  <a:schemeClr val="tx1"/>
                </a:solidFill>
                <a:effectLst/>
                <a:latin typeface="+mn-lt"/>
                <a:ea typeface="+mn-ea"/>
                <a:cs typeface="+mn-cs"/>
              </a:rPr>
              <a:t>Каждыи</a:t>
            </a:r>
            <a:r>
              <a:rPr lang="ru-RU" sz="1200" kern="1200" dirty="0" smtClean="0">
                <a:solidFill>
                  <a:schemeClr val="tx1"/>
                </a:solidFill>
                <a:effectLst/>
                <a:latin typeface="+mn-lt"/>
                <a:ea typeface="+mn-ea"/>
                <a:cs typeface="+mn-cs"/>
              </a:rPr>
              <a:t>̆ факт </a:t>
            </a:r>
            <a:r>
              <a:rPr lang="ru-RU" sz="1200" kern="1200" dirty="0" err="1" smtClean="0">
                <a:solidFill>
                  <a:schemeClr val="tx1"/>
                </a:solidFill>
                <a:effectLst/>
                <a:latin typeface="+mn-lt"/>
                <a:ea typeface="+mn-ea"/>
                <a:cs typeface="+mn-cs"/>
              </a:rPr>
              <a:t>име</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ет</a:t>
            </a:r>
            <a:r>
              <a:rPr lang="ru-RU" sz="1200" kern="1200" dirty="0" smtClean="0">
                <a:solidFill>
                  <a:schemeClr val="tx1"/>
                </a:solidFill>
                <a:effectLst/>
                <a:latin typeface="+mn-lt"/>
                <a:ea typeface="+mn-ea"/>
                <a:cs typeface="+mn-cs"/>
              </a:rPr>
              <a:t> свои частоту и вероятность. Их сочетанием по- </a:t>
            </a:r>
            <a:r>
              <a:rPr lang="ru-RU" sz="1200" kern="1200" dirty="0" err="1" smtClean="0">
                <a:solidFill>
                  <a:schemeClr val="tx1"/>
                </a:solidFill>
                <a:effectLst/>
                <a:latin typeface="+mn-lt"/>
                <a:ea typeface="+mn-ea"/>
                <a:cs typeface="+mn-cs"/>
              </a:rPr>
              <a:t>лучается</a:t>
            </a:r>
            <a:r>
              <a:rPr lang="ru-RU" sz="1200" kern="1200" dirty="0" smtClean="0">
                <a:solidFill>
                  <a:schemeClr val="tx1"/>
                </a:solidFill>
                <a:effectLst/>
                <a:latin typeface="+mn-lt"/>
                <a:ea typeface="+mn-ea"/>
                <a:cs typeface="+mn-cs"/>
              </a:rPr>
              <a:t> композиция данных фактов. </a:t>
            </a:r>
            <a:endParaRPr lang="ru-RU" dirty="0" smtClean="0">
              <a:effectLst/>
            </a:endParaRPr>
          </a:p>
          <a:p>
            <a:r>
              <a:rPr lang="ru-RU" sz="1200" b="1" kern="1200" dirty="0" smtClean="0">
                <a:solidFill>
                  <a:schemeClr val="tx1"/>
                </a:solidFill>
                <a:effectLst/>
                <a:latin typeface="+mn-lt"/>
                <a:ea typeface="+mn-ea"/>
                <a:cs typeface="+mn-cs"/>
              </a:rPr>
              <a:t>Таблица 2.3 – продолжение </a:t>
            </a:r>
            <a:endParaRPr lang="ru-RU" dirty="0" smtClean="0"/>
          </a:p>
          <a:p>
            <a:r>
              <a:rPr lang="ru-RU" sz="1200" kern="1200" dirty="0" smtClean="0">
                <a:solidFill>
                  <a:schemeClr val="tx1"/>
                </a:solidFill>
                <a:effectLst/>
                <a:latin typeface="+mn-lt"/>
                <a:ea typeface="+mn-ea"/>
                <a:cs typeface="+mn-cs"/>
              </a:rPr>
              <a:t>32 </a:t>
            </a:r>
            <a:endParaRPr lang="ru-RU" dirty="0" smtClean="0"/>
          </a:p>
          <a:p>
            <a:r>
              <a:rPr lang="ru-RU" sz="1200" b="1" kern="1200" dirty="0" smtClean="0">
                <a:solidFill>
                  <a:schemeClr val="tx1"/>
                </a:solidFill>
                <a:effectLst/>
                <a:latin typeface="+mn-lt"/>
                <a:ea typeface="+mn-ea"/>
                <a:cs typeface="+mn-cs"/>
              </a:rPr>
              <a:t>Компонент </a:t>
            </a:r>
            <a:endParaRPr lang="ru-RU" dirty="0" smtClean="0">
              <a:effectLst/>
            </a:endParaRPr>
          </a:p>
          <a:p>
            <a:r>
              <a:rPr lang="ru-RU" sz="1200" b="1" kern="1200" dirty="0" smtClean="0">
                <a:solidFill>
                  <a:schemeClr val="tx1"/>
                </a:solidFill>
                <a:effectLst/>
                <a:latin typeface="+mn-lt"/>
                <a:ea typeface="+mn-ea"/>
                <a:cs typeface="+mn-cs"/>
              </a:rPr>
              <a:t>Описание </a:t>
            </a:r>
            <a:endParaRPr lang="ru-RU" dirty="0" smtClean="0">
              <a:effectLst/>
            </a:endParaRPr>
          </a:p>
          <a:p>
            <a:r>
              <a:rPr lang="ru-RU" sz="1200" kern="1200" dirty="0" err="1" smtClean="0">
                <a:solidFill>
                  <a:schemeClr val="tx1"/>
                </a:solidFill>
                <a:effectLst/>
                <a:latin typeface="+mn-lt"/>
                <a:ea typeface="+mn-ea"/>
                <a:cs typeface="+mn-cs"/>
              </a:rPr>
              <a:t>Translator</a:t>
            </a:r>
            <a:r>
              <a:rPr lang="ru-RU" sz="1200" kern="1200" dirty="0" smtClean="0">
                <a:solidFill>
                  <a:schemeClr val="tx1"/>
                </a:solidFill>
                <a:effectLst/>
                <a:latin typeface="+mn-lt"/>
                <a:ea typeface="+mn-ea"/>
                <a:cs typeface="+mn-cs"/>
              </a:rPr>
              <a:t> </a:t>
            </a:r>
            <a:endParaRPr lang="ru-RU" dirty="0" smtClean="0">
              <a:effectLst/>
            </a:endParaRPr>
          </a:p>
          <a:p>
            <a:r>
              <a:rPr lang="ru-RU" sz="1200" kern="1200" dirty="0" smtClean="0">
                <a:solidFill>
                  <a:schemeClr val="tx1"/>
                </a:solidFill>
                <a:effectLst/>
                <a:latin typeface="+mn-lt"/>
                <a:ea typeface="+mn-ea"/>
                <a:cs typeface="+mn-cs"/>
              </a:rPr>
              <a:t>Транслирует объекты базы знаний (знания) в отче- ты. Последние бывают следующих типов: </a:t>
            </a:r>
            <a:r>
              <a:rPr lang="ru-RU" sz="1200" kern="1200" dirty="0" err="1" smtClean="0">
                <a:solidFill>
                  <a:schemeClr val="tx1"/>
                </a:solidFill>
                <a:effectLst/>
                <a:latin typeface="+mn-lt"/>
                <a:ea typeface="+mn-ea"/>
                <a:cs typeface="+mn-cs"/>
              </a:rPr>
              <a:t>Solution</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Report</a:t>
            </a:r>
            <a:r>
              <a:rPr lang="ru-RU" sz="1200" kern="1200" dirty="0" smtClean="0">
                <a:solidFill>
                  <a:schemeClr val="tx1"/>
                </a:solidFill>
                <a:effectLst/>
                <a:latin typeface="+mn-lt"/>
                <a:ea typeface="+mn-ea"/>
                <a:cs typeface="+mn-cs"/>
              </a:rPr>
              <a:t>; UML </a:t>
            </a:r>
            <a:r>
              <a:rPr lang="ru-RU" sz="1200" kern="1200" dirty="0" err="1" smtClean="0">
                <a:solidFill>
                  <a:schemeClr val="tx1"/>
                </a:solidFill>
                <a:effectLst/>
                <a:latin typeface="+mn-lt"/>
                <a:ea typeface="+mn-ea"/>
                <a:cs typeface="+mn-cs"/>
              </a:rPr>
              <a:t>Report</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Patch</a:t>
            </a:r>
            <a:r>
              <a:rPr lang="ru-RU" sz="1200" kern="1200" dirty="0" smtClean="0">
                <a:solidFill>
                  <a:schemeClr val="tx1"/>
                </a:solidFill>
                <a:effectLst/>
                <a:latin typeface="+mn-lt"/>
                <a:ea typeface="+mn-ea"/>
                <a:cs typeface="+mn-cs"/>
              </a:rPr>
              <a:t>. В </a:t>
            </a:r>
            <a:r>
              <a:rPr lang="ru-RU" sz="1200" kern="1200" dirty="0" err="1" smtClean="0">
                <a:solidFill>
                  <a:schemeClr val="tx1"/>
                </a:solidFill>
                <a:effectLst/>
                <a:latin typeface="+mn-lt"/>
                <a:ea typeface="+mn-ea"/>
                <a:cs typeface="+mn-cs"/>
              </a:rPr>
              <a:t>даннои</a:t>
            </a:r>
            <a:r>
              <a:rPr lang="ru-RU" sz="1200" kern="1200" dirty="0" smtClean="0">
                <a:solidFill>
                  <a:schemeClr val="tx1"/>
                </a:solidFill>
                <a:effectLst/>
                <a:latin typeface="+mn-lt"/>
                <a:ea typeface="+mn-ea"/>
                <a:cs typeface="+mn-cs"/>
              </a:rPr>
              <a:t>̆ версии </a:t>
            </a:r>
            <a:r>
              <a:rPr lang="ru-RU" sz="1200" kern="1200" dirty="0" err="1" smtClean="0">
                <a:solidFill>
                  <a:schemeClr val="tx1"/>
                </a:solidFill>
                <a:effectLst/>
                <a:latin typeface="+mn-lt"/>
                <a:ea typeface="+mn-ea"/>
                <a:cs typeface="+mn-cs"/>
              </a:rPr>
              <a:t>ис</a:t>
            </a:r>
            <a:r>
              <a:rPr lang="ru-RU" sz="1200" kern="1200" dirty="0" smtClean="0">
                <a:solidFill>
                  <a:schemeClr val="tx1"/>
                </a:solidFill>
                <a:effectLst/>
                <a:latin typeface="+mn-lt"/>
                <a:ea typeface="+mn-ea"/>
                <a:cs typeface="+mn-cs"/>
              </a:rPr>
              <a:t>- пользуется </a:t>
            </a:r>
            <a:r>
              <a:rPr lang="ru-RU" sz="1200" kern="1200" dirty="0" err="1" smtClean="0">
                <a:solidFill>
                  <a:schemeClr val="tx1"/>
                </a:solidFill>
                <a:effectLst/>
                <a:latin typeface="+mn-lt"/>
                <a:ea typeface="+mn-ea"/>
                <a:cs typeface="+mn-cs"/>
              </a:rPr>
              <a:t>первыи</a:t>
            </a:r>
            <a:r>
              <a:rPr lang="ru-RU" sz="1200" kern="1200" dirty="0" smtClean="0">
                <a:solidFill>
                  <a:schemeClr val="tx1"/>
                </a:solidFill>
                <a:effectLst/>
                <a:latin typeface="+mn-lt"/>
                <a:ea typeface="+mn-ea"/>
                <a:cs typeface="+mn-cs"/>
              </a:rPr>
              <a:t>̆ тип отчета. Он содержит </a:t>
            </a:r>
            <a:r>
              <a:rPr lang="ru-RU" sz="1200" kern="1200" dirty="0" err="1" smtClean="0">
                <a:solidFill>
                  <a:schemeClr val="tx1"/>
                </a:solidFill>
                <a:effectLst/>
                <a:latin typeface="+mn-lt"/>
                <a:ea typeface="+mn-ea"/>
                <a:cs typeface="+mn-cs"/>
              </a:rPr>
              <a:t>описа</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ние</a:t>
            </a:r>
            <a:r>
              <a:rPr lang="ru-RU" sz="1200" kern="1200" dirty="0" smtClean="0">
                <a:solidFill>
                  <a:schemeClr val="tx1"/>
                </a:solidFill>
                <a:effectLst/>
                <a:latin typeface="+mn-lt"/>
                <a:ea typeface="+mn-ea"/>
                <a:cs typeface="+mn-cs"/>
              </a:rPr>
              <a:t> на выбранном языке программирования </a:t>
            </a:r>
            <a:r>
              <a:rPr lang="ru-RU" sz="1200" kern="1200" dirty="0" err="1" smtClean="0">
                <a:solidFill>
                  <a:schemeClr val="tx1"/>
                </a:solidFill>
                <a:effectLst/>
                <a:latin typeface="+mn-lt"/>
                <a:ea typeface="+mn-ea"/>
                <a:cs typeface="+mn-cs"/>
              </a:rPr>
              <a:t>реше</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ния</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найденного</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системои</a:t>
            </a:r>
            <a:r>
              <a:rPr lang="ru-RU" sz="1200" kern="1200" dirty="0" smtClean="0">
                <a:solidFill>
                  <a:schemeClr val="tx1"/>
                </a:solidFill>
                <a:effectLst/>
                <a:latin typeface="+mn-lt"/>
                <a:ea typeface="+mn-ea"/>
                <a:cs typeface="+mn-cs"/>
              </a:rPr>
              <a:t>̆. </a:t>
            </a:r>
            <a:endParaRPr lang="ru-RU" dirty="0" smtClean="0">
              <a:effectLst/>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r>
              <a:rPr lang="ru-RU" sz="1200" kern="1200" dirty="0" err="1" smtClean="0">
                <a:solidFill>
                  <a:schemeClr val="tx1"/>
                </a:solidFill>
                <a:effectLst/>
                <a:latin typeface="+mn-lt"/>
                <a:ea typeface="+mn-ea"/>
                <a:cs typeface="+mn-cs"/>
              </a:rPr>
              <a:t>Applicator</a:t>
            </a:r>
            <a:r>
              <a:rPr lang="ru-RU" sz="1200" kern="1200" dirty="0" smtClean="0">
                <a:solidFill>
                  <a:schemeClr val="tx1"/>
                </a:solidFill>
                <a:effectLst/>
                <a:latin typeface="+mn-lt"/>
                <a:ea typeface="+mn-ea"/>
                <a:cs typeface="+mn-cs"/>
              </a:rPr>
              <a:t> </a:t>
            </a:r>
            <a:endParaRPr lang="ru-RU" dirty="0" smtClean="0">
              <a:effectLst/>
            </a:endParaRPr>
          </a:p>
          <a:p>
            <a:r>
              <a:rPr lang="ru-RU" sz="1200" kern="1200" dirty="0" err="1" smtClean="0">
                <a:solidFill>
                  <a:schemeClr val="tx1"/>
                </a:solidFill>
                <a:effectLst/>
                <a:latin typeface="+mn-lt"/>
                <a:ea typeface="+mn-ea"/>
                <a:cs typeface="+mn-cs"/>
              </a:rPr>
              <a:t>Данныи</a:t>
            </a:r>
            <a:r>
              <a:rPr lang="ru-RU" sz="1200" kern="1200" dirty="0" smtClean="0">
                <a:solidFill>
                  <a:schemeClr val="tx1"/>
                </a:solidFill>
                <a:effectLst/>
                <a:latin typeface="+mn-lt"/>
                <a:ea typeface="+mn-ea"/>
                <a:cs typeface="+mn-cs"/>
              </a:rPr>
              <a:t>̆ модуль применяет решение к модели при- </a:t>
            </a:r>
            <a:r>
              <a:rPr lang="ru-RU" sz="1200" kern="1200" dirty="0" err="1" smtClean="0">
                <a:solidFill>
                  <a:schemeClr val="tx1"/>
                </a:solidFill>
                <a:effectLst/>
                <a:latin typeface="+mn-lt"/>
                <a:ea typeface="+mn-ea"/>
                <a:cs typeface="+mn-cs"/>
              </a:rPr>
              <a:t>ложения</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содержащейся</a:t>
            </a:r>
            <a:r>
              <a:rPr lang="ru-RU" sz="1200" kern="1200" dirty="0" smtClean="0">
                <a:solidFill>
                  <a:schemeClr val="tx1"/>
                </a:solidFill>
                <a:effectLst/>
                <a:latin typeface="+mn-lt"/>
                <a:ea typeface="+mn-ea"/>
                <a:cs typeface="+mn-cs"/>
              </a:rPr>
              <a:t> в базе знаний. Также дан- </a:t>
            </a:r>
            <a:r>
              <a:rPr lang="ru-RU" sz="1200" kern="1200" dirty="0" err="1" smtClean="0">
                <a:solidFill>
                  <a:schemeClr val="tx1"/>
                </a:solidFill>
                <a:effectLst/>
                <a:latin typeface="+mn-lt"/>
                <a:ea typeface="+mn-ea"/>
                <a:cs typeface="+mn-cs"/>
              </a:rPr>
              <a:t>ная</a:t>
            </a:r>
            <a:r>
              <a:rPr lang="ru-RU" sz="1200" kern="1200" dirty="0" smtClean="0">
                <a:solidFill>
                  <a:schemeClr val="tx1"/>
                </a:solidFill>
                <a:effectLst/>
                <a:latin typeface="+mn-lt"/>
                <a:ea typeface="+mn-ea"/>
                <a:cs typeface="+mn-cs"/>
              </a:rPr>
              <a:t> модель включает </a:t>
            </a:r>
            <a:r>
              <a:rPr lang="ru-RU" sz="1200" kern="1200" dirty="0" err="1" smtClean="0">
                <a:solidFill>
                  <a:schemeClr val="tx1"/>
                </a:solidFill>
                <a:effectLst/>
                <a:latin typeface="+mn-lt"/>
                <a:ea typeface="+mn-ea"/>
                <a:cs typeface="+mn-cs"/>
              </a:rPr>
              <a:t>FileApplicator</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которыи</a:t>
            </a:r>
            <a:r>
              <a:rPr lang="ru-RU" sz="1200" kern="1200" dirty="0" smtClean="0">
                <a:solidFill>
                  <a:schemeClr val="tx1"/>
                </a:solidFill>
                <a:effectLst/>
                <a:latin typeface="+mn-lt"/>
                <a:ea typeface="+mn-ea"/>
                <a:cs typeface="+mn-cs"/>
              </a:rPr>
              <a:t>̆ гене- </a:t>
            </a:r>
            <a:r>
              <a:rPr lang="ru-RU" sz="1200" kern="1200" dirty="0" err="1" smtClean="0">
                <a:solidFill>
                  <a:schemeClr val="tx1"/>
                </a:solidFill>
                <a:effectLst/>
                <a:latin typeface="+mn-lt"/>
                <a:ea typeface="+mn-ea"/>
                <a:cs typeface="+mn-cs"/>
              </a:rPr>
              <a:t>рирует</a:t>
            </a:r>
            <a:r>
              <a:rPr lang="ru-RU" sz="1200" kern="1200" dirty="0" smtClean="0">
                <a:solidFill>
                  <a:schemeClr val="tx1"/>
                </a:solidFill>
                <a:effectLst/>
                <a:latin typeface="+mn-lt"/>
                <a:ea typeface="+mn-ea"/>
                <a:cs typeface="+mn-cs"/>
              </a:rPr>
              <a:t> решение в виде </a:t>
            </a:r>
            <a:r>
              <a:rPr lang="ru-RU" sz="1200" kern="1200" dirty="0" err="1" smtClean="0">
                <a:solidFill>
                  <a:schemeClr val="tx1"/>
                </a:solidFill>
                <a:effectLst/>
                <a:latin typeface="+mn-lt"/>
                <a:ea typeface="+mn-ea"/>
                <a:cs typeface="+mn-cs"/>
              </a:rPr>
              <a:t>файлов</a:t>
            </a:r>
            <a:r>
              <a:rPr lang="ru-RU" sz="1200" kern="1200" dirty="0" smtClean="0">
                <a:solidFill>
                  <a:schemeClr val="tx1"/>
                </a:solidFill>
                <a:effectLst/>
                <a:latin typeface="+mn-lt"/>
                <a:ea typeface="+mn-ea"/>
                <a:cs typeface="+mn-cs"/>
              </a:rPr>
              <a:t> на выбранном языке программирования. </a:t>
            </a:r>
            <a:endParaRPr lang="ru-RU" dirty="0" smtClean="0">
              <a:effectLst/>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ru-RU" sz="1200" kern="1200" dirty="0" smtClean="0">
                <a:solidFill>
                  <a:schemeClr val="tx1"/>
                </a:solidFill>
                <a:effectLst/>
                <a:latin typeface="+mn-lt"/>
                <a:ea typeface="+mn-ea"/>
                <a:cs typeface="+mn-cs"/>
              </a:rPr>
              <a:t>База знаний приложения. Используется сервер </a:t>
            </a:r>
            <a:r>
              <a:rPr lang="ru-RU" sz="1200" kern="1200" dirty="0" err="1" smtClean="0">
                <a:solidFill>
                  <a:schemeClr val="tx1"/>
                </a:solidFill>
                <a:effectLst/>
                <a:latin typeface="+mn-lt"/>
                <a:ea typeface="+mn-ea"/>
                <a:cs typeface="+mn-cs"/>
              </a:rPr>
              <a:t>non</a:t>
            </a:r>
            <a:r>
              <a:rPr lang="ru-RU" sz="1200" kern="1200" dirty="0" smtClean="0">
                <a:solidFill>
                  <a:schemeClr val="tx1"/>
                </a:solidFill>
                <a:effectLst/>
                <a:latin typeface="+mn-lt"/>
                <a:ea typeface="+mn-ea"/>
                <a:cs typeface="+mn-cs"/>
              </a:rPr>
              <a:t>- SQL БД </a:t>
            </a:r>
            <a:r>
              <a:rPr lang="ru-RU" sz="1200" kern="1200" dirty="0" err="1" smtClean="0">
                <a:solidFill>
                  <a:schemeClr val="tx1"/>
                </a:solidFill>
                <a:effectLst/>
                <a:latin typeface="+mn-lt"/>
                <a:ea typeface="+mn-ea"/>
                <a:cs typeface="+mn-cs"/>
              </a:rPr>
              <a:t>HypergraphDB</a:t>
            </a:r>
            <a:r>
              <a:rPr lang="ru-RU" sz="1200" kern="1200" dirty="0" smtClean="0">
                <a:solidFill>
                  <a:schemeClr val="tx1"/>
                </a:solidFill>
                <a:effectLst/>
                <a:latin typeface="+mn-lt"/>
                <a:ea typeface="+mn-ea"/>
                <a:cs typeface="+mn-cs"/>
              </a:rPr>
              <a:t>. </a:t>
            </a:r>
            <a:endParaRPr lang="ru-RU" dirty="0" smtClean="0"/>
          </a:p>
          <a:p>
            <a:endParaRPr lang="en-US" dirty="0" smtClean="0"/>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ru-RU" sz="1200" kern="1200" dirty="0" smtClean="0">
                <a:solidFill>
                  <a:schemeClr val="tx1"/>
                </a:solidFill>
                <a:effectLst/>
                <a:latin typeface="+mn-lt"/>
                <a:ea typeface="+mn-ea"/>
                <a:cs typeface="+mn-cs"/>
              </a:rPr>
              <a:t>В </a:t>
            </a:r>
            <a:r>
              <a:rPr lang="ru-RU" sz="1200" kern="1200" dirty="0" err="1" smtClean="0">
                <a:solidFill>
                  <a:schemeClr val="tx1"/>
                </a:solidFill>
                <a:effectLst/>
                <a:latin typeface="+mn-lt"/>
                <a:ea typeface="+mn-ea"/>
                <a:cs typeface="+mn-cs"/>
              </a:rPr>
              <a:t>предыдущеи</a:t>
            </a:r>
            <a:r>
              <a:rPr lang="ru-RU" sz="1200" kern="1200" dirty="0" smtClean="0">
                <a:solidFill>
                  <a:schemeClr val="tx1"/>
                </a:solidFill>
                <a:effectLst/>
                <a:latin typeface="+mn-lt"/>
                <a:ea typeface="+mn-ea"/>
                <a:cs typeface="+mn-cs"/>
              </a:rPr>
              <a:t>̆ модели в качестве хранения данных использовался </a:t>
            </a:r>
            <a:r>
              <a:rPr lang="ru-RU" sz="1200" kern="1200" dirty="0" err="1" smtClean="0">
                <a:solidFill>
                  <a:schemeClr val="tx1"/>
                </a:solidFill>
                <a:effectLst/>
                <a:latin typeface="+mn-lt"/>
                <a:ea typeface="+mn-ea"/>
                <a:cs typeface="+mn-cs"/>
              </a:rPr>
              <a:t>файл</a:t>
            </a:r>
            <a:r>
              <a:rPr lang="ru-RU" sz="1200" kern="1200" dirty="0" smtClean="0">
                <a:solidFill>
                  <a:schemeClr val="tx1"/>
                </a:solidFill>
                <a:effectLst/>
                <a:latin typeface="+mn-lt"/>
                <a:ea typeface="+mn-ea"/>
                <a:cs typeface="+mn-cs"/>
              </a:rPr>
              <a:t>, что было неудобно в случае, если приложение работает параллельно над </a:t>
            </a:r>
            <a:r>
              <a:rPr lang="ru-RU" sz="1200" kern="1200" dirty="0" err="1" smtClean="0">
                <a:solidFill>
                  <a:schemeClr val="tx1"/>
                </a:solidFill>
                <a:effectLst/>
                <a:latin typeface="+mn-lt"/>
                <a:ea typeface="+mn-ea"/>
                <a:cs typeface="+mn-cs"/>
              </a:rPr>
              <a:t>нескольки</a:t>
            </a:r>
            <a:r>
              <a:rPr lang="ru-RU" sz="1200" kern="1200" dirty="0" smtClean="0">
                <a:solidFill>
                  <a:schemeClr val="tx1"/>
                </a:solidFill>
                <a:effectLst/>
                <a:latin typeface="+mn-lt"/>
                <a:ea typeface="+mn-ea"/>
                <a:cs typeface="+mn-cs"/>
              </a:rPr>
              <a:t>- ми запросами. В системе </a:t>
            </a:r>
            <a:r>
              <a:rPr lang="ru-RU" sz="1200" kern="1200" dirty="0" err="1" smtClean="0">
                <a:solidFill>
                  <a:schemeClr val="tx1"/>
                </a:solidFill>
                <a:effectLst/>
                <a:latin typeface="+mn-lt"/>
                <a:ea typeface="+mn-ea"/>
                <a:cs typeface="+mn-cs"/>
              </a:rPr>
              <a:t>Menta</a:t>
            </a:r>
            <a:r>
              <a:rPr lang="ru-RU" sz="1200" kern="1200" dirty="0" smtClean="0">
                <a:solidFill>
                  <a:schemeClr val="tx1"/>
                </a:solidFill>
                <a:effectLst/>
                <a:latin typeface="+mn-lt"/>
                <a:ea typeface="+mn-ea"/>
                <a:cs typeface="+mn-cs"/>
              </a:rPr>
              <a:t> 0.3 стал использоваться </a:t>
            </a:r>
            <a:r>
              <a:rPr lang="ru-RU" sz="1200" kern="1200" dirty="0" err="1" smtClean="0">
                <a:solidFill>
                  <a:schemeClr val="tx1"/>
                </a:solidFill>
                <a:effectLst/>
                <a:latin typeface="+mn-lt"/>
                <a:ea typeface="+mn-ea"/>
                <a:cs typeface="+mn-cs"/>
              </a:rPr>
              <a:t>специальныи</a:t>
            </a:r>
            <a:r>
              <a:rPr lang="ru-RU" sz="1200" kern="1200" dirty="0" smtClean="0">
                <a:solidFill>
                  <a:schemeClr val="tx1"/>
                </a:solidFill>
                <a:effectLst/>
                <a:latin typeface="+mn-lt"/>
                <a:ea typeface="+mn-ea"/>
                <a:cs typeface="+mn-cs"/>
              </a:rPr>
              <a:t>̆ сервер баз данных, речь о котором </a:t>
            </a:r>
            <a:r>
              <a:rPr lang="ru-RU" sz="1200" kern="1200" dirty="0" err="1" smtClean="0">
                <a:solidFill>
                  <a:schemeClr val="tx1"/>
                </a:solidFill>
                <a:effectLst/>
                <a:latin typeface="+mn-lt"/>
                <a:ea typeface="+mn-ea"/>
                <a:cs typeface="+mn-cs"/>
              </a:rPr>
              <a:t>пойдет</a:t>
            </a:r>
            <a:r>
              <a:rPr lang="ru-RU" sz="1200" kern="1200" dirty="0" smtClean="0">
                <a:solidFill>
                  <a:schemeClr val="tx1"/>
                </a:solidFill>
                <a:effectLst/>
                <a:latin typeface="+mn-lt"/>
                <a:ea typeface="+mn-ea"/>
                <a:cs typeface="+mn-cs"/>
              </a:rPr>
              <a:t> далее. </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ru-RU" sz="1200" kern="1200" dirty="0" smtClean="0">
                <a:solidFill>
                  <a:schemeClr val="tx1"/>
                </a:solidFill>
                <a:effectLst/>
                <a:latin typeface="+mn-lt"/>
                <a:ea typeface="+mn-ea"/>
                <a:cs typeface="+mn-cs"/>
              </a:rPr>
              <a:t>Модель </a:t>
            </a:r>
            <a:r>
              <a:rPr lang="ru-RU" sz="1200" kern="1200" dirty="0" err="1" smtClean="0">
                <a:solidFill>
                  <a:schemeClr val="tx1"/>
                </a:solidFill>
                <a:effectLst/>
                <a:latin typeface="+mn-lt"/>
                <a:ea typeface="+mn-ea"/>
                <a:cs typeface="+mn-cs"/>
              </a:rPr>
              <a:t>Menta</a:t>
            </a:r>
            <a:r>
              <a:rPr lang="ru-RU" sz="1200" kern="1200" dirty="0" smtClean="0">
                <a:solidFill>
                  <a:schemeClr val="tx1"/>
                </a:solidFill>
                <a:effectLst/>
                <a:latin typeface="+mn-lt"/>
                <a:ea typeface="+mn-ea"/>
                <a:cs typeface="+mn-cs"/>
              </a:rPr>
              <a:t> 0.3 имеет следующие недостатки: </a:t>
            </a:r>
            <a:r>
              <a:rPr lang="ru-RU" sz="1200" kern="1200" dirty="0" err="1" smtClean="0">
                <a:solidFill>
                  <a:schemeClr val="tx1"/>
                </a:solidFill>
                <a:effectLst/>
                <a:latin typeface="+mn-lt"/>
                <a:ea typeface="+mn-ea"/>
                <a:cs typeface="+mn-cs"/>
              </a:rPr>
              <a:t>отсутсвие</a:t>
            </a:r>
            <a:r>
              <a:rPr lang="ru-RU" sz="1200" kern="1200" dirty="0" smtClean="0">
                <a:solidFill>
                  <a:schemeClr val="tx1"/>
                </a:solidFill>
                <a:effectLst/>
                <a:latin typeface="+mn-lt"/>
                <a:ea typeface="+mn-ea"/>
                <a:cs typeface="+mn-cs"/>
              </a:rPr>
              <a:t> обучения; </a:t>
            </a:r>
            <a:r>
              <a:rPr lang="ru-RU" sz="1200" kern="1200" dirty="0" err="1" smtClean="0">
                <a:solidFill>
                  <a:schemeClr val="tx1"/>
                </a:solidFill>
                <a:effectLst/>
                <a:latin typeface="+mn-lt"/>
                <a:ea typeface="+mn-ea"/>
                <a:cs typeface="+mn-cs"/>
              </a:rPr>
              <a:t>отсутсвие</a:t>
            </a:r>
            <a:r>
              <a:rPr lang="ru-RU" sz="1200" kern="1200" dirty="0" smtClean="0">
                <a:solidFill>
                  <a:schemeClr val="tx1"/>
                </a:solidFill>
                <a:effectLst/>
                <a:latin typeface="+mn-lt"/>
                <a:ea typeface="+mn-ea"/>
                <a:cs typeface="+mn-cs"/>
              </a:rPr>
              <a:t> обработки естественного языка; модуль </a:t>
            </a:r>
            <a:r>
              <a:rPr lang="ru-RU" sz="1200" kern="1200" dirty="0" err="1" smtClean="0">
                <a:solidFill>
                  <a:schemeClr val="tx1"/>
                </a:solidFill>
                <a:effectLst/>
                <a:latin typeface="+mn-lt"/>
                <a:ea typeface="+mn-ea"/>
                <a:cs typeface="+mn-cs"/>
              </a:rPr>
              <a:t>HyperGraphDB</a:t>
            </a:r>
            <a:r>
              <a:rPr lang="ru-RU" sz="1200" kern="1200" dirty="0" smtClean="0">
                <a:solidFill>
                  <a:schemeClr val="tx1"/>
                </a:solidFill>
                <a:effectLst/>
                <a:latin typeface="+mn-lt"/>
                <a:ea typeface="+mn-ea"/>
                <a:cs typeface="+mn-cs"/>
              </a:rPr>
              <a:t> оказалась </a:t>
            </a:r>
            <a:r>
              <a:rPr lang="ru-RU" sz="1200" kern="1200" dirty="0" err="1" smtClean="0">
                <a:solidFill>
                  <a:schemeClr val="tx1"/>
                </a:solidFill>
                <a:effectLst/>
                <a:latin typeface="+mn-lt"/>
                <a:ea typeface="+mn-ea"/>
                <a:cs typeface="+mn-cs"/>
              </a:rPr>
              <a:t>непригодныи</a:t>
            </a:r>
            <a:r>
              <a:rPr lang="ru-RU" sz="1200" kern="1200" dirty="0" smtClean="0">
                <a:solidFill>
                  <a:schemeClr val="tx1"/>
                </a:solidFill>
                <a:effectLst/>
                <a:latin typeface="+mn-lt"/>
                <a:ea typeface="+mn-ea"/>
                <a:cs typeface="+mn-cs"/>
              </a:rPr>
              <a:t>̆ для промышленного использования; NARS в виду своих </a:t>
            </a:r>
            <a:r>
              <a:rPr lang="ru-RU" sz="1200" kern="1200" dirty="0" err="1" smtClean="0">
                <a:solidFill>
                  <a:schemeClr val="tx1"/>
                </a:solidFill>
                <a:effectLst/>
                <a:latin typeface="+mn-lt"/>
                <a:ea typeface="+mn-ea"/>
                <a:cs typeface="+mn-cs"/>
              </a:rPr>
              <a:t>особенностеи</a:t>
            </a:r>
            <a:r>
              <a:rPr lang="ru-RU" sz="1200" kern="1200" dirty="0" smtClean="0">
                <a:solidFill>
                  <a:schemeClr val="tx1"/>
                </a:solidFill>
                <a:effectLst/>
                <a:latin typeface="+mn-lt"/>
                <a:ea typeface="+mn-ea"/>
                <a:cs typeface="+mn-cs"/>
              </a:rPr>
              <a:t>̆ оказался непригодным для промышленного применения на значительном объеме фактов (&gt;20), так как содержал в себе </a:t>
            </a:r>
            <a:r>
              <a:rPr lang="ru-RU" sz="1200" kern="1200" dirty="0" err="1" smtClean="0">
                <a:solidFill>
                  <a:schemeClr val="tx1"/>
                </a:solidFill>
                <a:effectLst/>
                <a:latin typeface="+mn-lt"/>
                <a:ea typeface="+mn-ea"/>
                <a:cs typeface="+mn-cs"/>
              </a:rPr>
              <a:t>комбинаторныи</a:t>
            </a:r>
            <a:r>
              <a:rPr lang="ru-RU" sz="1200" kern="1200" dirty="0" smtClean="0">
                <a:solidFill>
                  <a:schemeClr val="tx1"/>
                </a:solidFill>
                <a:effectLst/>
                <a:latin typeface="+mn-lt"/>
                <a:ea typeface="+mn-ea"/>
                <a:cs typeface="+mn-cs"/>
              </a:rPr>
              <a:t>̆ взрыв. Например, при 10 фактах количество сочетаний будет равно 45 на первом уровне, далее будут сравнивать результаты этих сочетаний. Кроме того, после апробации оказалось, что критерии приемки практически описывают необходимое решение, что является </a:t>
            </a:r>
            <a:r>
              <a:rPr lang="ru-RU" sz="1200" kern="1200" dirty="0" err="1" smtClean="0">
                <a:solidFill>
                  <a:schemeClr val="tx1"/>
                </a:solidFill>
                <a:effectLst/>
                <a:latin typeface="+mn-lt"/>
                <a:ea typeface="+mn-ea"/>
                <a:cs typeface="+mn-cs"/>
              </a:rPr>
              <a:t>недопусти</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мым</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Данныи</a:t>
            </a:r>
            <a:r>
              <a:rPr lang="ru-RU" sz="1200" kern="1200" dirty="0" smtClean="0">
                <a:solidFill>
                  <a:schemeClr val="tx1"/>
                </a:solidFill>
                <a:effectLst/>
                <a:latin typeface="+mn-lt"/>
                <a:ea typeface="+mn-ea"/>
                <a:cs typeface="+mn-cs"/>
              </a:rPr>
              <a:t>̆ подход был описан в статье [88]. </a:t>
            </a:r>
            <a:endParaRPr lang="ru-RU"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ru-RU" dirty="0" smtClean="0"/>
          </a:p>
          <a:p>
            <a:endParaRPr lang="en-US" dirty="0" smtClean="0"/>
          </a:p>
          <a:p>
            <a:endParaRPr lang="ru-RU" dirty="0"/>
          </a:p>
        </p:txBody>
      </p:sp>
      <p:sp>
        <p:nvSpPr>
          <p:cNvPr id="4" name="Номер слайда 3"/>
          <p:cNvSpPr>
            <a:spLocks noGrp="1"/>
          </p:cNvSpPr>
          <p:nvPr>
            <p:ph type="sldNum" sz="quarter" idx="10"/>
          </p:nvPr>
        </p:nvSpPr>
        <p:spPr/>
        <p:txBody>
          <a:bodyPr/>
          <a:lstStyle/>
          <a:p>
            <a:fld id="{08B8C81A-D127-4942-9B26-C2CC7D2B707B}" type="slidenum">
              <a:rPr lang="ru-RU" smtClean="0"/>
              <a:pPr/>
              <a:t>26</a:t>
            </a:fld>
            <a:endParaRPr lang="ru-RU"/>
          </a:p>
        </p:txBody>
      </p:sp>
    </p:spTree>
    <p:extLst>
      <p:ext uri="{BB962C8B-B14F-4D97-AF65-F5344CB8AC3E}">
        <p14:creationId xmlns:p14="http://schemas.microsoft.com/office/powerpoint/2010/main" val="9362738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
        <p:cNvGrpSpPr/>
        <p:nvPr/>
      </p:nvGrpSpPr>
      <p:grpSpPr>
        <a:xfrm>
          <a:off x="0" y="0"/>
          <a:ext cx="0" cy="0"/>
          <a:chOff x="0" y="0"/>
          <a:chExt cx="0" cy="0"/>
        </a:xfrm>
      </p:grpSpPr>
      <p:sp>
        <p:nvSpPr>
          <p:cNvPr id="38" name="Shape 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 name="Shape 3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buNone/>
            </a:pPr>
            <a:r>
              <a:rPr lang="en"/>
              <a:t>В 2006 году Марвин Мински опубликовал книгу The emotion machine. В котоой популярно изолжил модель человеческого мышления для програмистов - создателей искусственного интеллекта. </a:t>
            </a:r>
          </a:p>
          <a:p>
            <a:pPr lvl="0" rtl="0">
              <a:buNone/>
            </a:pPr>
            <a:r>
              <a:rPr lang="en"/>
              <a:t>Идеи, которые легли в основу  нашей работы:</a:t>
            </a:r>
          </a:p>
          <a:p>
            <a:pPr lvl="0" rtl="0">
              <a:buNone/>
            </a:pPr>
            <a:r>
              <a:rPr lang="en"/>
              <a:t>1. 6 уровней мышления, подробнее будут рассмотрены далее.</a:t>
            </a:r>
          </a:p>
          <a:p>
            <a:pPr lvl="0" rtl="0">
              <a:buNone/>
            </a:pPr>
            <a:r>
              <a:rPr lang="en"/>
              <a:t>2. Все процессы происходят по следующей модели: Критик активирует Селектор он активирует другой критик или образ мышления, подробнее будут так же рассмотрены позже.</a:t>
            </a:r>
          </a:p>
          <a:p>
            <a:pPr lvl="0" rtl="0">
              <a:buNone/>
            </a:pPr>
            <a:r>
              <a:rPr lang="en"/>
              <a:t>3. Структуры данных так же были описанны в книге.</a:t>
            </a:r>
          </a:p>
        </p:txBody>
      </p:sp>
    </p:spTree>
    <p:extLst>
      <p:ext uri="{BB962C8B-B14F-4D97-AF65-F5344CB8AC3E}">
        <p14:creationId xmlns:p14="http://schemas.microsoft.com/office/powerpoint/2010/main" val="15852774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Shape 5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1" name="Shape 5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ru-RU" sz="1200" kern="1200" dirty="0" err="1" smtClean="0">
                <a:solidFill>
                  <a:schemeClr val="tx1"/>
                </a:solidFill>
                <a:effectLst/>
                <a:latin typeface="+mn-lt"/>
                <a:ea typeface="+mn-ea"/>
                <a:cs typeface="+mn-cs"/>
              </a:rPr>
              <a:t>нстинктивныи</a:t>
            </a:r>
            <a:r>
              <a:rPr lang="ru-RU" sz="1200" kern="1200" dirty="0" smtClean="0">
                <a:solidFill>
                  <a:schemeClr val="tx1"/>
                </a:solidFill>
                <a:effectLst/>
                <a:latin typeface="+mn-lt"/>
                <a:ea typeface="+mn-ea"/>
                <a:cs typeface="+mn-cs"/>
              </a:rPr>
              <a:t>̆ уро- </a:t>
            </a:r>
            <a:r>
              <a:rPr lang="ru-RU" sz="1200" kern="1200" dirty="0" err="1" smtClean="0">
                <a:solidFill>
                  <a:schemeClr val="tx1"/>
                </a:solidFill>
                <a:effectLst/>
                <a:latin typeface="+mn-lt"/>
                <a:ea typeface="+mn-ea"/>
                <a:cs typeface="+mn-cs"/>
              </a:rPr>
              <a:t>вень</a:t>
            </a:r>
            <a:r>
              <a:rPr lang="ru-RU" sz="1200" kern="1200" dirty="0" smtClean="0">
                <a:solidFill>
                  <a:schemeClr val="tx1"/>
                </a:solidFill>
                <a:effectLst/>
                <a:latin typeface="+mn-lt"/>
                <a:ea typeface="+mn-ea"/>
                <a:cs typeface="+mn-cs"/>
              </a:rPr>
              <a:t> </a:t>
            </a:r>
            <a:endParaRPr lang="ru-RU" dirty="0" smtClean="0">
              <a:effectLst/>
            </a:endParaRPr>
          </a:p>
          <a:p>
            <a:r>
              <a:rPr lang="ru-RU" sz="1200" kern="1200" dirty="0" smtClean="0">
                <a:solidFill>
                  <a:schemeClr val="tx1"/>
                </a:solidFill>
                <a:effectLst/>
                <a:latin typeface="+mn-lt"/>
                <a:ea typeface="+mn-ea"/>
                <a:cs typeface="+mn-cs"/>
              </a:rPr>
              <a:t>Происходят инстинктивные реакции (врожден- </a:t>
            </a:r>
            <a:r>
              <a:rPr lang="ru-RU" sz="1200" kern="1200" dirty="0" err="1" smtClean="0">
                <a:solidFill>
                  <a:schemeClr val="tx1"/>
                </a:solidFill>
                <a:effectLst/>
                <a:latin typeface="+mn-lt"/>
                <a:ea typeface="+mn-ea"/>
                <a:cs typeface="+mn-cs"/>
              </a:rPr>
              <a:t>ные</a:t>
            </a:r>
            <a:r>
              <a:rPr lang="ru-RU" sz="1200" kern="1200" dirty="0" smtClean="0">
                <a:solidFill>
                  <a:schemeClr val="tx1"/>
                </a:solidFill>
                <a:effectLst/>
                <a:latin typeface="+mn-lt"/>
                <a:ea typeface="+mn-ea"/>
                <a:cs typeface="+mn-cs"/>
              </a:rPr>
              <a:t>). Например, </a:t>
            </a:r>
            <a:r>
              <a:rPr lang="ru-RU" sz="1200" kern="1200" dirty="0" err="1" smtClean="0">
                <a:solidFill>
                  <a:schemeClr val="tx1"/>
                </a:solidFill>
                <a:effectLst/>
                <a:latin typeface="+mn-lt"/>
                <a:ea typeface="+mn-ea"/>
                <a:cs typeface="+mn-cs"/>
              </a:rPr>
              <a:t>коленныи</a:t>
            </a:r>
            <a:r>
              <a:rPr lang="ru-RU" sz="1200" kern="1200" dirty="0" smtClean="0">
                <a:solidFill>
                  <a:schemeClr val="tx1"/>
                </a:solidFill>
                <a:effectLst/>
                <a:latin typeface="+mn-lt"/>
                <a:ea typeface="+mn-ea"/>
                <a:cs typeface="+mn-cs"/>
              </a:rPr>
              <a:t>̆ рефлекс. Общую фор- мулу для этого уровня можно выразить как «если ..., то сделать так». </a:t>
            </a:r>
          </a:p>
          <a:p>
            <a:endParaRPr lang="ru-RU" dirty="0" smtClean="0">
              <a:effectLst/>
            </a:endParaRPr>
          </a:p>
          <a:p>
            <a:r>
              <a:rPr lang="ru-RU" sz="1200" kern="1200" dirty="0" smtClean="0">
                <a:solidFill>
                  <a:schemeClr val="tx1"/>
                </a:solidFill>
                <a:effectLst/>
                <a:latin typeface="+mn-lt"/>
                <a:ea typeface="+mn-ea"/>
                <a:cs typeface="+mn-cs"/>
              </a:rPr>
              <a:t>Уровень обученных ре- акций </a:t>
            </a:r>
            <a:endParaRPr lang="ru-RU" dirty="0" smtClean="0">
              <a:effectLst/>
            </a:endParaRPr>
          </a:p>
          <a:p>
            <a:r>
              <a:rPr lang="ru-RU" sz="1200" kern="1200" dirty="0" smtClean="0">
                <a:solidFill>
                  <a:schemeClr val="tx1"/>
                </a:solidFill>
                <a:effectLst/>
                <a:latin typeface="+mn-lt"/>
                <a:ea typeface="+mn-ea"/>
                <a:cs typeface="+mn-cs"/>
              </a:rPr>
              <a:t>Используются накопленные знания, то есть те </a:t>
            </a:r>
            <a:r>
              <a:rPr lang="ru-RU" sz="1200" kern="1200" dirty="0" err="1" smtClean="0">
                <a:solidFill>
                  <a:schemeClr val="tx1"/>
                </a:solidFill>
                <a:effectLst/>
                <a:latin typeface="+mn-lt"/>
                <a:ea typeface="+mn-ea"/>
                <a:cs typeface="+mn-cs"/>
              </a:rPr>
              <a:t>зна</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ния</a:t>
            </a:r>
            <a:r>
              <a:rPr lang="ru-RU" sz="1200" kern="1200" dirty="0" smtClean="0">
                <a:solidFill>
                  <a:schemeClr val="tx1"/>
                </a:solidFill>
                <a:effectLst/>
                <a:latin typeface="+mn-lt"/>
                <a:ea typeface="+mn-ea"/>
                <a:cs typeface="+mn-cs"/>
              </a:rPr>
              <a:t>, которым человек обучается в течение жизни. Например, переходить дорогу на </a:t>
            </a:r>
            <a:r>
              <a:rPr lang="ru-RU" sz="1200" kern="1200" dirty="0" err="1" smtClean="0">
                <a:solidFill>
                  <a:schemeClr val="tx1"/>
                </a:solidFill>
                <a:effectLst/>
                <a:latin typeface="+mn-lt"/>
                <a:ea typeface="+mn-ea"/>
                <a:cs typeface="+mn-cs"/>
              </a:rPr>
              <a:t>зеленыи</a:t>
            </a:r>
            <a:r>
              <a:rPr lang="ru-RU" sz="1200" kern="1200" dirty="0" smtClean="0">
                <a:solidFill>
                  <a:schemeClr val="tx1"/>
                </a:solidFill>
                <a:effectLst/>
                <a:latin typeface="+mn-lt"/>
                <a:ea typeface="+mn-ea"/>
                <a:cs typeface="+mn-cs"/>
              </a:rPr>
              <a:t>̆ свет. Об- </a:t>
            </a:r>
            <a:r>
              <a:rPr lang="ru-RU" sz="1200" kern="1200" dirty="0" err="1" smtClean="0">
                <a:solidFill>
                  <a:schemeClr val="tx1"/>
                </a:solidFill>
                <a:effectLst/>
                <a:latin typeface="+mn-lt"/>
                <a:ea typeface="+mn-ea"/>
                <a:cs typeface="+mn-cs"/>
              </a:rPr>
              <a:t>щую</a:t>
            </a:r>
            <a:r>
              <a:rPr lang="ru-RU" sz="1200" kern="1200" dirty="0" smtClean="0">
                <a:solidFill>
                  <a:schemeClr val="tx1"/>
                </a:solidFill>
                <a:effectLst/>
                <a:latin typeface="+mn-lt"/>
                <a:ea typeface="+mn-ea"/>
                <a:cs typeface="+mn-cs"/>
              </a:rPr>
              <a:t> формулу для этого уровня можно описать как «если ..., то сделать так». </a:t>
            </a:r>
          </a:p>
          <a:p>
            <a:endParaRPr lang="ru-RU" dirty="0" smtClean="0">
              <a:effectLst/>
            </a:endParaRPr>
          </a:p>
          <a:p>
            <a:r>
              <a:rPr lang="ru-RU" sz="1200" kern="1200" dirty="0" smtClean="0">
                <a:solidFill>
                  <a:schemeClr val="tx1"/>
                </a:solidFill>
                <a:effectLst/>
                <a:latin typeface="+mn-lt"/>
                <a:ea typeface="+mn-ea"/>
                <a:cs typeface="+mn-cs"/>
              </a:rPr>
              <a:t>Уровень рассуждений </a:t>
            </a:r>
            <a:endParaRPr lang="ru-RU" dirty="0" smtClean="0">
              <a:effectLst/>
            </a:endParaRPr>
          </a:p>
          <a:p>
            <a:r>
              <a:rPr lang="ru-RU" sz="1200" kern="1200" dirty="0" smtClean="0">
                <a:solidFill>
                  <a:schemeClr val="tx1"/>
                </a:solidFill>
                <a:effectLst/>
                <a:latin typeface="+mn-lt"/>
                <a:ea typeface="+mn-ea"/>
                <a:cs typeface="+mn-cs"/>
              </a:rPr>
              <a:t>Мышление с использованием рассуждений. Напри- мер, если перебежать дорогу на </a:t>
            </a:r>
            <a:r>
              <a:rPr lang="ru-RU" sz="1200" kern="1200" dirty="0" err="1" smtClean="0">
                <a:solidFill>
                  <a:schemeClr val="tx1"/>
                </a:solidFill>
                <a:effectLst/>
                <a:latin typeface="+mn-lt"/>
                <a:ea typeface="+mn-ea"/>
                <a:cs typeface="+mn-cs"/>
              </a:rPr>
              <a:t>зеленыи</a:t>
            </a:r>
            <a:r>
              <a:rPr lang="ru-RU" sz="1200" kern="1200" dirty="0" smtClean="0">
                <a:solidFill>
                  <a:schemeClr val="tx1"/>
                </a:solidFill>
                <a:effectLst/>
                <a:latin typeface="+mn-lt"/>
                <a:ea typeface="+mn-ea"/>
                <a:cs typeface="+mn-cs"/>
              </a:rPr>
              <a:t>̆ свет, то можно успеть вовремя. На данном уровне сравни- </a:t>
            </a:r>
            <a:r>
              <a:rPr lang="ru-RU" sz="1200" kern="1200" dirty="0" err="1" smtClean="0">
                <a:solidFill>
                  <a:schemeClr val="tx1"/>
                </a:solidFill>
                <a:effectLst/>
                <a:latin typeface="+mn-lt"/>
                <a:ea typeface="+mn-ea"/>
                <a:cs typeface="+mn-cs"/>
              </a:rPr>
              <a:t>ваются</a:t>
            </a:r>
            <a:r>
              <a:rPr lang="ru-RU" sz="1200" kern="1200" dirty="0" smtClean="0">
                <a:solidFill>
                  <a:schemeClr val="tx1"/>
                </a:solidFill>
                <a:effectLst/>
                <a:latin typeface="+mn-lt"/>
                <a:ea typeface="+mn-ea"/>
                <a:cs typeface="+mn-cs"/>
              </a:rPr>
              <a:t> последствия нескольких решений и </a:t>
            </a:r>
            <a:r>
              <a:rPr lang="ru-RU" sz="1200" kern="1200" dirty="0" err="1" smtClean="0">
                <a:solidFill>
                  <a:schemeClr val="tx1"/>
                </a:solidFill>
                <a:effectLst/>
                <a:latin typeface="+mn-lt"/>
                <a:ea typeface="+mn-ea"/>
                <a:cs typeface="+mn-cs"/>
              </a:rPr>
              <a:t>выбира</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ется</a:t>
            </a:r>
            <a:r>
              <a:rPr lang="ru-RU" sz="1200" kern="1200" dirty="0" smtClean="0">
                <a:solidFill>
                  <a:schemeClr val="tx1"/>
                </a:solidFill>
                <a:effectLst/>
                <a:latin typeface="+mn-lt"/>
                <a:ea typeface="+mn-ea"/>
                <a:cs typeface="+mn-cs"/>
              </a:rPr>
              <a:t> оптимальное. Общую формулу для этого </a:t>
            </a:r>
            <a:r>
              <a:rPr lang="ru-RU" sz="1200" kern="1200" dirty="0" err="1" smtClean="0">
                <a:solidFill>
                  <a:schemeClr val="tx1"/>
                </a:solidFill>
                <a:effectLst/>
                <a:latin typeface="+mn-lt"/>
                <a:ea typeface="+mn-ea"/>
                <a:cs typeface="+mn-cs"/>
              </a:rPr>
              <a:t>уров</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ня</a:t>
            </a:r>
            <a:r>
              <a:rPr lang="ru-RU" sz="1200" kern="1200" dirty="0" smtClean="0">
                <a:solidFill>
                  <a:schemeClr val="tx1"/>
                </a:solidFill>
                <a:effectLst/>
                <a:latin typeface="+mn-lt"/>
                <a:ea typeface="+mn-ea"/>
                <a:cs typeface="+mn-cs"/>
              </a:rPr>
              <a:t> можно выразить как «если ..., то сделать так, то- </a:t>
            </a:r>
            <a:r>
              <a:rPr lang="ru-RU" sz="1200" kern="1200" dirty="0" err="1" smtClean="0">
                <a:solidFill>
                  <a:schemeClr val="tx1"/>
                </a:solidFill>
                <a:effectLst/>
                <a:latin typeface="+mn-lt"/>
                <a:ea typeface="+mn-ea"/>
                <a:cs typeface="+mn-cs"/>
              </a:rPr>
              <a:t>гда</a:t>
            </a:r>
            <a:r>
              <a:rPr lang="ru-RU" sz="1200" kern="1200" dirty="0" smtClean="0">
                <a:solidFill>
                  <a:schemeClr val="tx1"/>
                </a:solidFill>
                <a:effectLst/>
                <a:latin typeface="+mn-lt"/>
                <a:ea typeface="+mn-ea"/>
                <a:cs typeface="+mn-cs"/>
              </a:rPr>
              <a:t> будет так». </a:t>
            </a:r>
          </a:p>
          <a:p>
            <a:endParaRPr lang="ru-RU" dirty="0" smtClean="0">
              <a:effectLst/>
            </a:endParaRPr>
          </a:p>
          <a:p>
            <a:r>
              <a:rPr lang="ru-RU" sz="1200" kern="1200" dirty="0" err="1" smtClean="0">
                <a:solidFill>
                  <a:schemeClr val="tx1"/>
                </a:solidFill>
                <a:effectLst/>
                <a:latin typeface="+mn-lt"/>
                <a:ea typeface="+mn-ea"/>
                <a:cs typeface="+mn-cs"/>
              </a:rPr>
              <a:t>Рефлексивныи</a:t>
            </a:r>
            <a:r>
              <a:rPr lang="ru-RU" sz="1200" kern="1200" dirty="0" smtClean="0">
                <a:solidFill>
                  <a:schemeClr val="tx1"/>
                </a:solidFill>
                <a:effectLst/>
                <a:latin typeface="+mn-lt"/>
                <a:ea typeface="+mn-ea"/>
                <a:cs typeface="+mn-cs"/>
              </a:rPr>
              <a:t>̆ уровень </a:t>
            </a:r>
            <a:endParaRPr lang="ru-RU" dirty="0" smtClean="0">
              <a:effectLst/>
            </a:endParaRPr>
          </a:p>
          <a:p>
            <a:r>
              <a:rPr lang="ru-RU" sz="1200" kern="1200" dirty="0" smtClean="0">
                <a:solidFill>
                  <a:schemeClr val="tx1"/>
                </a:solidFill>
                <a:effectLst/>
                <a:latin typeface="+mn-lt"/>
                <a:ea typeface="+mn-ea"/>
                <a:cs typeface="+mn-cs"/>
              </a:rPr>
              <a:t>Рассуждения с учетом анализа прошлых событий. Например, «в </a:t>
            </a:r>
            <a:r>
              <a:rPr lang="ru-RU" sz="1200" kern="1200" dirty="0" err="1" smtClean="0">
                <a:solidFill>
                  <a:schemeClr val="tx1"/>
                </a:solidFill>
                <a:effectLst/>
                <a:latin typeface="+mn-lt"/>
                <a:ea typeface="+mn-ea"/>
                <a:cs typeface="+mn-cs"/>
              </a:rPr>
              <a:t>прошлыи</a:t>
            </a:r>
            <a:r>
              <a:rPr lang="ru-RU" sz="1200" kern="1200" dirty="0" smtClean="0">
                <a:solidFill>
                  <a:schemeClr val="tx1"/>
                </a:solidFill>
                <a:effectLst/>
                <a:latin typeface="+mn-lt"/>
                <a:ea typeface="+mn-ea"/>
                <a:cs typeface="+mn-cs"/>
              </a:rPr>
              <a:t>̆ раз я побежал на моргаю- </a:t>
            </a:r>
            <a:r>
              <a:rPr lang="ru-RU" sz="1200" kern="1200" dirty="0" err="1" smtClean="0">
                <a:solidFill>
                  <a:schemeClr val="tx1"/>
                </a:solidFill>
                <a:effectLst/>
                <a:latin typeface="+mn-lt"/>
                <a:ea typeface="+mn-ea"/>
                <a:cs typeface="+mn-cs"/>
              </a:rPr>
              <a:t>щии</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зеленыи</a:t>
            </a:r>
            <a:r>
              <a:rPr lang="ru-RU" sz="1200" kern="1200" dirty="0" smtClean="0">
                <a:solidFill>
                  <a:schemeClr val="tx1"/>
                </a:solidFill>
                <a:effectLst/>
                <a:latin typeface="+mn-lt"/>
                <a:ea typeface="+mn-ea"/>
                <a:cs typeface="+mn-cs"/>
              </a:rPr>
              <a:t>̆ и чуть не попал под машину». </a:t>
            </a:r>
          </a:p>
          <a:p>
            <a:endParaRPr lang="ru-RU" dirty="0" smtClean="0">
              <a:effectLst/>
            </a:endParaRPr>
          </a:p>
          <a:p>
            <a:r>
              <a:rPr lang="ru-RU" sz="1200" kern="1200" dirty="0" err="1" smtClean="0">
                <a:solidFill>
                  <a:schemeClr val="tx1"/>
                </a:solidFill>
                <a:effectLst/>
                <a:latin typeface="+mn-lt"/>
                <a:ea typeface="+mn-ea"/>
                <a:cs typeface="+mn-cs"/>
              </a:rPr>
              <a:t>Саморефлексивныи</a:t>
            </a:r>
            <a:r>
              <a:rPr lang="ru-RU" sz="1200" kern="1200" dirty="0" smtClean="0">
                <a:solidFill>
                  <a:schemeClr val="tx1"/>
                </a:solidFill>
                <a:effectLst/>
                <a:latin typeface="+mn-lt"/>
                <a:ea typeface="+mn-ea"/>
                <a:cs typeface="+mn-cs"/>
              </a:rPr>
              <a:t>̆ уровень </a:t>
            </a:r>
            <a:endParaRPr lang="ru-RU" dirty="0" smtClean="0">
              <a:effectLst/>
            </a:endParaRPr>
          </a:p>
          <a:p>
            <a:r>
              <a:rPr lang="ru-RU" sz="1200" kern="1200" dirty="0" smtClean="0">
                <a:solidFill>
                  <a:schemeClr val="tx1"/>
                </a:solidFill>
                <a:effectLst/>
                <a:latin typeface="+mn-lt"/>
                <a:ea typeface="+mn-ea"/>
                <a:cs typeface="+mn-cs"/>
              </a:rPr>
              <a:t>Построение </a:t>
            </a:r>
            <a:r>
              <a:rPr lang="ru-RU" sz="1200" kern="1200" dirty="0" err="1" smtClean="0">
                <a:solidFill>
                  <a:schemeClr val="tx1"/>
                </a:solidFill>
                <a:effectLst/>
                <a:latin typeface="+mn-lt"/>
                <a:ea typeface="+mn-ea"/>
                <a:cs typeface="+mn-cs"/>
              </a:rPr>
              <a:t>определеннои</a:t>
            </a:r>
            <a:r>
              <a:rPr lang="ru-RU" sz="1200" kern="1200" dirty="0" smtClean="0">
                <a:solidFill>
                  <a:schemeClr val="tx1"/>
                </a:solidFill>
                <a:effectLst/>
                <a:latin typeface="+mn-lt"/>
                <a:ea typeface="+mn-ea"/>
                <a:cs typeface="+mn-cs"/>
              </a:rPr>
              <a:t>̆ модели, с помощью ко- </a:t>
            </a:r>
            <a:r>
              <a:rPr lang="ru-RU" sz="1200" kern="1200" dirty="0" err="1" smtClean="0">
                <a:solidFill>
                  <a:schemeClr val="tx1"/>
                </a:solidFill>
                <a:effectLst/>
                <a:latin typeface="+mn-lt"/>
                <a:ea typeface="+mn-ea"/>
                <a:cs typeface="+mn-cs"/>
              </a:rPr>
              <a:t>торои</a:t>
            </a:r>
            <a:r>
              <a:rPr lang="ru-RU" sz="1200" kern="1200" dirty="0" smtClean="0">
                <a:solidFill>
                  <a:schemeClr val="tx1"/>
                </a:solidFill>
                <a:effectLst/>
                <a:latin typeface="+mn-lt"/>
                <a:ea typeface="+mn-ea"/>
                <a:cs typeface="+mn-cs"/>
              </a:rPr>
              <a:t>̆ идет оценка своих поступков. Например, «мое решение не </a:t>
            </a:r>
            <a:r>
              <a:rPr lang="ru-RU" sz="1200" kern="1200" dirty="0" err="1" smtClean="0">
                <a:solidFill>
                  <a:schemeClr val="tx1"/>
                </a:solidFill>
                <a:effectLst/>
                <a:latin typeface="+mn-lt"/>
                <a:ea typeface="+mn-ea"/>
                <a:cs typeface="+mn-cs"/>
              </a:rPr>
              <a:t>пойти</a:t>
            </a:r>
            <a:r>
              <a:rPr lang="ru-RU" sz="1200" kern="1200" dirty="0" smtClean="0">
                <a:solidFill>
                  <a:schemeClr val="tx1"/>
                </a:solidFill>
                <a:effectLst/>
                <a:latin typeface="+mn-lt"/>
                <a:ea typeface="+mn-ea"/>
                <a:cs typeface="+mn-cs"/>
              </a:rPr>
              <a:t> на это собрание было неверным, так как я упустил столько </a:t>
            </a:r>
            <a:r>
              <a:rPr lang="ru-RU" sz="1200" kern="1200" dirty="0" err="1" smtClean="0">
                <a:solidFill>
                  <a:schemeClr val="tx1"/>
                </a:solidFill>
                <a:effectLst/>
                <a:latin typeface="+mn-lt"/>
                <a:ea typeface="+mn-ea"/>
                <a:cs typeface="+mn-cs"/>
              </a:rPr>
              <a:t>возможностеи</a:t>
            </a:r>
            <a:r>
              <a:rPr lang="ru-RU" sz="1200" kern="1200" dirty="0" smtClean="0">
                <a:solidFill>
                  <a:schemeClr val="tx1"/>
                </a:solidFill>
                <a:effectLst/>
                <a:latin typeface="+mn-lt"/>
                <a:ea typeface="+mn-ea"/>
                <a:cs typeface="+mn-cs"/>
              </a:rPr>
              <a:t>̆, я был легкомысленным». </a:t>
            </a:r>
          </a:p>
          <a:p>
            <a:endParaRPr lang="ru-RU" dirty="0" smtClean="0">
              <a:effectLst/>
            </a:endParaRPr>
          </a:p>
          <a:p>
            <a:r>
              <a:rPr lang="ru-RU" sz="1200" kern="1200" dirty="0" err="1" smtClean="0">
                <a:solidFill>
                  <a:schemeClr val="tx1"/>
                </a:solidFill>
                <a:effectLst/>
                <a:latin typeface="+mn-lt"/>
                <a:ea typeface="+mn-ea"/>
                <a:cs typeface="+mn-cs"/>
              </a:rPr>
              <a:t>Самосознательныи</a:t>
            </a:r>
            <a:r>
              <a:rPr lang="ru-RU" sz="1200" kern="1200" dirty="0" smtClean="0">
                <a:solidFill>
                  <a:schemeClr val="tx1"/>
                </a:solidFill>
                <a:effectLst/>
                <a:latin typeface="+mn-lt"/>
                <a:ea typeface="+mn-ea"/>
                <a:cs typeface="+mn-cs"/>
              </a:rPr>
              <a:t>̆ уровень </a:t>
            </a:r>
            <a:endParaRPr lang="ru-RU" dirty="0" smtClean="0">
              <a:effectLst/>
            </a:endParaRPr>
          </a:p>
          <a:p>
            <a:r>
              <a:rPr lang="ru-RU" sz="1200" kern="1200" dirty="0" smtClean="0">
                <a:solidFill>
                  <a:schemeClr val="tx1"/>
                </a:solidFill>
                <a:effectLst/>
                <a:latin typeface="+mn-lt"/>
                <a:ea typeface="+mn-ea"/>
                <a:cs typeface="+mn-cs"/>
              </a:rPr>
              <a:t>Оценка своих поступков с точки зрения высших идеалов и оценок окружающих. Например, «а что подумают мои друзья? А как бы поступил мой </a:t>
            </a:r>
            <a:r>
              <a:rPr lang="ru-RU" sz="1200" kern="1200" dirty="0" err="1" smtClean="0">
                <a:solidFill>
                  <a:schemeClr val="tx1"/>
                </a:solidFill>
                <a:effectLst/>
                <a:latin typeface="+mn-lt"/>
                <a:ea typeface="+mn-ea"/>
                <a:cs typeface="+mn-cs"/>
              </a:rPr>
              <a:t>ге</a:t>
            </a:r>
            <a:r>
              <a:rPr lang="ru-RU" sz="1200" kern="1200" dirty="0" smtClean="0">
                <a:solidFill>
                  <a:schemeClr val="tx1"/>
                </a:solidFill>
                <a:effectLst/>
                <a:latin typeface="+mn-lt"/>
                <a:ea typeface="+mn-ea"/>
                <a:cs typeface="+mn-cs"/>
              </a:rPr>
              <a:t>- рой?» </a:t>
            </a:r>
            <a:endParaRPr lang="ru-RU" dirty="0" smtClean="0">
              <a:effectLst/>
            </a:endParaRPr>
          </a:p>
          <a:p>
            <a:pPr lvl="0" rtl="0">
              <a:buNone/>
            </a:pPr>
            <a:endParaRPr lang="en" dirty="0"/>
          </a:p>
        </p:txBody>
      </p:sp>
    </p:spTree>
    <p:extLst>
      <p:ext uri="{BB962C8B-B14F-4D97-AF65-F5344CB8AC3E}">
        <p14:creationId xmlns:p14="http://schemas.microsoft.com/office/powerpoint/2010/main" val="37806167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Shape 6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6" name="Shape 6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buNone/>
            </a:pPr>
            <a:r>
              <a:rPr lang="en" dirty="0" err="1"/>
              <a:t>Все</a:t>
            </a:r>
            <a:r>
              <a:rPr lang="en" dirty="0"/>
              <a:t> </a:t>
            </a:r>
            <a:r>
              <a:rPr lang="en" dirty="0" err="1"/>
              <a:t>процессы</a:t>
            </a:r>
            <a:r>
              <a:rPr lang="en" dirty="0"/>
              <a:t> </a:t>
            </a:r>
            <a:r>
              <a:rPr lang="en" dirty="0" err="1"/>
              <a:t>развиваюся</a:t>
            </a:r>
            <a:r>
              <a:rPr lang="en" dirty="0"/>
              <a:t>  </a:t>
            </a:r>
            <a:r>
              <a:rPr lang="en" dirty="0" err="1"/>
              <a:t>следующим</a:t>
            </a:r>
            <a:r>
              <a:rPr lang="en" dirty="0"/>
              <a:t> </a:t>
            </a:r>
            <a:r>
              <a:rPr lang="en" dirty="0" err="1"/>
              <a:t>образом</a:t>
            </a:r>
            <a:r>
              <a:rPr lang="en" dirty="0"/>
              <a:t>:</a:t>
            </a:r>
          </a:p>
          <a:p>
            <a:pPr lvl="0" rtl="0">
              <a:buNone/>
            </a:pPr>
            <a:r>
              <a:rPr lang="en" dirty="0" err="1"/>
              <a:t>Критики</a:t>
            </a:r>
            <a:r>
              <a:rPr lang="en" dirty="0"/>
              <a:t> (</a:t>
            </a:r>
            <a:r>
              <a:rPr lang="en" dirty="0" err="1"/>
              <a:t>вероятностный</a:t>
            </a:r>
            <a:r>
              <a:rPr lang="en" dirty="0"/>
              <a:t> </a:t>
            </a:r>
            <a:r>
              <a:rPr lang="en" dirty="0" err="1"/>
              <a:t>предикат</a:t>
            </a:r>
            <a:r>
              <a:rPr lang="en" dirty="0"/>
              <a:t>) </a:t>
            </a:r>
            <a:r>
              <a:rPr lang="en" dirty="0" err="1"/>
              <a:t>активируют</a:t>
            </a:r>
            <a:r>
              <a:rPr lang="en" dirty="0"/>
              <a:t> </a:t>
            </a:r>
            <a:r>
              <a:rPr lang="en" dirty="0" err="1"/>
              <a:t>Селектор</a:t>
            </a:r>
            <a:r>
              <a:rPr lang="en" dirty="0"/>
              <a:t>/</a:t>
            </a:r>
            <a:r>
              <a:rPr lang="en" dirty="0" err="1"/>
              <a:t>Селекторы</a:t>
            </a:r>
            <a:r>
              <a:rPr lang="en" dirty="0"/>
              <a:t>(</a:t>
            </a:r>
            <a:r>
              <a:rPr lang="en" dirty="0" err="1"/>
              <a:t>компоненты</a:t>
            </a:r>
            <a:r>
              <a:rPr lang="en" dirty="0"/>
              <a:t> </a:t>
            </a:r>
            <a:r>
              <a:rPr lang="en" dirty="0" err="1"/>
              <a:t>отвественные</a:t>
            </a:r>
            <a:r>
              <a:rPr lang="en" dirty="0"/>
              <a:t> </a:t>
            </a:r>
            <a:r>
              <a:rPr lang="en" dirty="0" err="1"/>
              <a:t>за</a:t>
            </a:r>
            <a:r>
              <a:rPr lang="en" dirty="0"/>
              <a:t> </a:t>
            </a:r>
            <a:r>
              <a:rPr lang="en" dirty="0" err="1"/>
              <a:t>выделение</a:t>
            </a:r>
            <a:r>
              <a:rPr lang="en" dirty="0"/>
              <a:t> </a:t>
            </a:r>
            <a:r>
              <a:rPr lang="en" dirty="0" err="1"/>
              <a:t>ресурсов</a:t>
            </a:r>
            <a:r>
              <a:rPr lang="en" dirty="0"/>
              <a:t> </a:t>
            </a:r>
            <a:r>
              <a:rPr lang="en" dirty="0" err="1"/>
              <a:t>из</a:t>
            </a:r>
            <a:r>
              <a:rPr lang="en" dirty="0"/>
              <a:t> </a:t>
            </a:r>
            <a:r>
              <a:rPr lang="en" dirty="0" err="1"/>
              <a:t>памяти</a:t>
            </a:r>
            <a:r>
              <a:rPr lang="en" dirty="0"/>
              <a:t>), </a:t>
            </a:r>
            <a:r>
              <a:rPr lang="en" dirty="0" err="1"/>
              <a:t>которые</a:t>
            </a:r>
            <a:r>
              <a:rPr lang="en" dirty="0"/>
              <a:t> </a:t>
            </a:r>
            <a:r>
              <a:rPr lang="en" dirty="0" err="1"/>
              <a:t>выделяют</a:t>
            </a:r>
            <a:r>
              <a:rPr lang="en" dirty="0"/>
              <a:t> </a:t>
            </a:r>
            <a:r>
              <a:rPr lang="en" dirty="0" err="1"/>
              <a:t>и</a:t>
            </a:r>
            <a:r>
              <a:rPr lang="en" dirty="0"/>
              <a:t> </a:t>
            </a:r>
            <a:r>
              <a:rPr lang="en" dirty="0" err="1"/>
              <a:t>активируют</a:t>
            </a:r>
            <a:r>
              <a:rPr lang="en" dirty="0"/>
              <a:t> </a:t>
            </a:r>
            <a:r>
              <a:rPr lang="en" dirty="0" err="1"/>
              <a:t>либо</a:t>
            </a:r>
            <a:r>
              <a:rPr lang="en" dirty="0"/>
              <a:t> Way to think, </a:t>
            </a:r>
            <a:r>
              <a:rPr lang="en" dirty="0" err="1"/>
              <a:t>либо</a:t>
            </a:r>
            <a:r>
              <a:rPr lang="en" dirty="0"/>
              <a:t> </a:t>
            </a:r>
            <a:r>
              <a:rPr lang="en" dirty="0" err="1"/>
              <a:t>другой</a:t>
            </a:r>
            <a:r>
              <a:rPr lang="en" dirty="0"/>
              <a:t> </a:t>
            </a:r>
            <a:r>
              <a:rPr lang="en" dirty="0" err="1"/>
              <a:t>Критик</a:t>
            </a:r>
            <a:r>
              <a:rPr lang="en" dirty="0"/>
              <a:t>.</a:t>
            </a:r>
          </a:p>
        </p:txBody>
      </p:sp>
    </p:spTree>
    <p:extLst>
      <p:ext uri="{BB962C8B-B14F-4D97-AF65-F5344CB8AC3E}">
        <p14:creationId xmlns:p14="http://schemas.microsoft.com/office/powerpoint/2010/main" val="22246958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Shape 20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4" name="Shape 20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buNone/>
            </a:pPr>
            <a:r>
              <a:rPr lang="en" dirty="0"/>
              <a:t>Обработка запроса, </a:t>
            </a:r>
            <a:endParaRPr lang="en" dirty="0" smtClean="0"/>
          </a:p>
          <a:p>
            <a:pPr lvl="0" rtl="0">
              <a:lnSpc>
                <a:spcPct val="115000"/>
              </a:lnSpc>
              <a:spcAft>
                <a:spcPts val="1000"/>
              </a:spcAft>
              <a:buNone/>
            </a:pPr>
            <a:r>
              <a:rPr lang="en" dirty="0" smtClean="0"/>
              <a:t>В результате процесс примерно такого вида.</a:t>
            </a:r>
          </a:p>
          <a:p>
            <a:pPr marL="457200" lvl="0" indent="-317500" rtl="0">
              <a:lnSpc>
                <a:spcPct val="115000"/>
              </a:lnSpc>
              <a:spcAft>
                <a:spcPts val="1000"/>
              </a:spcAft>
              <a:buClr>
                <a:srgbClr val="000000"/>
              </a:buClr>
              <a:buSzPct val="127272"/>
              <a:buFont typeface="Arial"/>
              <a:buAutoNum type="arabicPeriod"/>
            </a:pPr>
            <a:r>
              <a:rPr lang="en" dirty="0" smtClean="0"/>
              <a:t>обработка естественного языка</a:t>
            </a:r>
          </a:p>
          <a:p>
            <a:pPr marL="457200" lvl="0" indent="-317500" rtl="0">
              <a:lnSpc>
                <a:spcPct val="115000"/>
              </a:lnSpc>
              <a:spcAft>
                <a:spcPts val="1000"/>
              </a:spcAft>
              <a:buClr>
                <a:srgbClr val="000000"/>
              </a:buClr>
              <a:buSzPct val="127272"/>
              <a:buFont typeface="Arial"/>
              <a:buAutoNum type="arabicPeriod"/>
            </a:pPr>
            <a:r>
              <a:rPr lang="en" dirty="0" smtClean="0"/>
              <a:t>проверка имеет ли результат смысл</a:t>
            </a:r>
          </a:p>
          <a:p>
            <a:pPr marL="457200" lvl="0" indent="-317500" rtl="0">
              <a:lnSpc>
                <a:spcPct val="115000"/>
              </a:lnSpc>
              <a:spcAft>
                <a:spcPts val="1000"/>
              </a:spcAft>
              <a:buClr>
                <a:srgbClr val="000000"/>
              </a:buClr>
              <a:buSzPct val="127272"/>
              <a:buFont typeface="Arial"/>
              <a:buAutoNum type="arabicPeriod"/>
            </a:pPr>
            <a:r>
              <a:rPr lang="en" dirty="0" smtClean="0"/>
              <a:t>если нет обратная связь с человеком</a:t>
            </a:r>
          </a:p>
          <a:p>
            <a:pPr marL="457200" lvl="0" indent="-317500" rtl="0">
              <a:lnSpc>
                <a:spcPct val="115000"/>
              </a:lnSpc>
              <a:spcAft>
                <a:spcPts val="1000"/>
              </a:spcAft>
              <a:buClr>
                <a:srgbClr val="000000"/>
              </a:buClr>
              <a:buSzPct val="127272"/>
              <a:buFont typeface="Arial"/>
              <a:buAutoNum type="arabicPeriod"/>
            </a:pPr>
            <a:r>
              <a:rPr lang="en" dirty="0" smtClean="0"/>
              <a:t>классификация: осуществляется 3-мя паралельными критиками </a:t>
            </a:r>
          </a:p>
          <a:p>
            <a:pPr marL="457200" lvl="0" indent="-317500" rtl="0">
              <a:lnSpc>
                <a:spcPct val="115000"/>
              </a:lnSpc>
              <a:spcAft>
                <a:spcPts val="1000"/>
              </a:spcAft>
              <a:buClr>
                <a:srgbClr val="000000"/>
              </a:buClr>
              <a:buSzPct val="127272"/>
              <a:buFont typeface="Arial"/>
              <a:buAutoNum type="arabicPeriod"/>
            </a:pPr>
            <a:r>
              <a:rPr lang="en" dirty="0" smtClean="0"/>
              <a:t>в зависимости  от результатов классификации:</a:t>
            </a:r>
          </a:p>
          <a:p>
            <a:pPr marL="457200" lvl="0" indent="-317500" rtl="0">
              <a:lnSpc>
                <a:spcPct val="115000"/>
              </a:lnSpc>
              <a:spcAft>
                <a:spcPts val="1000"/>
              </a:spcAft>
              <a:buClr>
                <a:srgbClr val="000000"/>
              </a:buClr>
              <a:buSzPct val="127272"/>
              <a:buFont typeface="Arial"/>
              <a:buAutoNum type="arabicPeriod"/>
            </a:pPr>
            <a:r>
              <a:rPr lang="en" dirty="0" smtClean="0"/>
              <a:t>Симуляция, в случае прямой инструкции</a:t>
            </a:r>
          </a:p>
          <a:p>
            <a:pPr marL="457200" lvl="0" indent="-317500" rtl="0">
              <a:lnSpc>
                <a:spcPct val="115000"/>
              </a:lnSpc>
              <a:spcAft>
                <a:spcPts val="1000"/>
              </a:spcAft>
              <a:buClr>
                <a:srgbClr val="000000"/>
              </a:buClr>
              <a:buSzPct val="127272"/>
              <a:buFont typeface="Arial"/>
              <a:buAutoNum type="arabicPeriod"/>
            </a:pPr>
            <a:r>
              <a:rPr lang="en" dirty="0" smtClean="0"/>
              <a:t>Симуляция и реформуляция, в случае описания проблемы</a:t>
            </a:r>
          </a:p>
          <a:p>
            <a:pPr lvl="0" rtl="0">
              <a:buNone/>
            </a:pPr>
            <a:r>
              <a:rPr lang="en" dirty="0" smtClean="0"/>
              <a:t>Каждый из промежуточных результатов проверяется на осмысленность</a:t>
            </a:r>
          </a:p>
          <a:p>
            <a:pPr lvl="0" rtl="0">
              <a:buNone/>
            </a:pPr>
            <a:endParaRPr lang="en" dirty="0"/>
          </a:p>
          <a:p>
            <a:pPr lvl="0" rtl="0">
              <a:buNone/>
            </a:pPr>
            <a:r>
              <a:rPr lang="en" dirty="0"/>
              <a:t>Дополнительно к процессу понимания:</a:t>
            </a:r>
          </a:p>
          <a:p>
            <a:pPr lvl="0" rtl="0">
              <a:buNone/>
            </a:pPr>
            <a:r>
              <a:rPr lang="en" dirty="0"/>
              <a:t>Поиск решения и проверка его на полноту, решает ли данное решение поставленную пролему.</a:t>
            </a:r>
          </a:p>
          <a:p>
            <a:pPr lvl="0" rtl="0">
              <a:buNone/>
            </a:pPr>
            <a:r>
              <a:rPr lang="en" dirty="0"/>
              <a:t>Применеие найденного решения.</a:t>
            </a:r>
          </a:p>
        </p:txBody>
      </p:sp>
    </p:spTree>
    <p:extLst>
      <p:ext uri="{BB962C8B-B14F-4D97-AF65-F5344CB8AC3E}">
        <p14:creationId xmlns:p14="http://schemas.microsoft.com/office/powerpoint/2010/main" val="19339561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Shape 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8" name="Shape 9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buClr>
                <a:srgbClr val="000000"/>
              </a:buClr>
              <a:buSzPct val="100000"/>
              <a:buFont typeface="Arial"/>
              <a:buNone/>
            </a:pPr>
            <a:r>
              <a:rPr lang="en"/>
              <a:t>Обучение How-to.  </a:t>
            </a:r>
          </a:p>
          <a:p>
            <a:pPr lvl="0" rtl="0">
              <a:buClr>
                <a:srgbClr val="000000"/>
              </a:buClr>
              <a:buSzPct val="100000"/>
              <a:buFont typeface="Arial"/>
              <a:buNone/>
            </a:pPr>
            <a:r>
              <a:rPr lang="en"/>
              <a:t>В общем смысле слова: обучение некоему алгоритму неких дейситвий. Важным представляеся, что сам процесс понимания тоже есть некий алгоритм. Таким образом получаем, что самому пониманию тоже нужно обучиться.</a:t>
            </a:r>
          </a:p>
          <a:p>
            <a:pPr lvl="0" rtl="0">
              <a:buNone/>
            </a:pPr>
            <a:r>
              <a:rPr lang="en"/>
              <a:t>Все что у системы есть, в этот начальный момент: савокупность критиков и образов мышления которые былы созданы ранее.</a:t>
            </a:r>
          </a:p>
          <a:p>
            <a:endParaRPr lang="en"/>
          </a:p>
          <a:p>
            <a:pPr lvl="0" rtl="0">
              <a:buNone/>
            </a:pPr>
            <a:r>
              <a:rPr lang="en"/>
              <a:t>Необходимо рекомбинировать ресурсы (кртики и образы мышленя) чтоб создать алгоритм понимания.</a:t>
            </a:r>
          </a:p>
          <a:p>
            <a:pPr lvl="0" rtl="0">
              <a:buNone/>
            </a:pPr>
            <a:r>
              <a:rPr lang="en"/>
              <a:t>Вот каким образом это работает: алгоритм не получилось попробуй по-другому.</a:t>
            </a:r>
          </a:p>
          <a:p>
            <a:pPr lvl="0" rtl="0">
              <a:buNone/>
            </a:pPr>
            <a:r>
              <a:rPr lang="en"/>
              <a:t>Система выполяняет некое действие, потом проверяет собственный резульатат. Если он не имеет смысла система пробует что-то иное.</a:t>
            </a:r>
          </a:p>
          <a:p>
            <a:pPr lvl="0" rtl="0">
              <a:buNone/>
            </a:pPr>
            <a:r>
              <a:rPr lang="en"/>
              <a:t>Оценка осмысленности результат проста: если в результате действия появлется новая семматическая сеть, в случае образа мышления или вероятность в случае критика то данное действие считается относительно осмысленным.</a:t>
            </a:r>
          </a:p>
          <a:p>
            <a:pPr lvl="0" rtl="0">
              <a:buNone/>
            </a:pPr>
            <a:r>
              <a:rPr lang="en"/>
              <a:t>В данном первичном обучении не ставится цель создать оптимальный алгоритм, а скорее создать алгоритм в приципе.</a:t>
            </a:r>
          </a:p>
          <a:p>
            <a:pPr lvl="0" rtl="0">
              <a:buNone/>
            </a:pPr>
            <a:r>
              <a:rPr lang="en"/>
              <a:t>Прямоугольники - это критики. Прямоугольники с закругленными краями - образы мышления.</a:t>
            </a:r>
          </a:p>
        </p:txBody>
      </p:sp>
    </p:spTree>
    <p:extLst>
      <p:ext uri="{BB962C8B-B14F-4D97-AF65-F5344CB8AC3E}">
        <p14:creationId xmlns:p14="http://schemas.microsoft.com/office/powerpoint/2010/main" val="20831679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Shape 1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9" name="Shape 16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buNone/>
            </a:pPr>
            <a:r>
              <a:rPr lang="en" dirty="0"/>
              <a:t>На вход поступает  narrative лексический парсер производит semantic network of concepts она проверяется критиками. </a:t>
            </a:r>
          </a:p>
          <a:p>
            <a:pPr lvl="0" rtl="0">
              <a:buNone/>
            </a:pPr>
            <a:r>
              <a:rPr lang="en" dirty="0"/>
              <a:t>Выход которых, вероятность. </a:t>
            </a:r>
          </a:p>
          <a:p>
            <a:pPr lvl="0" rtl="0">
              <a:buNone/>
            </a:pPr>
            <a:r>
              <a:rPr lang="en" dirty="0"/>
              <a:t>Классификация, производится критиками (паралельно работающими) и по их вероятности происходит выбор того или иного ресурса, в нашем случае, симуляции</a:t>
            </a:r>
            <a:r>
              <a:rPr lang="en" dirty="0" smtClean="0"/>
              <a:t>.</a:t>
            </a:r>
          </a:p>
          <a:p>
            <a:pPr lvl="0" rtl="0">
              <a:buNone/>
            </a:pPr>
            <a:endParaRPr lang="en" dirty="0" smtClean="0"/>
          </a:p>
          <a:p>
            <a:pPr lvl="0" rtl="0">
              <a:buNone/>
            </a:pPr>
            <a:r>
              <a:rPr lang="ru-RU" dirty="0" smtClean="0"/>
              <a:t>Семантическая</a:t>
            </a:r>
            <a:r>
              <a:rPr lang="ru-RU" baseline="0" dirty="0" smtClean="0"/>
              <a:t> сеть.</a:t>
            </a:r>
          </a:p>
          <a:p>
            <a:pPr lvl="0" rtl="0">
              <a:buNone/>
            </a:pPr>
            <a:r>
              <a:rPr lang="en-US" baseline="0" dirty="0" smtClean="0"/>
              <a:t>OWL like:</a:t>
            </a:r>
          </a:p>
          <a:p>
            <a:pPr lvl="0" rtl="0">
              <a:buNone/>
            </a:pPr>
            <a:r>
              <a:rPr lang="en-US" baseline="0" dirty="0" err="1" smtClean="0"/>
              <a:t>url</a:t>
            </a:r>
            <a:r>
              <a:rPr lang="en-US" baseline="0" dirty="0" smtClean="0"/>
              <a:t>, </a:t>
            </a:r>
            <a:r>
              <a:rPr lang="en-US" baseline="0" dirty="0" err="1" smtClean="0"/>
              <a:t>exlude</a:t>
            </a:r>
            <a:r>
              <a:rPr lang="en-US" baseline="0" dirty="0" smtClean="0"/>
              <a:t> </a:t>
            </a:r>
            <a:r>
              <a:rPr lang="en-US" baseline="0" dirty="0" err="1" smtClean="0"/>
              <a:t>rdf</a:t>
            </a:r>
            <a:r>
              <a:rPr lang="en-US" baseline="0" dirty="0" smtClean="0"/>
              <a:t> query language</a:t>
            </a:r>
          </a:p>
          <a:p>
            <a:pPr lvl="0" rtl="0">
              <a:buNone/>
            </a:pPr>
            <a:r>
              <a:rPr lang="en-US" baseline="0" dirty="0" smtClean="0"/>
              <a:t>Neo4j</a:t>
            </a:r>
            <a:endParaRPr lang="ru-RU" baseline="0" dirty="0" smtClean="0"/>
          </a:p>
          <a:p>
            <a:pPr lvl="0" rtl="0">
              <a:buNone/>
            </a:pPr>
            <a:endParaRPr lang="ru-RU"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smtClean="0">
                <a:solidFill>
                  <a:schemeClr val="tx1"/>
                </a:solidFill>
                <a:effectLst/>
                <a:latin typeface="+mn-lt"/>
                <a:ea typeface="+mn-ea"/>
                <a:cs typeface="+mn-cs"/>
                <a:hlinkClick r:id="rId3"/>
              </a:rPr>
              <a:t>Neo4j Cypher Query Language</a:t>
            </a:r>
            <a:endParaRPr lang="en-US" sz="1200" b="0" i="0" kern="1200" dirty="0" smtClean="0">
              <a:solidFill>
                <a:schemeClr val="tx1"/>
              </a:solidFill>
              <a:effectLst/>
              <a:latin typeface="+mn-lt"/>
              <a:ea typeface="+mn-ea"/>
              <a:cs typeface="+mn-cs"/>
            </a:endParaRPr>
          </a:p>
          <a:p>
            <a:r>
              <a:rPr lang="en-US" sz="1200" b="0" i="0" u="none" strike="noStrike" kern="1200" dirty="0" smtClean="0">
                <a:solidFill>
                  <a:schemeClr val="tx1"/>
                </a:solidFill>
                <a:effectLst/>
                <a:latin typeface="+mn-lt"/>
                <a:ea typeface="+mn-ea"/>
                <a:cs typeface="+mn-cs"/>
                <a:hlinkClick r:id="rId3"/>
              </a:rPr>
              <a:t>Neo4j Cypher Query Language</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Logical operators:</a:t>
            </a:r>
          </a:p>
          <a:p>
            <a:pPr lvl="1"/>
            <a:r>
              <a:rPr lang="en-US" sz="1200" b="0" i="0" kern="1200" dirty="0" smtClean="0">
                <a:solidFill>
                  <a:schemeClr val="tx1"/>
                </a:solidFill>
                <a:effectLst/>
                <a:latin typeface="+mn-lt"/>
                <a:ea typeface="+mn-ea"/>
                <a:cs typeface="+mn-cs"/>
              </a:rPr>
              <a:t>Implication.</a:t>
            </a:r>
          </a:p>
          <a:p>
            <a:pPr lvl="1"/>
            <a:r>
              <a:rPr lang="en-US" sz="1200" b="0" i="0" kern="1200" dirty="0" smtClean="0">
                <a:solidFill>
                  <a:schemeClr val="tx1"/>
                </a:solidFill>
                <a:effectLst/>
                <a:latin typeface="+mn-lt"/>
                <a:ea typeface="+mn-ea"/>
                <a:cs typeface="+mn-cs"/>
              </a:rPr>
              <a:t>Negation.</a:t>
            </a:r>
          </a:p>
          <a:p>
            <a:pPr lvl="1"/>
            <a:r>
              <a:rPr lang="en-US" sz="1200" b="0" i="0" kern="1200" dirty="0" smtClean="0">
                <a:solidFill>
                  <a:schemeClr val="tx1"/>
                </a:solidFill>
                <a:effectLst/>
                <a:latin typeface="+mn-lt"/>
                <a:ea typeface="+mn-ea"/>
                <a:cs typeface="+mn-cs"/>
              </a:rPr>
              <a:t>Conjunction.</a:t>
            </a:r>
          </a:p>
          <a:p>
            <a:pPr lvl="1"/>
            <a:r>
              <a:rPr lang="en-US" sz="1200" b="0" i="0" kern="1200" dirty="0" smtClean="0">
                <a:solidFill>
                  <a:schemeClr val="tx1"/>
                </a:solidFill>
                <a:effectLst/>
                <a:latin typeface="+mn-lt"/>
                <a:ea typeface="+mn-ea"/>
                <a:cs typeface="+mn-cs"/>
              </a:rPr>
              <a:t>Comparison:</a:t>
            </a:r>
          </a:p>
          <a:p>
            <a:pPr lvl="2"/>
            <a:r>
              <a:rPr lang="en-US" sz="1200" b="0" i="0" kern="1200" dirty="0" smtClean="0">
                <a:solidFill>
                  <a:schemeClr val="tx1"/>
                </a:solidFill>
                <a:effectLst/>
                <a:latin typeface="+mn-lt"/>
                <a:ea typeface="+mn-ea"/>
                <a:cs typeface="+mn-cs"/>
              </a:rPr>
              <a:t>Less.</a:t>
            </a:r>
          </a:p>
          <a:p>
            <a:pPr lvl="2"/>
            <a:r>
              <a:rPr lang="en-US" sz="1200" b="0" i="0" kern="1200" dirty="0" smtClean="0">
                <a:solidFill>
                  <a:schemeClr val="tx1"/>
                </a:solidFill>
                <a:effectLst/>
                <a:latin typeface="+mn-lt"/>
                <a:ea typeface="+mn-ea"/>
                <a:cs typeface="+mn-cs"/>
              </a:rPr>
              <a:t>Equals.</a:t>
            </a:r>
          </a:p>
          <a:p>
            <a:pPr lvl="2"/>
            <a:r>
              <a:rPr lang="en-US" sz="1200" b="0" i="0" kern="1200" dirty="0" smtClean="0">
                <a:solidFill>
                  <a:schemeClr val="tx1"/>
                </a:solidFill>
                <a:effectLst/>
                <a:latin typeface="+mn-lt"/>
                <a:ea typeface="+mn-ea"/>
                <a:cs typeface="+mn-cs"/>
              </a:rPr>
              <a:t>Greater</a:t>
            </a:r>
          </a:p>
          <a:p>
            <a:pPr lvl="2"/>
            <a:r>
              <a:rPr lang="en-US" sz="1200" b="0" i="0" kern="1200" dirty="0" err="1" smtClean="0">
                <a:solidFill>
                  <a:schemeClr val="tx1"/>
                </a:solidFill>
                <a:effectLst/>
                <a:latin typeface="+mn-lt"/>
                <a:ea typeface="+mn-ea"/>
                <a:cs typeface="+mn-cs"/>
              </a:rPr>
              <a:t>LessEquals</a:t>
            </a:r>
            <a:endParaRPr lang="en-US" sz="1200" b="0" i="0" kern="1200" dirty="0" smtClean="0">
              <a:solidFill>
                <a:schemeClr val="tx1"/>
              </a:solidFill>
              <a:effectLst/>
              <a:latin typeface="+mn-lt"/>
              <a:ea typeface="+mn-ea"/>
              <a:cs typeface="+mn-cs"/>
            </a:endParaRPr>
          </a:p>
          <a:p>
            <a:pPr lvl="2"/>
            <a:r>
              <a:rPr lang="en-US" sz="1200" b="0" i="0" kern="1200" dirty="0" err="1" smtClean="0">
                <a:solidFill>
                  <a:schemeClr val="tx1"/>
                </a:solidFill>
                <a:effectLst/>
                <a:latin typeface="+mn-lt"/>
                <a:ea typeface="+mn-ea"/>
                <a:cs typeface="+mn-cs"/>
              </a:rPr>
              <a:t>GreaterEquals</a:t>
            </a:r>
            <a:endParaRPr lang="en-US" sz="1200" b="0" i="0" kern="1200" dirty="0" smtClean="0">
              <a:solidFill>
                <a:schemeClr val="tx1"/>
              </a:solidFill>
              <a:effectLst/>
              <a:latin typeface="+mn-lt"/>
              <a:ea typeface="+mn-ea"/>
              <a:cs typeface="+mn-cs"/>
            </a:endParaRPr>
          </a:p>
          <a:p>
            <a:pPr lvl="0" rtl="0">
              <a:buNone/>
            </a:pPr>
            <a:endParaRPr lang="en" dirty="0"/>
          </a:p>
        </p:txBody>
      </p:sp>
    </p:spTree>
    <p:extLst>
      <p:ext uri="{BB962C8B-B14F-4D97-AF65-F5344CB8AC3E}">
        <p14:creationId xmlns:p14="http://schemas.microsoft.com/office/powerpoint/2010/main" val="19481355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08B8C81A-D127-4942-9B26-C2CC7D2B707B}" type="slidenum">
              <a:rPr lang="ru-RU" smtClean="0"/>
              <a:pPr/>
              <a:t>3</a:t>
            </a:fld>
            <a:endParaRPr lang="ru-RU"/>
          </a:p>
        </p:txBody>
      </p:sp>
    </p:spTree>
    <p:extLst>
      <p:ext uri="{BB962C8B-B14F-4D97-AF65-F5344CB8AC3E}">
        <p14:creationId xmlns:p14="http://schemas.microsoft.com/office/powerpoint/2010/main" val="4001306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kern="1200" dirty="0" smtClean="0">
                <a:solidFill>
                  <a:schemeClr val="tx1"/>
                </a:solidFill>
                <a:effectLst/>
                <a:latin typeface="+mn-lt"/>
                <a:ea typeface="+mn-ea"/>
                <a:cs typeface="+mn-cs"/>
              </a:rPr>
              <a:t>Для достижения поставленной</a:t>
            </a:r>
            <a:r>
              <a:rPr lang="ru-RU" sz="1200" kern="1200" baseline="0" dirty="0" smtClean="0">
                <a:solidFill>
                  <a:schemeClr val="tx1"/>
                </a:solidFill>
                <a:effectLst/>
                <a:latin typeface="+mn-lt"/>
                <a:ea typeface="+mn-ea"/>
                <a:cs typeface="+mn-cs"/>
              </a:rPr>
              <a:t> цели необходимо было выполнить следующие задачи</a:t>
            </a:r>
            <a:endParaRPr lang="ru-RU" sz="1200" kern="1200" dirty="0" smtClean="0">
              <a:solidFill>
                <a:schemeClr val="tx1"/>
              </a:solidFill>
              <a:effectLst/>
              <a:latin typeface="+mn-lt"/>
              <a:ea typeface="+mn-ea"/>
              <a:cs typeface="+mn-cs"/>
            </a:endParaRPr>
          </a:p>
          <a:p>
            <a:r>
              <a:rPr lang="ru-RU" sz="1200" kern="1200" dirty="0" smtClean="0">
                <a:solidFill>
                  <a:schemeClr val="tx1"/>
                </a:solidFill>
                <a:effectLst/>
                <a:latin typeface="+mn-lt"/>
                <a:ea typeface="+mn-ea"/>
                <a:cs typeface="+mn-cs"/>
              </a:rPr>
              <a:t>Провести теоретико-множественный и теоретико-информационный анализ сложных информационных систем принятия решений в области поддержки информационной инфраструктуры предприятия; </a:t>
            </a:r>
          </a:p>
          <a:p>
            <a:r>
              <a:rPr lang="ru-RU" sz="1200" kern="1200" dirty="0" smtClean="0">
                <a:solidFill>
                  <a:schemeClr val="tx1"/>
                </a:solidFill>
                <a:effectLst/>
                <a:latin typeface="+mn-lt"/>
                <a:ea typeface="+mn-ea"/>
                <a:cs typeface="+mn-cs"/>
              </a:rPr>
              <a:t>Разработать и построить модель проблемно-ориентированной</a:t>
            </a:r>
            <a:r>
              <a:rPr lang="ru-RU" sz="1200" kern="1200" baseline="0" dirty="0" smtClean="0">
                <a:solidFill>
                  <a:schemeClr val="tx1"/>
                </a:solidFill>
                <a:effectLst/>
                <a:latin typeface="+mn-lt"/>
                <a:ea typeface="+mn-ea"/>
                <a:cs typeface="+mn-cs"/>
              </a:rPr>
              <a:t> </a:t>
            </a:r>
            <a:r>
              <a:rPr lang="ru-RU" sz="1200" kern="1200" dirty="0" smtClean="0">
                <a:solidFill>
                  <a:schemeClr val="tx1"/>
                </a:solidFill>
                <a:effectLst/>
                <a:latin typeface="+mn-lt"/>
                <a:ea typeface="+mn-ea"/>
                <a:cs typeface="+mn-cs"/>
              </a:rPr>
              <a:t>системы управления, принятия решений и оптимизации процесса регистрации, анализа и обработки запросов пользователей в области обслуживания информационной инфраструктуры предприятия; </a:t>
            </a:r>
          </a:p>
          <a:p>
            <a:r>
              <a:rPr lang="ru-RU" sz="1200" kern="1200" dirty="0" smtClean="0">
                <a:solidFill>
                  <a:schemeClr val="tx1"/>
                </a:solidFill>
                <a:effectLst/>
                <a:latin typeface="+mn-lt"/>
                <a:ea typeface="+mn-ea"/>
                <a:cs typeface="+mn-cs"/>
              </a:rPr>
              <a:t>На основе построенной модели разработать архитектуру и создать прототип интеллектуальной вопросно-ответной системы повышения эффективности деятельности ИТ-службы предприятия; </a:t>
            </a:r>
          </a:p>
          <a:p>
            <a:r>
              <a:rPr lang="ru-RU" sz="1200" kern="1200" dirty="0" smtClean="0">
                <a:solidFill>
                  <a:schemeClr val="tx1"/>
                </a:solidFill>
                <a:effectLst/>
                <a:latin typeface="+mn-lt"/>
                <a:ea typeface="+mn-ea"/>
                <a:cs typeface="+mn-cs"/>
              </a:rPr>
              <a:t>Провести апробацию прототипа на тестовых данных. </a:t>
            </a:r>
          </a:p>
          <a:p>
            <a:endParaRPr lang="ru-RU" dirty="0"/>
          </a:p>
        </p:txBody>
      </p:sp>
      <p:sp>
        <p:nvSpPr>
          <p:cNvPr id="4" name="Номер слайда 3"/>
          <p:cNvSpPr>
            <a:spLocks noGrp="1"/>
          </p:cNvSpPr>
          <p:nvPr>
            <p:ph type="sldNum" sz="quarter" idx="10"/>
          </p:nvPr>
        </p:nvSpPr>
        <p:spPr/>
        <p:txBody>
          <a:bodyPr/>
          <a:lstStyle/>
          <a:p>
            <a:fld id="{08B8C81A-D127-4942-9B26-C2CC7D2B707B}" type="slidenum">
              <a:rPr lang="ru-RU" smtClean="0"/>
              <a:pPr/>
              <a:t>8</a:t>
            </a:fld>
            <a:endParaRPr lang="ru-RU"/>
          </a:p>
        </p:txBody>
      </p:sp>
    </p:spTree>
    <p:extLst>
      <p:ext uri="{BB962C8B-B14F-4D97-AF65-F5344CB8AC3E}">
        <p14:creationId xmlns:p14="http://schemas.microsoft.com/office/powerpoint/2010/main" val="19661357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1" kern="1200" dirty="0" smtClean="0">
                <a:solidFill>
                  <a:schemeClr val="tx1"/>
                </a:solidFill>
                <a:effectLst/>
                <a:latin typeface="+mn-lt"/>
                <a:ea typeface="+mn-ea"/>
                <a:cs typeface="+mn-cs"/>
              </a:rPr>
              <a:t>Глава 1. Интеллектуальные системы регистрации и анализа</a:t>
            </a:r>
            <a:r>
              <a:rPr lang="ru-RU" sz="1200" b="1" kern="1200" baseline="0" dirty="0" smtClean="0">
                <a:solidFill>
                  <a:schemeClr val="tx1"/>
                </a:solidFill>
                <a:effectLst/>
                <a:latin typeface="+mn-lt"/>
                <a:ea typeface="+mn-ea"/>
                <a:cs typeface="+mn-cs"/>
              </a:rPr>
              <a:t> </a:t>
            </a:r>
            <a:r>
              <a:rPr lang="ru-RU" sz="1200" b="1" kern="1200" dirty="0" smtClean="0">
                <a:solidFill>
                  <a:schemeClr val="tx1"/>
                </a:solidFill>
                <a:effectLst/>
                <a:latin typeface="+mn-lt"/>
                <a:ea typeface="+mn-ea"/>
                <a:cs typeface="+mn-cs"/>
              </a:rPr>
              <a:t>проблемных ситуаций, возникающих в ИТ-инфраструктуре предприятия </a:t>
            </a:r>
            <a:r>
              <a:rPr lang="ru-RU" sz="1200" kern="1200" dirty="0" smtClean="0">
                <a:solidFill>
                  <a:schemeClr val="tx1"/>
                </a:solidFill>
                <a:effectLst/>
                <a:latin typeface="+mn-lt"/>
                <a:ea typeface="+mn-ea"/>
                <a:cs typeface="+mn-cs"/>
              </a:rPr>
              <a:t>.............................. 16 </a:t>
            </a:r>
            <a:endParaRPr lang="ru-RU" dirty="0" smtClean="0"/>
          </a:p>
          <a:p>
            <a:r>
              <a:rPr lang="ru-RU" sz="1200" kern="1200" dirty="0" smtClean="0">
                <a:solidFill>
                  <a:schemeClr val="tx1"/>
                </a:solidFill>
                <a:effectLst/>
                <a:latin typeface="+mn-lt"/>
                <a:ea typeface="+mn-ea"/>
                <a:cs typeface="+mn-cs"/>
              </a:rPr>
              <a:t>1.1  Сравнительный</a:t>
            </a:r>
            <a:r>
              <a:rPr lang="ru-RU" sz="1200" kern="1200" baseline="0" dirty="0" smtClean="0">
                <a:solidFill>
                  <a:schemeClr val="tx1"/>
                </a:solidFill>
                <a:effectLst/>
                <a:latin typeface="+mn-lt"/>
                <a:ea typeface="+mn-ea"/>
                <a:cs typeface="+mn-cs"/>
              </a:rPr>
              <a:t> </a:t>
            </a:r>
            <a:r>
              <a:rPr lang="ru-RU" sz="1200" kern="1200" dirty="0" smtClean="0">
                <a:solidFill>
                  <a:schemeClr val="tx1"/>
                </a:solidFill>
                <a:effectLst/>
                <a:latin typeface="+mn-lt"/>
                <a:ea typeface="+mn-ea"/>
                <a:cs typeface="+mn-cs"/>
              </a:rPr>
              <a:t>анализ систем регистрации и устранения проблемных ситуаций.......................... 16 </a:t>
            </a:r>
            <a:endParaRPr lang="ru-RU" dirty="0" smtClean="0">
              <a:effectLst/>
            </a:endParaRPr>
          </a:p>
          <a:p>
            <a:r>
              <a:rPr lang="ru-RU" sz="1200" kern="1200" dirty="0" smtClean="0">
                <a:solidFill>
                  <a:schemeClr val="tx1"/>
                </a:solidFill>
                <a:effectLst/>
                <a:latin typeface="+mn-lt"/>
                <a:ea typeface="+mn-ea"/>
                <a:cs typeface="+mn-cs"/>
              </a:rPr>
              <a:t>1.2  Основные требования к интеллектуальным системам регистрации и анализа проблемных ситуаций</a:t>
            </a:r>
            <a:r>
              <a:rPr lang="ru-RU" sz="1200" kern="1200" baseline="0" dirty="0" smtClean="0">
                <a:solidFill>
                  <a:schemeClr val="tx1"/>
                </a:solidFill>
                <a:effectLst/>
                <a:latin typeface="+mn-lt"/>
                <a:ea typeface="+mn-ea"/>
                <a:cs typeface="+mn-cs"/>
              </a:rPr>
              <a:t> </a:t>
            </a:r>
            <a:r>
              <a:rPr lang="ru-RU" sz="1200" kern="1200" dirty="0" smtClean="0">
                <a:solidFill>
                  <a:schemeClr val="tx1"/>
                </a:solidFill>
                <a:effectLst/>
                <a:latin typeface="+mn-lt"/>
                <a:ea typeface="+mn-ea"/>
                <a:cs typeface="+mn-cs"/>
              </a:rPr>
              <a:t>в ИТ-области . . . . . . . . . . . . 18 </a:t>
            </a:r>
            <a:endParaRPr lang="ru-RU" dirty="0" smtClean="0">
              <a:effectLst/>
            </a:endParaRPr>
          </a:p>
          <a:p>
            <a:r>
              <a:rPr lang="ru-RU" sz="1200" kern="1200" dirty="0" smtClean="0">
                <a:solidFill>
                  <a:schemeClr val="tx1"/>
                </a:solidFill>
                <a:effectLst/>
                <a:latin typeface="+mn-lt"/>
                <a:ea typeface="+mn-ea"/>
                <a:cs typeface="+mn-cs"/>
              </a:rPr>
              <a:t>1.3  Сравнительный</a:t>
            </a:r>
            <a:r>
              <a:rPr lang="ru-RU" sz="1200" kern="1200" baseline="0" dirty="0" smtClean="0">
                <a:solidFill>
                  <a:schemeClr val="tx1"/>
                </a:solidFill>
                <a:effectLst/>
                <a:latin typeface="+mn-lt"/>
                <a:ea typeface="+mn-ea"/>
                <a:cs typeface="+mn-cs"/>
              </a:rPr>
              <a:t> </a:t>
            </a:r>
            <a:r>
              <a:rPr lang="ru-RU" sz="1200" kern="1200" dirty="0" smtClean="0">
                <a:solidFill>
                  <a:schemeClr val="tx1"/>
                </a:solidFill>
                <a:effectLst/>
                <a:latin typeface="+mn-lt"/>
                <a:ea typeface="+mn-ea"/>
                <a:cs typeface="+mn-cs"/>
              </a:rPr>
              <a:t>анализ методов и комплексов обработки текстов на естественном языке ......................... 20 </a:t>
            </a:r>
            <a:endParaRPr lang="ru-RU" dirty="0" smtClean="0">
              <a:effectLst/>
            </a:endParaRPr>
          </a:p>
          <a:p>
            <a:pPr lvl="1"/>
            <a:r>
              <a:rPr lang="ru-RU" sz="1200" kern="1200" dirty="0" smtClean="0">
                <a:solidFill>
                  <a:schemeClr val="tx1"/>
                </a:solidFill>
                <a:effectLst/>
                <a:latin typeface="+mn-lt"/>
                <a:ea typeface="+mn-ea"/>
                <a:cs typeface="+mn-cs"/>
              </a:rPr>
              <a:t>1.3.1  </a:t>
            </a:r>
            <a:r>
              <a:rPr lang="ru-RU" sz="1200" kern="1200" dirty="0" err="1" smtClean="0">
                <a:solidFill>
                  <a:schemeClr val="tx1"/>
                </a:solidFill>
                <a:effectLst/>
                <a:latin typeface="+mn-lt"/>
                <a:ea typeface="+mn-ea"/>
                <a:cs typeface="+mn-cs"/>
              </a:rPr>
              <a:t>Обработкаэталонныхтекстов</a:t>
            </a:r>
            <a:r>
              <a:rPr lang="ru-RU" sz="1200" kern="1200" dirty="0" smtClean="0">
                <a:solidFill>
                  <a:schemeClr val="tx1"/>
                </a:solidFill>
                <a:effectLst/>
                <a:latin typeface="+mn-lt"/>
                <a:ea typeface="+mn-ea"/>
                <a:cs typeface="+mn-cs"/>
              </a:rPr>
              <a:t> ................. 20 </a:t>
            </a:r>
            <a:endParaRPr lang="ru-RU" dirty="0" smtClean="0">
              <a:effectLst/>
            </a:endParaRPr>
          </a:p>
          <a:p>
            <a:pPr lvl="1"/>
            <a:r>
              <a:rPr lang="ru-RU" sz="1200" kern="1200" dirty="0" smtClean="0">
                <a:solidFill>
                  <a:schemeClr val="tx1"/>
                </a:solidFill>
                <a:effectLst/>
                <a:latin typeface="+mn-lt"/>
                <a:ea typeface="+mn-ea"/>
                <a:cs typeface="+mn-cs"/>
              </a:rPr>
              <a:t>1.3.2  Исправление ошибок первого и второго типов . . . . . . . . 22 </a:t>
            </a:r>
            <a:endParaRPr lang="ru-RU" dirty="0" smtClean="0">
              <a:effectLst/>
            </a:endParaRPr>
          </a:p>
          <a:p>
            <a:pPr lvl="1"/>
            <a:r>
              <a:rPr lang="ru-RU" sz="1200" kern="1200" dirty="0" smtClean="0">
                <a:solidFill>
                  <a:schemeClr val="tx1"/>
                </a:solidFill>
                <a:effectLst/>
                <a:latin typeface="+mn-lt"/>
                <a:ea typeface="+mn-ea"/>
                <a:cs typeface="+mn-cs"/>
              </a:rPr>
              <a:t>1.3.3  Сравнение средств обработки русского и </a:t>
            </a:r>
            <a:r>
              <a:rPr lang="ru-RU" sz="1200" kern="1200" dirty="0" err="1" smtClean="0">
                <a:solidFill>
                  <a:schemeClr val="tx1"/>
                </a:solidFill>
                <a:effectLst/>
                <a:latin typeface="+mn-lt"/>
                <a:ea typeface="+mn-ea"/>
                <a:cs typeface="+mn-cs"/>
              </a:rPr>
              <a:t>английского</a:t>
            </a:r>
            <a:r>
              <a:rPr lang="ru-RU" sz="1200" kern="1200" dirty="0" smtClean="0">
                <a:solidFill>
                  <a:schemeClr val="tx1"/>
                </a:solidFill>
                <a:effectLst/>
                <a:latin typeface="+mn-lt"/>
                <a:ea typeface="+mn-ea"/>
                <a:cs typeface="+mn-cs"/>
              </a:rPr>
              <a:t> языков 23 </a:t>
            </a:r>
            <a:endParaRPr lang="ru-RU" dirty="0" smtClean="0">
              <a:effectLst/>
            </a:endParaRPr>
          </a:p>
          <a:p>
            <a:r>
              <a:rPr lang="ru-RU" sz="1200" kern="1200" dirty="0" smtClean="0">
                <a:solidFill>
                  <a:schemeClr val="tx1"/>
                </a:solidFill>
                <a:effectLst/>
                <a:latin typeface="+mn-lt"/>
                <a:ea typeface="+mn-ea"/>
                <a:cs typeface="+mn-cs"/>
              </a:rPr>
              <a:t>1.4  Выводыпоглаве1............................ 25 </a:t>
            </a:r>
            <a:endParaRPr lang="ru-RU" dirty="0" smtClean="0">
              <a:effectLst/>
            </a:endParaRPr>
          </a:p>
          <a:p>
            <a:endParaRPr lang="ru-RU" dirty="0"/>
          </a:p>
        </p:txBody>
      </p:sp>
      <p:sp>
        <p:nvSpPr>
          <p:cNvPr id="4" name="Номер слайда 3"/>
          <p:cNvSpPr>
            <a:spLocks noGrp="1"/>
          </p:cNvSpPr>
          <p:nvPr>
            <p:ph type="sldNum" sz="quarter" idx="10"/>
          </p:nvPr>
        </p:nvSpPr>
        <p:spPr/>
        <p:txBody>
          <a:bodyPr/>
          <a:lstStyle/>
          <a:p>
            <a:fld id="{08B8C81A-D127-4942-9B26-C2CC7D2B707B}" type="slidenum">
              <a:rPr lang="ru-RU" smtClean="0"/>
              <a:pPr/>
              <a:t>11</a:t>
            </a:fld>
            <a:endParaRPr lang="ru-RU"/>
          </a:p>
        </p:txBody>
      </p:sp>
    </p:spTree>
    <p:extLst>
      <p:ext uri="{BB962C8B-B14F-4D97-AF65-F5344CB8AC3E}">
        <p14:creationId xmlns:p14="http://schemas.microsoft.com/office/powerpoint/2010/main" val="4071883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1" kern="1200" dirty="0" smtClean="0">
                <a:solidFill>
                  <a:schemeClr val="tx1"/>
                </a:solidFill>
                <a:effectLst/>
                <a:latin typeface="+mn-lt"/>
                <a:ea typeface="+mn-ea"/>
                <a:cs typeface="+mn-cs"/>
              </a:rPr>
              <a:t>Глава 2. Модель интеллектуальной системы принятия решений для регистрации и анализа проблемных ситуаций в ИТ-инфраструктуре предприятия</a:t>
            </a:r>
            <a:r>
              <a:rPr lang="ru-RU" sz="1200" kern="1200" dirty="0" smtClean="0">
                <a:solidFill>
                  <a:schemeClr val="tx1"/>
                </a:solidFill>
                <a:effectLst/>
                <a:latin typeface="+mn-lt"/>
                <a:ea typeface="+mn-ea"/>
                <a:cs typeface="+mn-cs"/>
              </a:rPr>
              <a:t>.................. 26 </a:t>
            </a:r>
            <a:endParaRPr lang="ru-RU" dirty="0" smtClean="0"/>
          </a:p>
          <a:p>
            <a:r>
              <a:rPr lang="ru-RU" sz="1200" kern="1200" dirty="0" smtClean="0">
                <a:solidFill>
                  <a:schemeClr val="tx1"/>
                </a:solidFill>
                <a:effectLst/>
                <a:latin typeface="+mn-lt"/>
                <a:ea typeface="+mn-ea"/>
                <a:cs typeface="+mn-cs"/>
              </a:rPr>
              <a:t>2.1  Построение модели </a:t>
            </a:r>
            <a:r>
              <a:rPr lang="ru-RU" sz="1200" kern="1200" dirty="0" err="1" smtClean="0">
                <a:solidFill>
                  <a:schemeClr val="tx1"/>
                </a:solidFill>
                <a:effectLst/>
                <a:latin typeface="+mn-lt"/>
                <a:ea typeface="+mn-ea"/>
                <a:cs typeface="+mn-cs"/>
              </a:rPr>
              <a:t>Menta</a:t>
            </a:r>
            <a:r>
              <a:rPr lang="ru-RU" sz="1200" kern="1200" dirty="0" smtClean="0">
                <a:solidFill>
                  <a:schemeClr val="tx1"/>
                </a:solidFill>
                <a:effectLst/>
                <a:latin typeface="+mn-lt"/>
                <a:ea typeface="+mn-ea"/>
                <a:cs typeface="+mn-cs"/>
              </a:rPr>
              <a:t> 0.1 с использованием деревьев принятия решений............................ 26 2.1.1 </a:t>
            </a:r>
            <a:r>
              <a:rPr lang="ru-RU" sz="1200" kern="1200" dirty="0" err="1" smtClean="0">
                <a:solidFill>
                  <a:schemeClr val="tx1"/>
                </a:solidFill>
                <a:effectLst/>
                <a:latin typeface="+mn-lt"/>
                <a:ea typeface="+mn-ea"/>
                <a:cs typeface="+mn-cs"/>
              </a:rPr>
              <a:t>БазазнанийнаосновеOWL</a:t>
            </a:r>
            <a:r>
              <a:rPr lang="ru-RU" sz="1200" kern="1200" dirty="0" smtClean="0">
                <a:solidFill>
                  <a:schemeClr val="tx1"/>
                </a:solidFill>
                <a:effectLst/>
                <a:latin typeface="+mn-lt"/>
                <a:ea typeface="+mn-ea"/>
                <a:cs typeface="+mn-cs"/>
              </a:rPr>
              <a:t> .................. 27 2.1.2 </a:t>
            </a:r>
            <a:r>
              <a:rPr lang="ru-RU" sz="1200" kern="1200" dirty="0" err="1" smtClean="0">
                <a:solidFill>
                  <a:schemeClr val="tx1"/>
                </a:solidFill>
                <a:effectLst/>
                <a:latin typeface="+mn-lt"/>
                <a:ea typeface="+mn-ea"/>
                <a:cs typeface="+mn-cs"/>
              </a:rPr>
              <a:t>Основныекомпонентымодели</a:t>
            </a:r>
            <a:r>
              <a:rPr lang="ru-RU" sz="1200" kern="1200" dirty="0" smtClean="0">
                <a:solidFill>
                  <a:schemeClr val="tx1"/>
                </a:solidFill>
                <a:effectLst/>
                <a:latin typeface="+mn-lt"/>
                <a:ea typeface="+mn-ea"/>
                <a:cs typeface="+mn-cs"/>
              </a:rPr>
              <a:t>................. 29 </a:t>
            </a:r>
            <a:endParaRPr lang="ru-RU" dirty="0" smtClean="0">
              <a:effectLst/>
            </a:endParaRPr>
          </a:p>
          <a:p>
            <a:r>
              <a:rPr lang="ru-RU" sz="1200" kern="1200" dirty="0" smtClean="0">
                <a:solidFill>
                  <a:schemeClr val="tx1"/>
                </a:solidFill>
                <a:effectLst/>
                <a:latin typeface="+mn-lt"/>
                <a:ea typeface="+mn-ea"/>
                <a:cs typeface="+mn-cs"/>
              </a:rPr>
              <a:t>2.2  Модель </a:t>
            </a:r>
            <a:r>
              <a:rPr lang="ru-RU" sz="1200" kern="1200" dirty="0" err="1" smtClean="0">
                <a:solidFill>
                  <a:schemeClr val="tx1"/>
                </a:solidFill>
                <a:effectLst/>
                <a:latin typeface="+mn-lt"/>
                <a:ea typeface="+mn-ea"/>
                <a:cs typeface="+mn-cs"/>
              </a:rPr>
              <a:t>Menta</a:t>
            </a:r>
            <a:r>
              <a:rPr lang="ru-RU" sz="1200" kern="1200" dirty="0" smtClean="0">
                <a:solidFill>
                  <a:schemeClr val="tx1"/>
                </a:solidFill>
                <a:effectLst/>
                <a:latin typeface="+mn-lt"/>
                <a:ea typeface="+mn-ea"/>
                <a:cs typeface="+mn-cs"/>
              </a:rPr>
              <a:t> 0.3 с использованием генетических алгоритмов . . . 30 2.2.1 </a:t>
            </a:r>
            <a:r>
              <a:rPr lang="ru-RU" sz="1200" kern="1200" dirty="0" err="1" smtClean="0">
                <a:solidFill>
                  <a:schemeClr val="tx1"/>
                </a:solidFill>
                <a:effectLst/>
                <a:latin typeface="+mn-lt"/>
                <a:ea typeface="+mn-ea"/>
                <a:cs typeface="+mn-cs"/>
              </a:rPr>
              <a:t>Основныекомпонентымодели</a:t>
            </a:r>
            <a:r>
              <a:rPr lang="ru-RU" sz="1200" kern="1200" dirty="0" smtClean="0">
                <a:solidFill>
                  <a:schemeClr val="tx1"/>
                </a:solidFill>
                <a:effectLst/>
                <a:latin typeface="+mn-lt"/>
                <a:ea typeface="+mn-ea"/>
                <a:cs typeface="+mn-cs"/>
              </a:rPr>
              <a:t>................. 30 2.2.2 </a:t>
            </a:r>
            <a:r>
              <a:rPr lang="ru-RU" sz="1200" kern="1200" dirty="0" err="1" smtClean="0">
                <a:solidFill>
                  <a:schemeClr val="tx1"/>
                </a:solidFill>
                <a:effectLst/>
                <a:latin typeface="+mn-lt"/>
                <a:ea typeface="+mn-ea"/>
                <a:cs typeface="+mn-cs"/>
              </a:rPr>
              <a:t>Базазнанийнаосновеграфов</a:t>
            </a:r>
            <a:r>
              <a:rPr lang="ru-RU" sz="1200" kern="1200" dirty="0" smtClean="0">
                <a:solidFill>
                  <a:schemeClr val="tx1"/>
                </a:solidFill>
                <a:effectLst/>
                <a:latin typeface="+mn-lt"/>
                <a:ea typeface="+mn-ea"/>
                <a:cs typeface="+mn-cs"/>
              </a:rPr>
              <a:t> ................. 32 </a:t>
            </a:r>
            <a:endParaRPr lang="ru-RU" dirty="0" smtClean="0">
              <a:effectLst/>
            </a:endParaRPr>
          </a:p>
          <a:p>
            <a:r>
              <a:rPr lang="ru-RU" sz="1200" kern="1200" dirty="0" smtClean="0">
                <a:solidFill>
                  <a:schemeClr val="tx1"/>
                </a:solidFill>
                <a:effectLst/>
                <a:latin typeface="+mn-lt"/>
                <a:ea typeface="+mn-ea"/>
                <a:cs typeface="+mn-cs"/>
              </a:rPr>
              <a:t>2.3  Модель TU 1.0, основанная на модели мышления </a:t>
            </a:r>
            <a:r>
              <a:rPr lang="ru-RU" sz="1200" kern="1200" dirty="0" err="1" smtClean="0">
                <a:solidFill>
                  <a:schemeClr val="tx1"/>
                </a:solidFill>
                <a:effectLst/>
                <a:latin typeface="+mn-lt"/>
                <a:ea typeface="+mn-ea"/>
                <a:cs typeface="+mn-cs"/>
              </a:rPr>
              <a:t>Марвина</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Мински</a:t>
            </a:r>
            <a:r>
              <a:rPr lang="ru-RU" sz="1200" kern="1200" dirty="0" smtClean="0">
                <a:solidFill>
                  <a:schemeClr val="tx1"/>
                </a:solidFill>
                <a:effectLst/>
                <a:latin typeface="+mn-lt"/>
                <a:ea typeface="+mn-ea"/>
                <a:cs typeface="+mn-cs"/>
              </a:rPr>
              <a:t> 33 2.3.1 </a:t>
            </a:r>
            <a:r>
              <a:rPr lang="ru-RU" sz="1200" kern="1200" dirty="0" err="1" smtClean="0">
                <a:solidFill>
                  <a:schemeClr val="tx1"/>
                </a:solidFill>
                <a:effectLst/>
                <a:latin typeface="+mn-lt"/>
                <a:ea typeface="+mn-ea"/>
                <a:cs typeface="+mn-cs"/>
              </a:rPr>
              <a:t>Особенностимоделимышления</a:t>
            </a:r>
            <a:r>
              <a:rPr lang="ru-RU" sz="1200" kern="1200" dirty="0" smtClean="0">
                <a:solidFill>
                  <a:schemeClr val="tx1"/>
                </a:solidFill>
                <a:effectLst/>
                <a:latin typeface="+mn-lt"/>
                <a:ea typeface="+mn-ea"/>
                <a:cs typeface="+mn-cs"/>
              </a:rPr>
              <a:t>................ 33 2.3.2 </a:t>
            </a:r>
            <a:r>
              <a:rPr lang="ru-RU" sz="1200" kern="1200" dirty="0" err="1" smtClean="0">
                <a:solidFill>
                  <a:schemeClr val="tx1"/>
                </a:solidFill>
                <a:effectLst/>
                <a:latin typeface="+mn-lt"/>
                <a:ea typeface="+mn-ea"/>
                <a:cs typeface="+mn-cs"/>
              </a:rPr>
              <a:t>Основныекомпонентымодели</a:t>
            </a:r>
            <a:r>
              <a:rPr lang="ru-RU" sz="1200" kern="1200" dirty="0" smtClean="0">
                <a:solidFill>
                  <a:schemeClr val="tx1"/>
                </a:solidFill>
                <a:effectLst/>
                <a:latin typeface="+mn-lt"/>
                <a:ea typeface="+mn-ea"/>
                <a:cs typeface="+mn-cs"/>
              </a:rPr>
              <a:t>................. 35 </a:t>
            </a:r>
            <a:endParaRPr lang="ru-RU" dirty="0" smtClean="0">
              <a:effectLst/>
            </a:endParaRPr>
          </a:p>
          <a:p>
            <a:r>
              <a:rPr lang="ru-RU" sz="1200" kern="1200" dirty="0" smtClean="0">
                <a:solidFill>
                  <a:schemeClr val="tx1"/>
                </a:solidFill>
                <a:effectLst/>
                <a:latin typeface="+mn-lt"/>
                <a:ea typeface="+mn-ea"/>
                <a:cs typeface="+mn-cs"/>
              </a:rPr>
              <a:t>2.4  Выводыпоглаве2............................ 38 </a:t>
            </a:r>
            <a:endParaRPr lang="ru-RU" dirty="0" smtClean="0">
              <a:effectLst/>
            </a:endParaRPr>
          </a:p>
          <a:p>
            <a:endParaRPr lang="ru-RU" dirty="0"/>
          </a:p>
        </p:txBody>
      </p:sp>
      <p:sp>
        <p:nvSpPr>
          <p:cNvPr id="4" name="Номер слайда 3"/>
          <p:cNvSpPr>
            <a:spLocks noGrp="1"/>
          </p:cNvSpPr>
          <p:nvPr>
            <p:ph type="sldNum" sz="quarter" idx="10"/>
          </p:nvPr>
        </p:nvSpPr>
        <p:spPr/>
        <p:txBody>
          <a:bodyPr/>
          <a:lstStyle/>
          <a:p>
            <a:fld id="{08B8C81A-D127-4942-9B26-C2CC7D2B707B}" type="slidenum">
              <a:rPr lang="ru-RU" smtClean="0"/>
              <a:pPr/>
              <a:t>12</a:t>
            </a:fld>
            <a:endParaRPr lang="ru-RU"/>
          </a:p>
        </p:txBody>
      </p:sp>
    </p:spTree>
    <p:extLst>
      <p:ext uri="{BB962C8B-B14F-4D97-AF65-F5344CB8AC3E}">
        <p14:creationId xmlns:p14="http://schemas.microsoft.com/office/powerpoint/2010/main" val="4398137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1" kern="1200" dirty="0" smtClean="0">
                <a:solidFill>
                  <a:schemeClr val="tx1"/>
                </a:solidFill>
                <a:effectLst/>
                <a:latin typeface="+mn-lt"/>
                <a:ea typeface="+mn-ea"/>
                <a:cs typeface="+mn-cs"/>
              </a:rPr>
              <a:t>Глава 3. Реализация модели TU 1.0 для системы интеллектуальной регистрации и устранения проблемных ситуаций </a:t>
            </a:r>
            <a:r>
              <a:rPr lang="ru-RU" sz="1200" kern="1200" dirty="0" smtClean="0">
                <a:solidFill>
                  <a:schemeClr val="tx1"/>
                </a:solidFill>
                <a:effectLst/>
                <a:latin typeface="+mn-lt"/>
                <a:ea typeface="+mn-ea"/>
                <a:cs typeface="+mn-cs"/>
              </a:rPr>
              <a:t>. . . . . . . . 40 </a:t>
            </a:r>
            <a:endParaRPr lang="ru-RU" dirty="0" smtClean="0"/>
          </a:p>
          <a:p>
            <a:r>
              <a:rPr lang="ru-RU" sz="1200" kern="1200" dirty="0" smtClean="0">
                <a:solidFill>
                  <a:schemeClr val="tx1"/>
                </a:solidFill>
                <a:effectLst/>
                <a:latin typeface="+mn-lt"/>
                <a:ea typeface="+mn-ea"/>
                <a:cs typeface="+mn-cs"/>
              </a:rPr>
              <a:t>3.1  Архитектура системы .......................... 40 3.1.1 </a:t>
            </a:r>
            <a:r>
              <a:rPr lang="ru-RU" sz="1200" kern="1200" dirty="0" err="1" smtClean="0">
                <a:solidFill>
                  <a:schemeClr val="tx1"/>
                </a:solidFill>
                <a:effectLst/>
                <a:latin typeface="+mn-lt"/>
                <a:ea typeface="+mn-ea"/>
                <a:cs typeface="+mn-cs"/>
              </a:rPr>
              <a:t>Компонентысистемы</a:t>
            </a:r>
            <a:r>
              <a:rPr lang="ru-RU" sz="1200" kern="1200" dirty="0" smtClean="0">
                <a:solidFill>
                  <a:schemeClr val="tx1"/>
                </a:solidFill>
                <a:effectLst/>
                <a:latin typeface="+mn-lt"/>
                <a:ea typeface="+mn-ea"/>
                <a:cs typeface="+mn-cs"/>
              </a:rPr>
              <a:t>...................... 43 3.1.2 </a:t>
            </a:r>
            <a:r>
              <a:rPr lang="ru-RU" sz="1200" kern="1200" dirty="0" err="1" smtClean="0">
                <a:solidFill>
                  <a:schemeClr val="tx1"/>
                </a:solidFill>
                <a:effectLst/>
                <a:latin typeface="+mn-lt"/>
                <a:ea typeface="+mn-ea"/>
                <a:cs typeface="+mn-cs"/>
              </a:rPr>
              <a:t>КомпонентWebService</a:t>
            </a:r>
            <a:r>
              <a:rPr lang="ru-RU" sz="1200" kern="1200" dirty="0" smtClean="0">
                <a:solidFill>
                  <a:schemeClr val="tx1"/>
                </a:solidFill>
                <a:effectLst/>
                <a:latin typeface="+mn-lt"/>
                <a:ea typeface="+mn-ea"/>
                <a:cs typeface="+mn-cs"/>
              </a:rPr>
              <a:t> ..................... 46 3.1.3 Компонент </a:t>
            </a:r>
            <a:r>
              <a:rPr lang="ru-RU" sz="1200" kern="1200" dirty="0" err="1" smtClean="0">
                <a:solidFill>
                  <a:schemeClr val="tx1"/>
                </a:solidFill>
                <a:effectLst/>
                <a:latin typeface="+mn-lt"/>
                <a:ea typeface="+mn-ea"/>
                <a:cs typeface="+mn-cs"/>
              </a:rPr>
              <a:t>CoreService.ThinkingLifeCycle</a:t>
            </a:r>
            <a:r>
              <a:rPr lang="ru-RU" sz="1200" kern="1200" dirty="0" smtClean="0">
                <a:solidFill>
                  <a:schemeClr val="tx1"/>
                </a:solidFill>
                <a:effectLst/>
                <a:latin typeface="+mn-lt"/>
                <a:ea typeface="+mn-ea"/>
                <a:cs typeface="+mn-cs"/>
              </a:rPr>
              <a:t> . . . . . . . . . . 48 3.1.4 КомпонентыT3 ......................... 57 3.1.5 </a:t>
            </a:r>
            <a:r>
              <a:rPr lang="ru-RU" sz="1200" kern="1200" dirty="0" err="1" smtClean="0">
                <a:solidFill>
                  <a:schemeClr val="tx1"/>
                </a:solidFill>
                <a:effectLst/>
                <a:latin typeface="+mn-lt"/>
                <a:ea typeface="+mn-ea"/>
                <a:cs typeface="+mn-cs"/>
              </a:rPr>
              <a:t>Вспомогательныекомпоненты</a:t>
            </a:r>
            <a:r>
              <a:rPr lang="ru-RU" sz="1200" kern="1200" dirty="0" smtClean="0">
                <a:solidFill>
                  <a:schemeClr val="tx1"/>
                </a:solidFill>
                <a:effectLst/>
                <a:latin typeface="+mn-lt"/>
                <a:ea typeface="+mn-ea"/>
                <a:cs typeface="+mn-cs"/>
              </a:rPr>
              <a:t>................. 70 </a:t>
            </a:r>
            <a:endParaRPr lang="ru-RU" dirty="0" smtClean="0">
              <a:effectLst/>
            </a:endParaRPr>
          </a:p>
          <a:p>
            <a:r>
              <a:rPr lang="ru-RU" sz="1200" kern="1200" dirty="0" smtClean="0">
                <a:solidFill>
                  <a:schemeClr val="tx1"/>
                </a:solidFill>
                <a:effectLst/>
                <a:latin typeface="+mn-lt"/>
                <a:ea typeface="+mn-ea"/>
                <a:cs typeface="+mn-cs"/>
              </a:rPr>
              <a:t>3.2  Модель данных </a:t>
            </a:r>
            <a:r>
              <a:rPr lang="ru-RU" sz="1200" kern="1200" dirty="0" err="1" smtClean="0">
                <a:solidFill>
                  <a:schemeClr val="tx1"/>
                </a:solidFill>
                <a:effectLst/>
                <a:latin typeface="+mn-lt"/>
                <a:ea typeface="+mn-ea"/>
                <a:cs typeface="+mn-cs"/>
              </a:rPr>
              <a:t>TUKnowledge</a:t>
            </a:r>
            <a:r>
              <a:rPr lang="ru-RU" sz="1200" kern="1200" dirty="0" smtClean="0">
                <a:solidFill>
                  <a:schemeClr val="tx1"/>
                </a:solidFill>
                <a:effectLst/>
                <a:latin typeface="+mn-lt"/>
                <a:ea typeface="+mn-ea"/>
                <a:cs typeface="+mn-cs"/>
              </a:rPr>
              <a:t>..................... 74 </a:t>
            </a:r>
            <a:endParaRPr lang="ru-RU" dirty="0" smtClean="0">
              <a:effectLst/>
            </a:endParaRPr>
          </a:p>
          <a:p>
            <a:r>
              <a:rPr lang="ru-RU" sz="1200" kern="1200" dirty="0" smtClean="0">
                <a:solidFill>
                  <a:schemeClr val="tx1"/>
                </a:solidFill>
                <a:effectLst/>
                <a:latin typeface="+mn-lt"/>
                <a:ea typeface="+mn-ea"/>
                <a:cs typeface="+mn-cs"/>
              </a:rPr>
              <a:t>3.3  Прототип системы............................ 79 </a:t>
            </a:r>
            <a:endParaRPr lang="ru-RU" dirty="0" smtClean="0">
              <a:effectLst/>
            </a:endParaRPr>
          </a:p>
          <a:p>
            <a:r>
              <a:rPr lang="ru-RU" sz="1200" kern="1200" dirty="0" smtClean="0">
                <a:solidFill>
                  <a:schemeClr val="tx1"/>
                </a:solidFill>
                <a:effectLst/>
                <a:latin typeface="+mn-lt"/>
                <a:ea typeface="+mn-ea"/>
                <a:cs typeface="+mn-cs"/>
              </a:rPr>
              <a:t>3.4  Выводыпоглаве3............................ 82 </a:t>
            </a:r>
            <a:endParaRPr lang="ru-RU" dirty="0" smtClean="0">
              <a:effectLst/>
            </a:endParaRPr>
          </a:p>
          <a:p>
            <a:endParaRPr lang="ru-RU" dirty="0"/>
          </a:p>
        </p:txBody>
      </p:sp>
      <p:sp>
        <p:nvSpPr>
          <p:cNvPr id="4" name="Номер слайда 3"/>
          <p:cNvSpPr>
            <a:spLocks noGrp="1"/>
          </p:cNvSpPr>
          <p:nvPr>
            <p:ph type="sldNum" sz="quarter" idx="10"/>
          </p:nvPr>
        </p:nvSpPr>
        <p:spPr/>
        <p:txBody>
          <a:bodyPr/>
          <a:lstStyle/>
          <a:p>
            <a:fld id="{08B8C81A-D127-4942-9B26-C2CC7D2B707B}" type="slidenum">
              <a:rPr lang="ru-RU" smtClean="0"/>
              <a:pPr/>
              <a:t>13</a:t>
            </a:fld>
            <a:endParaRPr lang="ru-RU"/>
          </a:p>
        </p:txBody>
      </p:sp>
    </p:spTree>
    <p:extLst>
      <p:ext uri="{BB962C8B-B14F-4D97-AF65-F5344CB8AC3E}">
        <p14:creationId xmlns:p14="http://schemas.microsoft.com/office/powerpoint/2010/main" val="9144343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1" kern="1200" dirty="0" smtClean="0">
                <a:solidFill>
                  <a:schemeClr val="tx1"/>
                </a:solidFill>
                <a:effectLst/>
                <a:latin typeface="+mn-lt"/>
                <a:ea typeface="+mn-ea"/>
                <a:cs typeface="+mn-cs"/>
              </a:rPr>
              <a:t>Глава 4. Экспериментальные исследования эффективности работы модели TU</a:t>
            </a:r>
            <a:r>
              <a:rPr lang="ru-RU" sz="1200" kern="1200" dirty="0" smtClean="0">
                <a:solidFill>
                  <a:schemeClr val="tx1"/>
                </a:solidFill>
                <a:effectLst/>
                <a:latin typeface="+mn-lt"/>
                <a:ea typeface="+mn-ea"/>
                <a:cs typeface="+mn-cs"/>
              </a:rPr>
              <a:t>................................ 83 </a:t>
            </a:r>
            <a:endParaRPr lang="ru-RU" dirty="0" smtClean="0"/>
          </a:p>
          <a:p>
            <a:r>
              <a:rPr lang="ru-RU" sz="1200" kern="1200" dirty="0" smtClean="0">
                <a:solidFill>
                  <a:schemeClr val="tx1"/>
                </a:solidFill>
                <a:effectLst/>
                <a:latin typeface="+mn-lt"/>
                <a:ea typeface="+mn-ea"/>
                <a:cs typeface="+mn-cs"/>
              </a:rPr>
              <a:t>4.1  Экспериментальные данные ...................... 83 </a:t>
            </a:r>
            <a:endParaRPr lang="ru-RU" dirty="0" smtClean="0">
              <a:effectLst/>
            </a:endParaRPr>
          </a:p>
          <a:p>
            <a:r>
              <a:rPr lang="ru-RU" sz="1200" kern="1200" dirty="0" smtClean="0">
                <a:solidFill>
                  <a:schemeClr val="tx1"/>
                </a:solidFill>
                <a:effectLst/>
                <a:latin typeface="+mn-lt"/>
                <a:ea typeface="+mn-ea"/>
                <a:cs typeface="+mn-cs"/>
              </a:rPr>
              <a:t>4.2  Оценка эффективности ......................... 84 </a:t>
            </a:r>
            <a:endParaRPr lang="ru-RU" dirty="0" smtClean="0">
              <a:effectLst/>
            </a:endParaRPr>
          </a:p>
          <a:p>
            <a:r>
              <a:rPr lang="ru-RU" sz="1200" kern="1200" dirty="0" smtClean="0">
                <a:solidFill>
                  <a:schemeClr val="tx1"/>
                </a:solidFill>
                <a:effectLst/>
                <a:latin typeface="+mn-lt"/>
                <a:ea typeface="+mn-ea"/>
                <a:cs typeface="+mn-cs"/>
              </a:rPr>
              <a:t>4.3  Результаты экспериментов ....................... 85 </a:t>
            </a:r>
            <a:endParaRPr lang="ru-RU" dirty="0" smtClean="0">
              <a:effectLst/>
            </a:endParaRPr>
          </a:p>
          <a:p>
            <a:r>
              <a:rPr lang="ru-RU" sz="1200" kern="1200" dirty="0" smtClean="0">
                <a:solidFill>
                  <a:schemeClr val="tx1"/>
                </a:solidFill>
                <a:effectLst/>
                <a:latin typeface="+mn-lt"/>
                <a:ea typeface="+mn-ea"/>
                <a:cs typeface="+mn-cs"/>
              </a:rPr>
              <a:t>4.4  Выводыпоглаве4............................ 87 </a:t>
            </a:r>
            <a:endParaRPr lang="ru-RU" dirty="0" smtClean="0">
              <a:effectLst/>
            </a:endParaRPr>
          </a:p>
          <a:p>
            <a:endParaRPr lang="ru-RU" dirty="0"/>
          </a:p>
        </p:txBody>
      </p:sp>
      <p:sp>
        <p:nvSpPr>
          <p:cNvPr id="4" name="Номер слайда 3"/>
          <p:cNvSpPr>
            <a:spLocks noGrp="1"/>
          </p:cNvSpPr>
          <p:nvPr>
            <p:ph type="sldNum" sz="quarter" idx="10"/>
          </p:nvPr>
        </p:nvSpPr>
        <p:spPr/>
        <p:txBody>
          <a:bodyPr/>
          <a:lstStyle/>
          <a:p>
            <a:fld id="{08B8C81A-D127-4942-9B26-C2CC7D2B707B}" type="slidenum">
              <a:rPr lang="ru-RU" smtClean="0"/>
              <a:pPr/>
              <a:t>14</a:t>
            </a:fld>
            <a:endParaRPr lang="ru-RU"/>
          </a:p>
        </p:txBody>
      </p:sp>
    </p:spTree>
    <p:extLst>
      <p:ext uri="{BB962C8B-B14F-4D97-AF65-F5344CB8AC3E}">
        <p14:creationId xmlns:p14="http://schemas.microsoft.com/office/powerpoint/2010/main" val="19014363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kern="1200" dirty="0" err="1" smtClean="0">
                <a:solidFill>
                  <a:schemeClr val="tx1"/>
                </a:solidFill>
                <a:effectLst/>
                <a:latin typeface="+mn-lt"/>
                <a:ea typeface="+mn-ea"/>
                <a:cs typeface="+mn-cs"/>
              </a:rPr>
              <a:t>руктуры</a:t>
            </a:r>
            <a:r>
              <a:rPr lang="ru-RU" sz="1200" kern="1200" dirty="0" smtClean="0">
                <a:solidFill>
                  <a:schemeClr val="tx1"/>
                </a:solidFill>
                <a:effectLst/>
                <a:latin typeface="+mn-lt"/>
                <a:ea typeface="+mn-ea"/>
                <a:cs typeface="+mn-cs"/>
              </a:rPr>
              <a:t> </a:t>
            </a:r>
            <a:endParaRPr lang="ru-RU" dirty="0" smtClean="0"/>
          </a:p>
          <a:p>
            <a:r>
              <a:rPr lang="ru-RU" sz="1200" b="1" kern="1200" dirty="0" smtClean="0">
                <a:solidFill>
                  <a:schemeClr val="tx1"/>
                </a:solidFill>
                <a:effectLst/>
                <a:latin typeface="+mn-lt"/>
                <a:ea typeface="+mn-ea"/>
                <a:cs typeface="+mn-cs"/>
              </a:rPr>
              <a:t>Категория </a:t>
            </a:r>
            <a:endParaRPr lang="ru-RU" dirty="0" smtClean="0">
              <a:effectLst/>
            </a:endParaRPr>
          </a:p>
          <a:p>
            <a:r>
              <a:rPr lang="ru-RU" sz="1200" b="1" kern="1200" dirty="0" smtClean="0">
                <a:solidFill>
                  <a:schemeClr val="tx1"/>
                </a:solidFill>
                <a:effectLst/>
                <a:latin typeface="+mn-lt"/>
                <a:ea typeface="+mn-ea"/>
                <a:cs typeface="+mn-cs"/>
              </a:rPr>
              <a:t>Описание </a:t>
            </a:r>
            <a:endParaRPr lang="ru-RU" dirty="0" smtClean="0">
              <a:effectLst/>
            </a:endParaRPr>
          </a:p>
          <a:p>
            <a:r>
              <a:rPr lang="ru-RU" sz="1200" kern="1200" dirty="0" smtClean="0">
                <a:solidFill>
                  <a:schemeClr val="tx1"/>
                </a:solidFill>
                <a:effectLst/>
                <a:latin typeface="+mn-lt"/>
                <a:ea typeface="+mn-ea"/>
                <a:cs typeface="+mn-cs"/>
              </a:rPr>
              <a:t>Проблема с ПО </a:t>
            </a:r>
            <a:endParaRPr lang="ru-RU" dirty="0" smtClean="0">
              <a:effectLst/>
            </a:endParaRPr>
          </a:p>
          <a:p>
            <a:r>
              <a:rPr lang="ru-RU" sz="1200" kern="1200" dirty="0" smtClean="0">
                <a:solidFill>
                  <a:schemeClr val="tx1"/>
                </a:solidFill>
                <a:effectLst/>
                <a:latin typeface="+mn-lt"/>
                <a:ea typeface="+mn-ea"/>
                <a:cs typeface="+mn-cs"/>
              </a:rPr>
              <a:t>Проблема при запуске ПО на компьютере. Решается </a:t>
            </a:r>
            <a:r>
              <a:rPr lang="ru-RU" sz="1200" kern="1200" dirty="0" err="1" smtClean="0">
                <a:solidFill>
                  <a:schemeClr val="tx1"/>
                </a:solidFill>
                <a:effectLst/>
                <a:latin typeface="+mn-lt"/>
                <a:ea typeface="+mn-ea"/>
                <a:cs typeface="+mn-cs"/>
              </a:rPr>
              <a:t>переуста</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новкои</a:t>
            </a:r>
            <a:r>
              <a:rPr lang="ru-RU" sz="1200" kern="1200" dirty="0" smtClean="0">
                <a:solidFill>
                  <a:schemeClr val="tx1"/>
                </a:solidFill>
                <a:effectLst/>
                <a:latin typeface="+mn-lt"/>
                <a:ea typeface="+mn-ea"/>
                <a:cs typeface="+mn-cs"/>
              </a:rPr>
              <a:t>̆ </a:t>
            </a:r>
            <a:endParaRPr lang="ru-RU" dirty="0" smtClean="0">
              <a:effectLst/>
            </a:endParaRPr>
          </a:p>
          <a:p>
            <a:r>
              <a:rPr lang="ru-RU" sz="1200" kern="1200" dirty="0" smtClean="0">
                <a:solidFill>
                  <a:schemeClr val="tx1"/>
                </a:solidFill>
                <a:effectLst/>
                <a:latin typeface="+mn-lt"/>
                <a:ea typeface="+mn-ea"/>
                <a:cs typeface="+mn-cs"/>
              </a:rPr>
              <a:t>Проблемы во время работы </a:t>
            </a:r>
            <a:endParaRPr lang="ru-RU" dirty="0" smtClean="0">
              <a:effectLst/>
            </a:endParaRPr>
          </a:p>
          <a:p>
            <a:r>
              <a:rPr lang="ru-RU" sz="1200" kern="1200" dirty="0" smtClean="0">
                <a:solidFill>
                  <a:schemeClr val="tx1"/>
                </a:solidFill>
                <a:effectLst/>
                <a:latin typeface="+mn-lt"/>
                <a:ea typeface="+mn-ea"/>
                <a:cs typeface="+mn-cs"/>
              </a:rPr>
              <a:t>Проблема с функционированием программного обеспечения </a:t>
            </a:r>
            <a:endParaRPr lang="ru-RU" dirty="0" smtClean="0">
              <a:effectLst/>
            </a:endParaRPr>
          </a:p>
          <a:p>
            <a:r>
              <a:rPr lang="ru-RU" sz="1200" kern="1200" dirty="0" smtClean="0">
                <a:solidFill>
                  <a:schemeClr val="tx1"/>
                </a:solidFill>
                <a:effectLst/>
                <a:latin typeface="+mn-lt"/>
                <a:ea typeface="+mn-ea"/>
                <a:cs typeface="+mn-cs"/>
              </a:rPr>
              <a:t>Как сделать </a:t>
            </a:r>
            <a:endParaRPr lang="ru-RU" dirty="0" smtClean="0">
              <a:effectLst/>
            </a:endParaRPr>
          </a:p>
          <a:p>
            <a:r>
              <a:rPr lang="ru-RU" sz="1200" kern="1200" dirty="0" smtClean="0">
                <a:solidFill>
                  <a:schemeClr val="tx1"/>
                </a:solidFill>
                <a:effectLst/>
                <a:latin typeface="+mn-lt"/>
                <a:ea typeface="+mn-ea"/>
                <a:cs typeface="+mn-cs"/>
              </a:rPr>
              <a:t>Запрос на инструкцию по </a:t>
            </a:r>
            <a:r>
              <a:rPr lang="ru-RU" sz="1200" kern="1200" dirty="0" err="1" smtClean="0">
                <a:solidFill>
                  <a:schemeClr val="tx1"/>
                </a:solidFill>
                <a:effectLst/>
                <a:latin typeface="+mn-lt"/>
                <a:ea typeface="+mn-ea"/>
                <a:cs typeface="+mn-cs"/>
              </a:rPr>
              <a:t>рабо</a:t>
            </a:r>
            <a:r>
              <a:rPr lang="ru-RU" sz="1200" kern="1200" dirty="0" smtClean="0">
                <a:solidFill>
                  <a:schemeClr val="tx1"/>
                </a:solidFill>
                <a:effectLst/>
                <a:latin typeface="+mn-lt"/>
                <a:ea typeface="+mn-ea"/>
                <a:cs typeface="+mn-cs"/>
              </a:rPr>
              <a:t>- те с тем или иным компонентом </a:t>
            </a:r>
            <a:r>
              <a:rPr lang="ru-RU" sz="1200" kern="1200" dirty="0" err="1" smtClean="0">
                <a:solidFill>
                  <a:schemeClr val="tx1"/>
                </a:solidFill>
                <a:effectLst/>
                <a:latin typeface="+mn-lt"/>
                <a:ea typeface="+mn-ea"/>
                <a:cs typeface="+mn-cs"/>
              </a:rPr>
              <a:t>рабочеи</a:t>
            </a:r>
            <a:r>
              <a:rPr lang="ru-RU" sz="1200" kern="1200" dirty="0" smtClean="0">
                <a:solidFill>
                  <a:schemeClr val="tx1"/>
                </a:solidFill>
                <a:effectLst/>
                <a:latin typeface="+mn-lt"/>
                <a:ea typeface="+mn-ea"/>
                <a:cs typeface="+mn-cs"/>
              </a:rPr>
              <a:t>̆ станции </a:t>
            </a:r>
            <a:endParaRPr lang="ru-RU" dirty="0" smtClean="0">
              <a:effectLst/>
            </a:endParaRPr>
          </a:p>
          <a:p>
            <a:r>
              <a:rPr lang="ru-RU" sz="1200" kern="1200" dirty="0" smtClean="0">
                <a:solidFill>
                  <a:schemeClr val="tx1"/>
                </a:solidFill>
                <a:effectLst/>
                <a:latin typeface="+mn-lt"/>
                <a:ea typeface="+mn-ea"/>
                <a:cs typeface="+mn-cs"/>
              </a:rPr>
              <a:t>Проблема с оборудованием </a:t>
            </a:r>
            <a:endParaRPr lang="ru-RU" dirty="0" smtClean="0">
              <a:effectLst/>
            </a:endParaRPr>
          </a:p>
          <a:p>
            <a:r>
              <a:rPr lang="ru-RU" sz="1200" kern="1200" dirty="0" smtClean="0">
                <a:solidFill>
                  <a:schemeClr val="tx1"/>
                </a:solidFill>
                <a:effectLst/>
                <a:latin typeface="+mn-lt"/>
                <a:ea typeface="+mn-ea"/>
                <a:cs typeface="+mn-cs"/>
              </a:rPr>
              <a:t>Неполадки на уровне </a:t>
            </a:r>
            <a:r>
              <a:rPr lang="ru-RU" sz="1200" kern="1200" dirty="0" err="1" smtClean="0">
                <a:solidFill>
                  <a:schemeClr val="tx1"/>
                </a:solidFill>
                <a:effectLst/>
                <a:latin typeface="+mn-lt"/>
                <a:ea typeface="+mn-ea"/>
                <a:cs typeface="+mn-cs"/>
              </a:rPr>
              <a:t>оборудова</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ния</a:t>
            </a:r>
            <a:r>
              <a:rPr lang="ru-RU" sz="1200" kern="1200" dirty="0" smtClean="0">
                <a:solidFill>
                  <a:schemeClr val="tx1"/>
                </a:solidFill>
                <a:effectLst/>
                <a:latin typeface="+mn-lt"/>
                <a:ea typeface="+mn-ea"/>
                <a:cs typeface="+mn-cs"/>
              </a:rPr>
              <a:t> </a:t>
            </a:r>
            <a:endParaRPr lang="ru-RU" dirty="0" smtClean="0">
              <a:effectLst/>
            </a:endParaRPr>
          </a:p>
          <a:p>
            <a:r>
              <a:rPr lang="ru-RU" sz="1200" kern="1200" dirty="0" smtClean="0">
                <a:solidFill>
                  <a:schemeClr val="tx1"/>
                </a:solidFill>
                <a:effectLst/>
                <a:latin typeface="+mn-lt"/>
                <a:ea typeface="+mn-ea"/>
                <a:cs typeface="+mn-cs"/>
              </a:rPr>
              <a:t>Установить новое ПО </a:t>
            </a:r>
            <a:endParaRPr lang="ru-RU" dirty="0" smtClean="0">
              <a:effectLst/>
            </a:endParaRPr>
          </a:p>
          <a:p>
            <a:r>
              <a:rPr lang="ru-RU" sz="1200" kern="1200" dirty="0" smtClean="0">
                <a:solidFill>
                  <a:schemeClr val="tx1"/>
                </a:solidFill>
                <a:effectLst/>
                <a:latin typeface="+mn-lt"/>
                <a:ea typeface="+mn-ea"/>
                <a:cs typeface="+mn-cs"/>
              </a:rPr>
              <a:t>Требование установки нового программного обеспечения </a:t>
            </a:r>
            <a:endParaRPr lang="ru-RU" dirty="0" smtClean="0">
              <a:effectLst/>
            </a:endParaRPr>
          </a:p>
          <a:p>
            <a:r>
              <a:rPr lang="ru-RU" sz="1200" kern="1200" dirty="0" smtClean="0">
                <a:solidFill>
                  <a:schemeClr val="tx1"/>
                </a:solidFill>
                <a:effectLst/>
                <a:latin typeface="+mn-lt"/>
                <a:ea typeface="+mn-ea"/>
                <a:cs typeface="+mn-cs"/>
              </a:rPr>
              <a:t>Проблема с печатью </a:t>
            </a:r>
            <a:endParaRPr lang="ru-RU" dirty="0" smtClean="0">
              <a:effectLst/>
            </a:endParaRPr>
          </a:p>
          <a:p>
            <a:r>
              <a:rPr lang="ru-RU" sz="1200" kern="1200" dirty="0" smtClean="0">
                <a:solidFill>
                  <a:schemeClr val="tx1"/>
                </a:solidFill>
                <a:effectLst/>
                <a:latin typeface="+mn-lt"/>
                <a:ea typeface="+mn-ea"/>
                <a:cs typeface="+mn-cs"/>
              </a:rPr>
              <a:t>Установка принтера в систему </a:t>
            </a:r>
            <a:endParaRPr lang="ru-RU" dirty="0" smtClean="0">
              <a:effectLst/>
            </a:endParaRPr>
          </a:p>
          <a:p>
            <a:r>
              <a:rPr lang="ru-RU" sz="1200" kern="1200" dirty="0" smtClean="0">
                <a:solidFill>
                  <a:schemeClr val="tx1"/>
                </a:solidFill>
                <a:effectLst/>
                <a:latin typeface="+mn-lt"/>
                <a:ea typeface="+mn-ea"/>
                <a:cs typeface="+mn-cs"/>
              </a:rPr>
              <a:t>Нет доступа </a:t>
            </a:r>
            <a:endParaRPr lang="ru-RU" dirty="0" smtClean="0">
              <a:effectLst/>
            </a:endParaRPr>
          </a:p>
          <a:p>
            <a:r>
              <a:rPr lang="ru-RU" sz="1200" kern="1200" dirty="0" smtClean="0">
                <a:solidFill>
                  <a:schemeClr val="tx1"/>
                </a:solidFill>
                <a:effectLst/>
                <a:latin typeface="+mn-lt"/>
                <a:ea typeface="+mn-ea"/>
                <a:cs typeface="+mn-cs"/>
              </a:rPr>
              <a:t>Нет доступа к общим ресурсам </a:t>
            </a:r>
            <a:endParaRPr lang="ru-RU" dirty="0" smtClean="0">
              <a:effectLst/>
            </a:endParaRPr>
          </a:p>
          <a:p>
            <a:r>
              <a:rPr lang="ru-RU" sz="1200" kern="1200" dirty="0" smtClean="0">
                <a:solidFill>
                  <a:schemeClr val="tx1"/>
                </a:solidFill>
                <a:effectLst/>
                <a:latin typeface="+mn-lt"/>
                <a:ea typeface="+mn-ea"/>
                <a:cs typeface="+mn-cs"/>
              </a:rPr>
              <a:t>Как показывают исследования, решение части задач может быть </a:t>
            </a:r>
            <a:r>
              <a:rPr lang="ru-RU" sz="1200" kern="1200" dirty="0" err="1" smtClean="0">
                <a:solidFill>
                  <a:schemeClr val="tx1"/>
                </a:solidFill>
                <a:effectLst/>
                <a:latin typeface="+mn-lt"/>
                <a:ea typeface="+mn-ea"/>
                <a:cs typeface="+mn-cs"/>
              </a:rPr>
              <a:t>автом</a:t>
            </a:r>
            <a:r>
              <a:rPr lang="ru-RU" sz="1200" kern="1200" dirty="0" smtClean="0">
                <a:solidFill>
                  <a:schemeClr val="tx1"/>
                </a:solidFill>
                <a:effectLst/>
                <a:latin typeface="+mn-lt"/>
                <a:ea typeface="+mn-ea"/>
                <a:cs typeface="+mn-cs"/>
              </a:rPr>
              <a:t> </a:t>
            </a:r>
            <a:endParaRPr lang="ru-RU" dirty="0"/>
          </a:p>
        </p:txBody>
      </p:sp>
      <p:sp>
        <p:nvSpPr>
          <p:cNvPr id="4" name="Номер слайда 3"/>
          <p:cNvSpPr>
            <a:spLocks noGrp="1"/>
          </p:cNvSpPr>
          <p:nvPr>
            <p:ph type="sldNum" sz="quarter" idx="10"/>
          </p:nvPr>
        </p:nvSpPr>
        <p:spPr/>
        <p:txBody>
          <a:bodyPr/>
          <a:lstStyle/>
          <a:p>
            <a:fld id="{08B8C81A-D127-4942-9B26-C2CC7D2B707B}" type="slidenum">
              <a:rPr lang="ru-RU" smtClean="0"/>
              <a:pPr/>
              <a:t>16</a:t>
            </a:fld>
            <a:endParaRPr lang="ru-RU"/>
          </a:p>
        </p:txBody>
      </p:sp>
    </p:spTree>
    <p:extLst>
      <p:ext uri="{BB962C8B-B14F-4D97-AF65-F5344CB8AC3E}">
        <p14:creationId xmlns:p14="http://schemas.microsoft.com/office/powerpoint/2010/main" val="20357812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92500" lnSpcReduction="20000"/>
          </a:bodyPr>
          <a:lstStyle/>
          <a:p>
            <a:r>
              <a:rPr lang="ru-RU" dirty="0" smtClean="0"/>
              <a:t>Во \</a:t>
            </a:r>
            <a:r>
              <a:rPr lang="ru-RU" dirty="0" err="1" smtClean="0"/>
              <a:t>textbf</a:t>
            </a:r>
            <a:r>
              <a:rPr lang="ru-RU" dirty="0" smtClean="0"/>
              <a:t>{введении} обоснована актуальность исследований, проведенных в рамках диссертации; даны общая характеристика работы и анализ исследований в области обслуживания </a:t>
            </a:r>
            <a:r>
              <a:rPr lang="ru-RU" dirty="0" err="1" smtClean="0"/>
              <a:t>информационнои</a:t>
            </a:r>
            <a:r>
              <a:rPr lang="ru-RU" dirty="0" smtClean="0"/>
              <a:t>̆ инфраструктуры предприятия; проведен обзор и дана постановка задач, на основе выявленного роста публикационной активности в рассматриваемой предметной области (по данным </a:t>
            </a:r>
            <a:r>
              <a:rPr lang="ru-RU" dirty="0" err="1" smtClean="0"/>
              <a:t>Scopus</a:t>
            </a:r>
            <a:r>
              <a:rPr lang="ru-RU" dirty="0" smtClean="0"/>
              <a:t>) обоснована актуальность проведенных исследований. \</a:t>
            </a:r>
            <a:r>
              <a:rPr lang="ru-RU" dirty="0" err="1" smtClean="0"/>
              <a:t>par</a:t>
            </a:r>
            <a:endParaRPr lang="ru-RU" dirty="0" smtClean="0"/>
          </a:p>
          <a:p>
            <a:endParaRPr lang="ru-RU" dirty="0" smtClean="0"/>
          </a:p>
          <a:p>
            <a:r>
              <a:rPr lang="ru-RU" sz="1200" kern="1200" dirty="0" smtClean="0">
                <a:solidFill>
                  <a:schemeClr val="tx1"/>
                </a:solidFill>
                <a:effectLst/>
                <a:latin typeface="+mn-lt"/>
                <a:ea typeface="+mn-ea"/>
                <a:cs typeface="+mn-cs"/>
              </a:rPr>
              <a:t>Область исследования, с </a:t>
            </a:r>
            <a:r>
              <a:rPr lang="ru-RU" sz="1200" kern="1200" dirty="0" err="1" smtClean="0">
                <a:solidFill>
                  <a:schemeClr val="tx1"/>
                </a:solidFill>
                <a:effectLst/>
                <a:latin typeface="+mn-lt"/>
                <a:ea typeface="+mn-ea"/>
                <a:cs typeface="+mn-cs"/>
              </a:rPr>
              <a:t>которои</a:t>
            </a:r>
            <a:r>
              <a:rPr lang="ru-RU" sz="1200" kern="1200" dirty="0" smtClean="0">
                <a:solidFill>
                  <a:schemeClr val="tx1"/>
                </a:solidFill>
                <a:effectLst/>
                <a:latin typeface="+mn-lt"/>
                <a:ea typeface="+mn-ea"/>
                <a:cs typeface="+mn-cs"/>
              </a:rPr>
              <a:t>̆ связана диссертация, является ком- </a:t>
            </a:r>
            <a:r>
              <a:rPr lang="ru-RU" sz="1200" kern="1200" dirty="0" err="1" smtClean="0">
                <a:solidFill>
                  <a:schemeClr val="tx1"/>
                </a:solidFill>
                <a:effectLst/>
                <a:latin typeface="+mn-lt"/>
                <a:ea typeface="+mn-ea"/>
                <a:cs typeface="+mn-cs"/>
              </a:rPr>
              <a:t>плекснои</a:t>
            </a:r>
            <a:r>
              <a:rPr lang="ru-RU" sz="1200" kern="1200" dirty="0" smtClean="0">
                <a:solidFill>
                  <a:schemeClr val="tx1"/>
                </a:solidFill>
                <a:effectLst/>
                <a:latin typeface="+mn-lt"/>
                <a:ea typeface="+mn-ea"/>
                <a:cs typeface="+mn-cs"/>
              </a:rPr>
              <a:t>̆ и включает в себя различные направления работ, в частности, </a:t>
            </a:r>
            <a:r>
              <a:rPr lang="ru-RU" sz="1200" kern="1200" dirty="0" err="1" smtClean="0">
                <a:solidFill>
                  <a:schemeClr val="tx1"/>
                </a:solidFill>
                <a:effectLst/>
                <a:latin typeface="+mn-lt"/>
                <a:ea typeface="+mn-ea"/>
                <a:cs typeface="+mn-cs"/>
              </a:rPr>
              <a:t>созда</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ния</a:t>
            </a:r>
            <a:r>
              <a:rPr lang="ru-RU" sz="1200" kern="1200" dirty="0" smtClean="0">
                <a:solidFill>
                  <a:schemeClr val="tx1"/>
                </a:solidFill>
                <a:effectLst/>
                <a:latin typeface="+mn-lt"/>
                <a:ea typeface="+mn-ea"/>
                <a:cs typeface="+mn-cs"/>
              </a:rPr>
              <a:t> различных интеллектуальных систем. Сфера применения </a:t>
            </a:r>
            <a:r>
              <a:rPr lang="ru-RU" sz="1200" kern="1200" dirty="0" err="1" smtClean="0">
                <a:solidFill>
                  <a:schemeClr val="tx1"/>
                </a:solidFill>
                <a:effectLst/>
                <a:latin typeface="+mn-lt"/>
                <a:ea typeface="+mn-ea"/>
                <a:cs typeface="+mn-cs"/>
              </a:rPr>
              <a:t>интеллектуаль</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ных</a:t>
            </a:r>
            <a:r>
              <a:rPr lang="ru-RU" sz="1200" kern="1200" dirty="0" smtClean="0">
                <a:solidFill>
                  <a:schemeClr val="tx1"/>
                </a:solidFill>
                <a:effectLst/>
                <a:latin typeface="+mn-lt"/>
                <a:ea typeface="+mn-ea"/>
                <a:cs typeface="+mn-cs"/>
              </a:rPr>
              <a:t> систем обширна, например, в Институте </a:t>
            </a:r>
            <a:r>
              <a:rPr lang="ru-RU" sz="1200" kern="1200" dirty="0" err="1" smtClean="0">
                <a:solidFill>
                  <a:schemeClr val="tx1"/>
                </a:solidFill>
                <a:effectLst/>
                <a:latin typeface="+mn-lt"/>
                <a:ea typeface="+mn-ea"/>
                <a:cs typeface="+mn-cs"/>
              </a:rPr>
              <a:t>Чиная</a:t>
            </a:r>
            <a:r>
              <a:rPr lang="ru-RU" sz="1200" kern="1200" dirty="0" smtClean="0">
                <a:solidFill>
                  <a:schemeClr val="tx1"/>
                </a:solidFill>
                <a:effectLst/>
                <a:latin typeface="+mn-lt"/>
                <a:ea typeface="+mn-ea"/>
                <a:cs typeface="+mn-cs"/>
              </a:rPr>
              <a:t> (Индия) Е. </a:t>
            </a:r>
            <a:r>
              <a:rPr lang="ru-RU" sz="1200" kern="1200" dirty="0" err="1" smtClean="0">
                <a:solidFill>
                  <a:schemeClr val="tx1"/>
                </a:solidFill>
                <a:effectLst/>
                <a:latin typeface="+mn-lt"/>
                <a:ea typeface="+mn-ea"/>
                <a:cs typeface="+mn-cs"/>
              </a:rPr>
              <a:t>Джубилсоном</a:t>
            </a:r>
            <a:r>
              <a:rPr lang="ru-RU" sz="1200" kern="1200" dirty="0" smtClean="0">
                <a:solidFill>
                  <a:schemeClr val="tx1"/>
                </a:solidFill>
                <a:effectLst/>
                <a:latin typeface="+mn-lt"/>
                <a:ea typeface="+mn-ea"/>
                <a:cs typeface="+mn-cs"/>
              </a:rPr>
              <a:t> и П. </a:t>
            </a:r>
            <a:r>
              <a:rPr lang="ru-RU" sz="1200" kern="1200" dirty="0" err="1" smtClean="0">
                <a:solidFill>
                  <a:schemeClr val="tx1"/>
                </a:solidFill>
                <a:effectLst/>
                <a:latin typeface="+mn-lt"/>
                <a:ea typeface="+mn-ea"/>
                <a:cs typeface="+mn-cs"/>
              </a:rPr>
              <a:t>Дханавантини</a:t>
            </a:r>
            <a:r>
              <a:rPr lang="ru-RU" sz="1200" kern="1200" dirty="0" smtClean="0">
                <a:solidFill>
                  <a:schemeClr val="tx1"/>
                </a:solidFill>
                <a:effectLst/>
                <a:latin typeface="+mn-lt"/>
                <a:ea typeface="+mn-ea"/>
                <a:cs typeface="+mn-cs"/>
              </a:rPr>
              <a:t> ведутся исследования интеллектуальных систем </a:t>
            </a:r>
            <a:r>
              <a:rPr lang="ru-RU" sz="1200" kern="1200" dirty="0" err="1" smtClean="0">
                <a:solidFill>
                  <a:schemeClr val="tx1"/>
                </a:solidFill>
                <a:effectLst/>
                <a:latin typeface="+mn-lt"/>
                <a:ea typeface="+mn-ea"/>
                <a:cs typeface="+mn-cs"/>
              </a:rPr>
              <a:t>обработ</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ки</a:t>
            </a:r>
            <a:r>
              <a:rPr lang="ru-RU" sz="1200" kern="1200" dirty="0" smtClean="0">
                <a:solidFill>
                  <a:schemeClr val="tx1"/>
                </a:solidFill>
                <a:effectLst/>
                <a:latin typeface="+mn-lt"/>
                <a:ea typeface="+mn-ea"/>
                <a:cs typeface="+mn-cs"/>
              </a:rPr>
              <a:t> запросов </a:t>
            </a:r>
            <a:r>
              <a:rPr lang="ru-RU" sz="1200" kern="1200" dirty="0" err="1" smtClean="0">
                <a:solidFill>
                  <a:schemeClr val="tx1"/>
                </a:solidFill>
                <a:effectLst/>
                <a:latin typeface="+mn-lt"/>
                <a:ea typeface="+mn-ea"/>
                <a:cs typeface="+mn-cs"/>
              </a:rPr>
              <a:t>пользователеи</a:t>
            </a:r>
            <a:r>
              <a:rPr lang="ru-RU" sz="1200" kern="1200" dirty="0" smtClean="0">
                <a:solidFill>
                  <a:schemeClr val="tx1"/>
                </a:solidFill>
                <a:effectLst/>
                <a:latin typeface="+mn-lt"/>
                <a:ea typeface="+mn-ea"/>
                <a:cs typeface="+mn-cs"/>
              </a:rPr>
              <a:t>̆ в области телекоммуникаций, </a:t>
            </a:r>
          </a:p>
          <a:p>
            <a:endParaRPr lang="ru-RU" sz="1200" kern="1200" dirty="0" smtClean="0">
              <a:solidFill>
                <a:schemeClr val="tx1"/>
              </a:solidFill>
              <a:effectLst/>
              <a:latin typeface="+mn-lt"/>
              <a:ea typeface="+mn-ea"/>
              <a:cs typeface="+mn-cs"/>
            </a:endParaRPr>
          </a:p>
          <a:p>
            <a:endParaRPr lang="ru-RU" sz="1200" kern="1200" dirty="0" smtClean="0">
              <a:solidFill>
                <a:schemeClr val="tx1"/>
              </a:solidFill>
              <a:effectLst/>
              <a:latin typeface="+mn-lt"/>
              <a:ea typeface="+mn-ea"/>
              <a:cs typeface="+mn-cs"/>
            </a:endParaRPr>
          </a:p>
          <a:p>
            <a:endParaRPr lang="ru-RU" sz="1200" kern="1200" dirty="0" smtClean="0">
              <a:solidFill>
                <a:schemeClr val="tx1"/>
              </a:solidFill>
              <a:effectLst/>
              <a:latin typeface="+mn-lt"/>
              <a:ea typeface="+mn-ea"/>
              <a:cs typeface="+mn-cs"/>
            </a:endParaRPr>
          </a:p>
          <a:p>
            <a:r>
              <a:rPr lang="ru-RU" sz="1200" kern="1200" dirty="0" smtClean="0">
                <a:solidFill>
                  <a:schemeClr val="tx1"/>
                </a:solidFill>
                <a:effectLst/>
                <a:latin typeface="+mn-lt"/>
                <a:ea typeface="+mn-ea"/>
                <a:cs typeface="+mn-cs"/>
              </a:rPr>
              <a:t>а в университете </a:t>
            </a:r>
            <a:r>
              <a:rPr lang="ru-RU" sz="1200" kern="1200" dirty="0" err="1" smtClean="0">
                <a:solidFill>
                  <a:schemeClr val="tx1"/>
                </a:solidFill>
                <a:effectLst/>
                <a:latin typeface="+mn-lt"/>
                <a:ea typeface="+mn-ea"/>
                <a:cs typeface="+mn-cs"/>
              </a:rPr>
              <a:t>Ган</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новера</a:t>
            </a:r>
            <a:r>
              <a:rPr lang="ru-RU" sz="1200" kern="1200" dirty="0" smtClean="0">
                <a:solidFill>
                  <a:schemeClr val="tx1"/>
                </a:solidFill>
                <a:effectLst/>
                <a:latin typeface="+mn-lt"/>
                <a:ea typeface="+mn-ea"/>
                <a:cs typeface="+mn-cs"/>
              </a:rPr>
              <a:t> (Германия) Р. Брунс и Дж. </a:t>
            </a:r>
            <a:r>
              <a:rPr lang="ru-RU" sz="1200" kern="1200" dirty="0" err="1" smtClean="0">
                <a:solidFill>
                  <a:schemeClr val="tx1"/>
                </a:solidFill>
                <a:effectLst/>
                <a:latin typeface="+mn-lt"/>
                <a:ea typeface="+mn-ea"/>
                <a:cs typeface="+mn-cs"/>
              </a:rPr>
              <a:t>Данкель</a:t>
            </a:r>
            <a:r>
              <a:rPr lang="ru-RU" sz="1200" kern="1200" dirty="0" smtClean="0">
                <a:solidFill>
                  <a:schemeClr val="tx1"/>
                </a:solidFill>
                <a:effectLst/>
                <a:latin typeface="+mn-lt"/>
                <a:ea typeface="+mn-ea"/>
                <a:cs typeface="+mn-cs"/>
              </a:rPr>
              <a:t> разрабатывают интеллектуальные системы для обработки запросов в службу спасения с целью уменьшения </a:t>
            </a:r>
            <a:r>
              <a:rPr lang="ru-RU" sz="1200" kern="1200" dirty="0" err="1" smtClean="0">
                <a:solidFill>
                  <a:schemeClr val="tx1"/>
                </a:solidFill>
                <a:effectLst/>
                <a:latin typeface="+mn-lt"/>
                <a:ea typeface="+mn-ea"/>
                <a:cs typeface="+mn-cs"/>
              </a:rPr>
              <a:t>вре</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мени</a:t>
            </a:r>
            <a:r>
              <a:rPr lang="ru-RU" sz="1200" kern="1200" dirty="0" smtClean="0">
                <a:solidFill>
                  <a:schemeClr val="tx1"/>
                </a:solidFill>
                <a:effectLst/>
                <a:latin typeface="+mn-lt"/>
                <a:ea typeface="+mn-ea"/>
                <a:cs typeface="+mn-cs"/>
              </a:rPr>
              <a:t> реакции на происшествие. </a:t>
            </a:r>
          </a:p>
          <a:p>
            <a:endParaRPr lang="ru-RU" sz="1200" kern="1200" dirty="0" smtClean="0">
              <a:solidFill>
                <a:schemeClr val="tx1"/>
              </a:solidFill>
              <a:effectLst/>
              <a:latin typeface="+mn-lt"/>
              <a:ea typeface="+mn-ea"/>
              <a:cs typeface="+mn-cs"/>
            </a:endParaRPr>
          </a:p>
          <a:p>
            <a:r>
              <a:rPr lang="ru-RU" sz="1200" kern="1200" dirty="0" smtClean="0">
                <a:solidFill>
                  <a:schemeClr val="tx1"/>
                </a:solidFill>
                <a:effectLst/>
                <a:latin typeface="+mn-lt"/>
                <a:ea typeface="+mn-ea"/>
                <a:cs typeface="+mn-cs"/>
              </a:rPr>
              <a:t>В Санкт-Петербургском государственном </a:t>
            </a:r>
            <a:r>
              <a:rPr lang="ru-RU" sz="1200" kern="1200" dirty="0" err="1" smtClean="0">
                <a:solidFill>
                  <a:schemeClr val="tx1"/>
                </a:solidFill>
                <a:effectLst/>
                <a:latin typeface="+mn-lt"/>
                <a:ea typeface="+mn-ea"/>
                <a:cs typeface="+mn-cs"/>
              </a:rPr>
              <a:t>уни</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верситете</a:t>
            </a:r>
            <a:r>
              <a:rPr lang="ru-RU" sz="1200" kern="1200" dirty="0" smtClean="0">
                <a:solidFill>
                  <a:schemeClr val="tx1"/>
                </a:solidFill>
                <a:effectLst/>
                <a:latin typeface="+mn-lt"/>
                <a:ea typeface="+mn-ea"/>
                <a:cs typeface="+mn-cs"/>
              </a:rPr>
              <a:t> под руководством В.И. Золотарева проводится оценка эффективно- </a:t>
            </a:r>
            <a:r>
              <a:rPr lang="ru-RU" sz="1200" kern="1200" dirty="0" err="1" smtClean="0">
                <a:solidFill>
                  <a:schemeClr val="tx1"/>
                </a:solidFill>
                <a:effectLst/>
                <a:latin typeface="+mn-lt"/>
                <a:ea typeface="+mn-ea"/>
                <a:cs typeface="+mn-cs"/>
              </a:rPr>
              <a:t>сти</a:t>
            </a:r>
            <a:r>
              <a:rPr lang="ru-RU" sz="1200" kern="1200" dirty="0" smtClean="0">
                <a:solidFill>
                  <a:schemeClr val="tx1"/>
                </a:solidFill>
                <a:effectLst/>
                <a:latin typeface="+mn-lt"/>
                <a:ea typeface="+mn-ea"/>
                <a:cs typeface="+mn-cs"/>
              </a:rPr>
              <a:t> службы </a:t>
            </a:r>
            <a:r>
              <a:rPr lang="ru-RU" sz="1200" kern="1200" dirty="0" err="1" smtClean="0">
                <a:solidFill>
                  <a:schemeClr val="tx1"/>
                </a:solidFill>
                <a:effectLst/>
                <a:latin typeface="+mn-lt"/>
                <a:ea typeface="+mn-ea"/>
                <a:cs typeface="+mn-cs"/>
              </a:rPr>
              <a:t>информационнои</a:t>
            </a:r>
            <a:r>
              <a:rPr lang="ru-RU" sz="1200" kern="1200" dirty="0" smtClean="0">
                <a:solidFill>
                  <a:schemeClr val="tx1"/>
                </a:solidFill>
                <a:effectLst/>
                <a:latin typeface="+mn-lt"/>
                <a:ea typeface="+mn-ea"/>
                <a:cs typeface="+mn-cs"/>
              </a:rPr>
              <a:t>̆ поддержки в Вычислительном центре СПбГУ. </a:t>
            </a:r>
          </a:p>
          <a:p>
            <a:endParaRPr lang="ru-RU" sz="1200" kern="1200" dirty="0" smtClean="0">
              <a:solidFill>
                <a:schemeClr val="tx1"/>
              </a:solidFill>
              <a:effectLst/>
              <a:latin typeface="+mn-lt"/>
              <a:ea typeface="+mn-ea"/>
              <a:cs typeface="+mn-cs"/>
            </a:endParaRPr>
          </a:p>
          <a:p>
            <a:r>
              <a:rPr lang="ru-RU" sz="1200" kern="1200" dirty="0" smtClean="0">
                <a:solidFill>
                  <a:schemeClr val="tx1"/>
                </a:solidFill>
                <a:effectLst/>
                <a:latin typeface="+mn-lt"/>
                <a:ea typeface="+mn-ea"/>
                <a:cs typeface="+mn-cs"/>
              </a:rPr>
              <a:t>В </a:t>
            </a:r>
            <a:endParaRPr lang="ru-RU" dirty="0" smtClean="0"/>
          </a:p>
          <a:p>
            <a:r>
              <a:rPr lang="ru-RU" sz="1200" kern="1200" dirty="0" smtClean="0">
                <a:solidFill>
                  <a:schemeClr val="tx1"/>
                </a:solidFill>
                <a:effectLst/>
                <a:latin typeface="+mn-lt"/>
                <a:ea typeface="+mn-ea"/>
                <a:cs typeface="+mn-cs"/>
              </a:rPr>
              <a:t>Сингапуре С. Фу и П. </a:t>
            </a:r>
            <a:r>
              <a:rPr lang="ru-RU" sz="1200" kern="1200" dirty="0" err="1" smtClean="0">
                <a:solidFill>
                  <a:schemeClr val="tx1"/>
                </a:solidFill>
                <a:effectLst/>
                <a:latin typeface="+mn-lt"/>
                <a:ea typeface="+mn-ea"/>
                <a:cs typeface="+mn-cs"/>
              </a:rPr>
              <a:t>Леонг</a:t>
            </a:r>
            <a:r>
              <a:rPr lang="ru-RU" sz="1200" kern="1200" dirty="0" smtClean="0">
                <a:solidFill>
                  <a:schemeClr val="tx1"/>
                </a:solidFill>
                <a:effectLst/>
                <a:latin typeface="+mn-lt"/>
                <a:ea typeface="+mn-ea"/>
                <a:cs typeface="+mn-cs"/>
              </a:rPr>
              <a:t> проведен анализ эффективности ИТ-службы под- 7 </a:t>
            </a:r>
            <a:endParaRPr lang="ru-RU" dirty="0" smtClean="0"/>
          </a:p>
          <a:p>
            <a:r>
              <a:rPr lang="ru-RU" sz="1200" kern="1200" dirty="0" err="1" smtClean="0">
                <a:solidFill>
                  <a:schemeClr val="tx1"/>
                </a:solidFill>
                <a:effectLst/>
                <a:latin typeface="+mn-lt"/>
                <a:ea typeface="+mn-ea"/>
                <a:cs typeface="+mn-cs"/>
              </a:rPr>
              <a:t>держки</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крупнои</a:t>
            </a:r>
            <a:r>
              <a:rPr lang="ru-RU" sz="1200" kern="1200" dirty="0" smtClean="0">
                <a:solidFill>
                  <a:schemeClr val="tx1"/>
                </a:solidFill>
                <a:effectLst/>
                <a:latin typeface="+mn-lt"/>
                <a:ea typeface="+mn-ea"/>
                <a:cs typeface="+mn-cs"/>
              </a:rPr>
              <a:t>̆ компании и показана возможность автоматизации ряда про- </a:t>
            </a:r>
            <a:r>
              <a:rPr lang="ru-RU" sz="1200" kern="1200" dirty="0" err="1" smtClean="0">
                <a:solidFill>
                  <a:schemeClr val="tx1"/>
                </a:solidFill>
                <a:effectLst/>
                <a:latin typeface="+mn-lt"/>
                <a:ea typeface="+mn-ea"/>
                <a:cs typeface="+mn-cs"/>
              </a:rPr>
              <a:t>цессов</a:t>
            </a:r>
            <a:r>
              <a:rPr lang="ru-RU" sz="1200" kern="120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endParaRPr lang="ru-RU" dirty="0" smtClean="0"/>
          </a:p>
          <a:p>
            <a:endParaRPr lang="ru-RU" dirty="0"/>
          </a:p>
        </p:txBody>
      </p:sp>
      <p:sp>
        <p:nvSpPr>
          <p:cNvPr id="4" name="Номер слайда 3"/>
          <p:cNvSpPr>
            <a:spLocks noGrp="1"/>
          </p:cNvSpPr>
          <p:nvPr>
            <p:ph type="sldNum" sz="quarter" idx="10"/>
          </p:nvPr>
        </p:nvSpPr>
        <p:spPr/>
        <p:txBody>
          <a:bodyPr/>
          <a:lstStyle/>
          <a:p>
            <a:fld id="{08B8C81A-D127-4942-9B26-C2CC7D2B707B}" type="slidenum">
              <a:rPr lang="ru-RU" smtClean="0"/>
              <a:pPr/>
              <a:t>17</a:t>
            </a:fld>
            <a:endParaRPr lang="ru-RU"/>
          </a:p>
        </p:txBody>
      </p:sp>
    </p:spTree>
    <p:extLst>
      <p:ext uri="{BB962C8B-B14F-4D97-AF65-F5344CB8AC3E}">
        <p14:creationId xmlns:p14="http://schemas.microsoft.com/office/powerpoint/2010/main" val="2948168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wmf"/></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wmf"/><Relationship Id="rId3" Type="http://schemas.openxmlformats.org/officeDocument/2006/relationships/image" Target="../media/image1.wmf"/></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wmf"/><Relationship Id="rId3" Type="http://schemas.openxmlformats.org/officeDocument/2006/relationships/image" Target="../media/image1.wmf"/></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wmf"/></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wmf"/></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wmf"/></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wmf"/></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wmf"/></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wmf"/></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wmf"/></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Blank Style">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a:prstGeom prst="rect">
            <a:avLst/>
          </a:prstGeo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4025504"/>
            <a:ext cx="5486400" cy="60364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3" name="Date Placeholder 3"/>
          <p:cNvSpPr>
            <a:spLocks noGrp="1"/>
          </p:cNvSpPr>
          <p:nvPr>
            <p:ph type="dt" sz="half" idx="10"/>
          </p:nvPr>
        </p:nvSpPr>
        <p:spPr>
          <a:xfrm>
            <a:off x="72000" y="4788000"/>
            <a:ext cx="2520000" cy="288000"/>
          </a:xfrm>
          <a:prstGeom prst="rect">
            <a:avLst/>
          </a:prstGeom>
        </p:spPr>
        <p:txBody>
          <a:bodyPr/>
          <a:lstStyle>
            <a:lvl1pPr algn="r">
              <a:defRPr sz="1400">
                <a:solidFill>
                  <a:schemeClr val="tx1"/>
                </a:solidFill>
                <a:latin typeface="DirectRg" pitchFamily="50" charset="0"/>
              </a:defRPr>
            </a:lvl1pPr>
          </a:lstStyle>
          <a:p>
            <a:fld id="{1D8BD707-D9CF-40AE-B4C6-C98DA3205C09}" type="datetimeFigureOut">
              <a:rPr lang="en-US" smtClean="0"/>
              <a:pPr/>
              <a:t>4/15/16</a:t>
            </a:fld>
            <a:endParaRPr lang="en-US"/>
          </a:p>
        </p:txBody>
      </p:sp>
      <p:sp>
        <p:nvSpPr>
          <p:cNvPr id="14" name="Footer Placeholder 4"/>
          <p:cNvSpPr>
            <a:spLocks noGrp="1"/>
          </p:cNvSpPr>
          <p:nvPr>
            <p:ph type="ftr" sz="quarter" idx="11"/>
          </p:nvPr>
        </p:nvSpPr>
        <p:spPr>
          <a:xfrm>
            <a:off x="2664000" y="4788000"/>
            <a:ext cx="4176000" cy="288000"/>
          </a:xfrm>
          <a:prstGeom prst="rect">
            <a:avLst/>
          </a:prstGeom>
        </p:spPr>
        <p:txBody>
          <a:bodyPr/>
          <a:lstStyle>
            <a:lvl1pPr>
              <a:defRPr sz="1400">
                <a:solidFill>
                  <a:schemeClr val="tx1"/>
                </a:solidFill>
                <a:latin typeface="DirectRg" pitchFamily="50" charset="0"/>
              </a:defRPr>
            </a:lvl1pPr>
          </a:lstStyle>
          <a:p>
            <a:endParaRPr lang="en-US"/>
          </a:p>
        </p:txBody>
      </p:sp>
      <p:sp>
        <p:nvSpPr>
          <p:cNvPr id="15" name="Slide Number Placeholder 5"/>
          <p:cNvSpPr>
            <a:spLocks noGrp="1"/>
          </p:cNvSpPr>
          <p:nvPr>
            <p:ph type="sldNum" sz="quarter" idx="12"/>
          </p:nvPr>
        </p:nvSpPr>
        <p:spPr>
          <a:xfrm>
            <a:off x="6912000" y="4788000"/>
            <a:ext cx="2160000" cy="288000"/>
          </a:xfrm>
          <a:prstGeom prst="rect">
            <a:avLst/>
          </a:prstGeom>
        </p:spPr>
        <p:txBody>
          <a:bodyPr/>
          <a:lstStyle>
            <a:lvl1pPr algn="r">
              <a:lnSpc>
                <a:spcPts val="1800"/>
              </a:lnSpc>
              <a:defRPr sz="2400">
                <a:solidFill>
                  <a:schemeClr val="tx1"/>
                </a:solidFill>
                <a:latin typeface="DirectRg" pitchFamily="50" charset="0"/>
              </a:defRPr>
            </a:lvl1pPr>
          </a:lstStyle>
          <a:p>
            <a:fld id="{B6F15528-21DE-4FAA-801E-634DDDAF4B2B}" type="slidenum">
              <a:rPr lang="en-US" smtClean="0"/>
              <a:pPr/>
              <a:t>‹#›</a:t>
            </a:fld>
            <a:endParaRPr lang="en-US"/>
          </a:p>
        </p:txBody>
      </p:sp>
      <p:cxnSp>
        <p:nvCxnSpPr>
          <p:cNvPr id="18" name="Прямая соединительная линия 17"/>
          <p:cNvCxnSpPr/>
          <p:nvPr/>
        </p:nvCxnSpPr>
        <p:spPr>
          <a:xfrm>
            <a:off x="0" y="4716000"/>
            <a:ext cx="9144000" cy="0"/>
          </a:xfrm>
          <a:prstGeom prst="line">
            <a:avLst/>
          </a:prstGeom>
          <a:ln w="6350">
            <a:gradFill>
              <a:gsLst>
                <a:gs pos="50000">
                  <a:srgbClr val="C7CCFF"/>
                </a:gs>
                <a:gs pos="0">
                  <a:srgbClr val="969EFF"/>
                </a:gs>
                <a:gs pos="100000">
                  <a:srgbClr val="969EFF"/>
                </a:gs>
              </a:gsLst>
              <a:lin ang="10800000" scaled="0"/>
            </a:gradFill>
          </a:ln>
        </p:spPr>
        <p:style>
          <a:lnRef idx="1">
            <a:schemeClr val="accent1"/>
          </a:lnRef>
          <a:fillRef idx="0">
            <a:schemeClr val="accent1"/>
          </a:fillRef>
          <a:effectRef idx="0">
            <a:schemeClr val="accent1"/>
          </a:effectRef>
          <a:fontRef idx="minor">
            <a:schemeClr val="tx1"/>
          </a:fontRef>
        </p:style>
      </p:cxnSp>
      <p:pic>
        <p:nvPicPr>
          <p:cNvPr id="11" name="Рисунок 1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252" y="4781550"/>
            <a:ext cx="280748" cy="287998"/>
          </a:xfrm>
          <a:prstGeom prst="rect">
            <a:avLst/>
          </a:prstGeom>
        </p:spPr>
      </p:pic>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72000" y="72000"/>
            <a:ext cx="9000000" cy="720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72000" y="864000"/>
            <a:ext cx="9000000" cy="3816000"/>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Date Placeholder 3"/>
          <p:cNvSpPr>
            <a:spLocks noGrp="1"/>
          </p:cNvSpPr>
          <p:nvPr>
            <p:ph type="dt" sz="half" idx="10"/>
          </p:nvPr>
        </p:nvSpPr>
        <p:spPr>
          <a:xfrm>
            <a:off x="72000" y="4788000"/>
            <a:ext cx="2520000" cy="288000"/>
          </a:xfrm>
          <a:prstGeom prst="rect">
            <a:avLst/>
          </a:prstGeom>
        </p:spPr>
        <p:txBody>
          <a:bodyPr/>
          <a:lstStyle>
            <a:lvl1pPr algn="r">
              <a:defRPr sz="1400">
                <a:solidFill>
                  <a:schemeClr val="tx1"/>
                </a:solidFill>
                <a:latin typeface="DirectRg" pitchFamily="50" charset="0"/>
              </a:defRPr>
            </a:lvl1pPr>
          </a:lstStyle>
          <a:p>
            <a:fld id="{1D8BD707-D9CF-40AE-B4C6-C98DA3205C09}" type="datetimeFigureOut">
              <a:rPr lang="en-US" smtClean="0"/>
              <a:pPr/>
              <a:t>4/15/16</a:t>
            </a:fld>
            <a:endParaRPr lang="en-US"/>
          </a:p>
        </p:txBody>
      </p:sp>
      <p:sp>
        <p:nvSpPr>
          <p:cNvPr id="13" name="Footer Placeholder 4"/>
          <p:cNvSpPr>
            <a:spLocks noGrp="1"/>
          </p:cNvSpPr>
          <p:nvPr>
            <p:ph type="ftr" sz="quarter" idx="11"/>
          </p:nvPr>
        </p:nvSpPr>
        <p:spPr>
          <a:xfrm>
            <a:off x="2664000" y="4788000"/>
            <a:ext cx="4176000" cy="288000"/>
          </a:xfrm>
          <a:prstGeom prst="rect">
            <a:avLst/>
          </a:prstGeom>
        </p:spPr>
        <p:txBody>
          <a:bodyPr/>
          <a:lstStyle>
            <a:lvl1pPr>
              <a:defRPr sz="1400">
                <a:solidFill>
                  <a:schemeClr val="tx1"/>
                </a:solidFill>
                <a:latin typeface="DirectRg" pitchFamily="50" charset="0"/>
              </a:defRPr>
            </a:lvl1pPr>
          </a:lstStyle>
          <a:p>
            <a:endParaRPr lang="en-US"/>
          </a:p>
        </p:txBody>
      </p:sp>
      <p:sp>
        <p:nvSpPr>
          <p:cNvPr id="14" name="Slide Number Placeholder 5"/>
          <p:cNvSpPr>
            <a:spLocks noGrp="1"/>
          </p:cNvSpPr>
          <p:nvPr>
            <p:ph type="sldNum" sz="quarter" idx="12"/>
          </p:nvPr>
        </p:nvSpPr>
        <p:spPr>
          <a:xfrm>
            <a:off x="6912000" y="4788000"/>
            <a:ext cx="2160000" cy="288000"/>
          </a:xfrm>
          <a:prstGeom prst="rect">
            <a:avLst/>
          </a:prstGeom>
        </p:spPr>
        <p:txBody>
          <a:bodyPr/>
          <a:lstStyle>
            <a:lvl1pPr algn="r">
              <a:lnSpc>
                <a:spcPts val="1800"/>
              </a:lnSpc>
              <a:defRPr sz="2400">
                <a:solidFill>
                  <a:schemeClr val="tx1"/>
                </a:solidFill>
                <a:latin typeface="DirectRg" pitchFamily="50" charset="0"/>
              </a:defRPr>
            </a:lvl1pPr>
          </a:lstStyle>
          <a:p>
            <a:fld id="{B6F15528-21DE-4FAA-801E-634DDDAF4B2B}" type="slidenum">
              <a:rPr lang="en-US" smtClean="0"/>
              <a:pPr/>
              <a:t>‹#›</a:t>
            </a:fld>
            <a:endParaRPr lang="en-US"/>
          </a:p>
        </p:txBody>
      </p:sp>
      <p:pic>
        <p:nvPicPr>
          <p:cNvPr id="15" name="Рисунок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372" y="4813272"/>
            <a:ext cx="1325444" cy="251856"/>
          </a:xfrm>
          <a:prstGeom prst="rect">
            <a:avLst/>
          </a:prstGeom>
        </p:spPr>
      </p:pic>
      <p:pic>
        <p:nvPicPr>
          <p:cNvPr id="16" name="Рисунок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80000" y="4752002"/>
            <a:ext cx="280748" cy="287998"/>
          </a:xfrm>
          <a:prstGeom prst="rect">
            <a:avLst/>
          </a:prstGeom>
        </p:spPr>
      </p:pic>
      <p:cxnSp>
        <p:nvCxnSpPr>
          <p:cNvPr id="17" name="Прямая соединительная линия 16"/>
          <p:cNvCxnSpPr/>
          <p:nvPr/>
        </p:nvCxnSpPr>
        <p:spPr>
          <a:xfrm>
            <a:off x="0" y="4716000"/>
            <a:ext cx="9144000" cy="0"/>
          </a:xfrm>
          <a:prstGeom prst="line">
            <a:avLst/>
          </a:prstGeom>
          <a:ln w="6350">
            <a:gradFill>
              <a:gsLst>
                <a:gs pos="50000">
                  <a:srgbClr val="C7CCFF"/>
                </a:gs>
                <a:gs pos="0">
                  <a:srgbClr val="969EFF"/>
                </a:gs>
                <a:gs pos="100000">
                  <a:srgbClr val="969EFF"/>
                </a:gs>
              </a:gsLst>
              <a:lin ang="10800000" scaled="0"/>
            </a:gra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0"/>
            <a:ext cx="2057400" cy="4388644"/>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80"/>
            <a:ext cx="6019800" cy="4388644"/>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Date Placeholder 3"/>
          <p:cNvSpPr>
            <a:spLocks noGrp="1"/>
          </p:cNvSpPr>
          <p:nvPr>
            <p:ph type="dt" sz="half" idx="10"/>
          </p:nvPr>
        </p:nvSpPr>
        <p:spPr>
          <a:xfrm>
            <a:off x="72000" y="4788000"/>
            <a:ext cx="2520000" cy="288000"/>
          </a:xfrm>
          <a:prstGeom prst="rect">
            <a:avLst/>
          </a:prstGeom>
        </p:spPr>
        <p:txBody>
          <a:bodyPr/>
          <a:lstStyle>
            <a:lvl1pPr algn="r">
              <a:defRPr sz="1400">
                <a:solidFill>
                  <a:schemeClr val="tx1"/>
                </a:solidFill>
                <a:latin typeface="DirectRg" pitchFamily="50" charset="0"/>
              </a:defRPr>
            </a:lvl1pPr>
          </a:lstStyle>
          <a:p>
            <a:fld id="{1D8BD707-D9CF-40AE-B4C6-C98DA3205C09}" type="datetimeFigureOut">
              <a:rPr lang="en-US" smtClean="0"/>
              <a:pPr/>
              <a:t>4/15/16</a:t>
            </a:fld>
            <a:endParaRPr lang="en-US"/>
          </a:p>
        </p:txBody>
      </p:sp>
      <p:sp>
        <p:nvSpPr>
          <p:cNvPr id="13" name="Footer Placeholder 4"/>
          <p:cNvSpPr>
            <a:spLocks noGrp="1"/>
          </p:cNvSpPr>
          <p:nvPr>
            <p:ph type="ftr" sz="quarter" idx="11"/>
          </p:nvPr>
        </p:nvSpPr>
        <p:spPr>
          <a:xfrm>
            <a:off x="2664000" y="4788000"/>
            <a:ext cx="4176000" cy="288000"/>
          </a:xfrm>
          <a:prstGeom prst="rect">
            <a:avLst/>
          </a:prstGeom>
        </p:spPr>
        <p:txBody>
          <a:bodyPr/>
          <a:lstStyle>
            <a:lvl1pPr>
              <a:defRPr sz="1400">
                <a:solidFill>
                  <a:schemeClr val="tx1"/>
                </a:solidFill>
                <a:latin typeface="DirectRg" pitchFamily="50" charset="0"/>
              </a:defRPr>
            </a:lvl1pPr>
          </a:lstStyle>
          <a:p>
            <a:endParaRPr lang="en-US"/>
          </a:p>
        </p:txBody>
      </p:sp>
      <p:sp>
        <p:nvSpPr>
          <p:cNvPr id="14" name="Slide Number Placeholder 5"/>
          <p:cNvSpPr>
            <a:spLocks noGrp="1"/>
          </p:cNvSpPr>
          <p:nvPr>
            <p:ph type="sldNum" sz="quarter" idx="12"/>
          </p:nvPr>
        </p:nvSpPr>
        <p:spPr>
          <a:xfrm>
            <a:off x="6912000" y="4788000"/>
            <a:ext cx="2160000" cy="288000"/>
          </a:xfrm>
          <a:prstGeom prst="rect">
            <a:avLst/>
          </a:prstGeom>
        </p:spPr>
        <p:txBody>
          <a:bodyPr/>
          <a:lstStyle>
            <a:lvl1pPr algn="r">
              <a:lnSpc>
                <a:spcPts val="1800"/>
              </a:lnSpc>
              <a:defRPr sz="2400">
                <a:solidFill>
                  <a:schemeClr val="tx1"/>
                </a:solidFill>
                <a:latin typeface="DirectRg" pitchFamily="50" charset="0"/>
              </a:defRPr>
            </a:lvl1pPr>
          </a:lstStyle>
          <a:p>
            <a:fld id="{B6F15528-21DE-4FAA-801E-634DDDAF4B2B}" type="slidenum">
              <a:rPr lang="en-US" smtClean="0"/>
              <a:pPr/>
              <a:t>‹#›</a:t>
            </a:fld>
            <a:endParaRPr lang="en-US"/>
          </a:p>
        </p:txBody>
      </p:sp>
      <p:pic>
        <p:nvPicPr>
          <p:cNvPr id="15" name="Рисунок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372" y="4813272"/>
            <a:ext cx="1325444" cy="251856"/>
          </a:xfrm>
          <a:prstGeom prst="rect">
            <a:avLst/>
          </a:prstGeom>
        </p:spPr>
      </p:pic>
      <p:pic>
        <p:nvPicPr>
          <p:cNvPr id="16" name="Рисунок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80000" y="4752002"/>
            <a:ext cx="280748" cy="287998"/>
          </a:xfrm>
          <a:prstGeom prst="rect">
            <a:avLst/>
          </a:prstGeom>
        </p:spPr>
      </p:pic>
      <p:cxnSp>
        <p:nvCxnSpPr>
          <p:cNvPr id="17" name="Прямая соединительная линия 16"/>
          <p:cNvCxnSpPr/>
          <p:nvPr/>
        </p:nvCxnSpPr>
        <p:spPr>
          <a:xfrm>
            <a:off x="0" y="4716000"/>
            <a:ext cx="9144000" cy="0"/>
          </a:xfrm>
          <a:prstGeom prst="line">
            <a:avLst/>
          </a:prstGeom>
          <a:ln w="6350">
            <a:gradFill>
              <a:gsLst>
                <a:gs pos="50000">
                  <a:srgbClr val="C7CCFF"/>
                </a:gs>
                <a:gs pos="0">
                  <a:srgbClr val="969EFF"/>
                </a:gs>
                <a:gs pos="100000">
                  <a:srgbClr val="969EFF"/>
                </a:gs>
              </a:gsLst>
              <a:lin ang="10800000" scaled="0"/>
            </a:gra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x" type="tx">
  <p:cSld name="tx">
    <p:spTree>
      <p:nvGrpSpPr>
        <p:cNvPr id="1" name="Shape 10"/>
        <p:cNvGrpSpPr/>
        <p:nvPr/>
      </p:nvGrpSpPr>
      <p:grpSpPr>
        <a:xfrm>
          <a:off x="0" y="0"/>
          <a:ext cx="0" cy="0"/>
          <a:chOff x="0" y="0"/>
          <a:chExt cx="0" cy="0"/>
        </a:xfrm>
      </p:grpSpPr>
      <p:sp>
        <p:nvSpPr>
          <p:cNvPr id="11" name="Shape 11"/>
          <p:cNvSpPr txBox="1">
            <a:spLocks noGrp="1"/>
          </p:cNvSpPr>
          <p:nvPr>
            <p:ph type="title"/>
          </p:nvPr>
        </p:nvSpPr>
        <p:spPr>
          <a:xfrm>
            <a:off x="457200" y="205978"/>
            <a:ext cx="8229600" cy="857250"/>
          </a:xfrm>
          <a:prstGeom prst="rect">
            <a:avLst/>
          </a:prstGeom>
          <a:noFill/>
          <a:ln>
            <a:noFill/>
          </a:ln>
        </p:spPr>
        <p:txBody>
          <a:bodyPr lIns="91425" tIns="91425" rIns="91425" bIns="91425" anchor="b" anchorCtr="0"/>
          <a:lstStyle>
            <a:lvl1pPr algn="l" rtl="0">
              <a:spcBef>
                <a:spcPts val="0"/>
              </a:spcBef>
              <a:buSzPct val="100000"/>
              <a:buFont typeface="Arial"/>
              <a:buNone/>
              <a:defRPr sz="2700" b="1">
                <a:solidFill>
                  <a:schemeClr val="dk1"/>
                </a:solidFill>
                <a:latin typeface="Arial"/>
                <a:ea typeface="Arial"/>
                <a:cs typeface="Arial"/>
                <a:sym typeface="Arial"/>
              </a:defRPr>
            </a:lvl1pPr>
            <a:lvl2pPr algn="l" rtl="0">
              <a:spcBef>
                <a:spcPts val="0"/>
              </a:spcBef>
              <a:buSzPct val="100000"/>
              <a:buFont typeface="Arial"/>
              <a:buNone/>
              <a:defRPr sz="2700" b="1">
                <a:solidFill>
                  <a:schemeClr val="dk1"/>
                </a:solidFill>
                <a:latin typeface="Arial"/>
                <a:ea typeface="Arial"/>
                <a:cs typeface="Arial"/>
                <a:sym typeface="Arial"/>
              </a:defRPr>
            </a:lvl2pPr>
            <a:lvl3pPr algn="l" rtl="0">
              <a:spcBef>
                <a:spcPts val="0"/>
              </a:spcBef>
              <a:buSzPct val="100000"/>
              <a:buFont typeface="Arial"/>
              <a:buNone/>
              <a:defRPr sz="2700" b="1">
                <a:solidFill>
                  <a:schemeClr val="dk1"/>
                </a:solidFill>
                <a:latin typeface="Arial"/>
                <a:ea typeface="Arial"/>
                <a:cs typeface="Arial"/>
                <a:sym typeface="Arial"/>
              </a:defRPr>
            </a:lvl3pPr>
            <a:lvl4pPr algn="l" rtl="0">
              <a:spcBef>
                <a:spcPts val="0"/>
              </a:spcBef>
              <a:buSzPct val="100000"/>
              <a:buFont typeface="Arial"/>
              <a:buNone/>
              <a:defRPr sz="2700" b="1">
                <a:solidFill>
                  <a:schemeClr val="dk1"/>
                </a:solidFill>
                <a:latin typeface="Arial"/>
                <a:ea typeface="Arial"/>
                <a:cs typeface="Arial"/>
                <a:sym typeface="Arial"/>
              </a:defRPr>
            </a:lvl4pPr>
            <a:lvl5pPr algn="l" rtl="0">
              <a:spcBef>
                <a:spcPts val="0"/>
              </a:spcBef>
              <a:buSzPct val="100000"/>
              <a:buFont typeface="Arial"/>
              <a:buNone/>
              <a:defRPr sz="2700" b="1">
                <a:solidFill>
                  <a:schemeClr val="dk1"/>
                </a:solidFill>
                <a:latin typeface="Arial"/>
                <a:ea typeface="Arial"/>
                <a:cs typeface="Arial"/>
                <a:sym typeface="Arial"/>
              </a:defRPr>
            </a:lvl5pPr>
            <a:lvl6pPr algn="l" rtl="0">
              <a:spcBef>
                <a:spcPts val="0"/>
              </a:spcBef>
              <a:buSzPct val="100000"/>
              <a:buFont typeface="Arial"/>
              <a:buNone/>
              <a:defRPr sz="2700" b="1">
                <a:solidFill>
                  <a:schemeClr val="dk1"/>
                </a:solidFill>
                <a:latin typeface="Arial"/>
                <a:ea typeface="Arial"/>
                <a:cs typeface="Arial"/>
                <a:sym typeface="Arial"/>
              </a:defRPr>
            </a:lvl6pPr>
            <a:lvl7pPr algn="l" rtl="0">
              <a:spcBef>
                <a:spcPts val="0"/>
              </a:spcBef>
              <a:buSzPct val="100000"/>
              <a:buFont typeface="Arial"/>
              <a:buNone/>
              <a:defRPr sz="2700" b="1">
                <a:solidFill>
                  <a:schemeClr val="dk1"/>
                </a:solidFill>
                <a:latin typeface="Arial"/>
                <a:ea typeface="Arial"/>
                <a:cs typeface="Arial"/>
                <a:sym typeface="Arial"/>
              </a:defRPr>
            </a:lvl7pPr>
            <a:lvl8pPr algn="l" rtl="0">
              <a:spcBef>
                <a:spcPts val="0"/>
              </a:spcBef>
              <a:buSzPct val="100000"/>
              <a:buFont typeface="Arial"/>
              <a:buNone/>
              <a:defRPr sz="2700" b="1">
                <a:solidFill>
                  <a:schemeClr val="dk1"/>
                </a:solidFill>
                <a:latin typeface="Arial"/>
                <a:ea typeface="Arial"/>
                <a:cs typeface="Arial"/>
                <a:sym typeface="Arial"/>
              </a:defRPr>
            </a:lvl8pPr>
            <a:lvl9pPr algn="l" rtl="0">
              <a:spcBef>
                <a:spcPts val="0"/>
              </a:spcBef>
              <a:buSzPct val="100000"/>
              <a:buFont typeface="Arial"/>
              <a:buNone/>
              <a:defRPr sz="2700" b="1">
                <a:solidFill>
                  <a:schemeClr val="dk1"/>
                </a:solidFill>
                <a:latin typeface="Arial"/>
                <a:ea typeface="Arial"/>
                <a:cs typeface="Arial"/>
                <a:sym typeface="Arial"/>
              </a:defRPr>
            </a:lvl9pPr>
          </a:lstStyle>
          <a:p>
            <a:endParaRPr/>
          </a:p>
        </p:txBody>
      </p:sp>
      <p:sp>
        <p:nvSpPr>
          <p:cNvPr id="12" name="Shape 12"/>
          <p:cNvSpPr txBox="1">
            <a:spLocks noGrp="1"/>
          </p:cNvSpPr>
          <p:nvPr>
            <p:ph type="body" idx="1"/>
          </p:nvPr>
        </p:nvSpPr>
        <p:spPr>
          <a:xfrm>
            <a:off x="457200" y="1200150"/>
            <a:ext cx="8229600" cy="3725775"/>
          </a:xfrm>
          <a:prstGeom prst="rect">
            <a:avLst/>
          </a:prstGeom>
          <a:noFill/>
          <a:ln>
            <a:noFill/>
          </a:ln>
        </p:spPr>
        <p:txBody>
          <a:bodyPr lIns="91425" tIns="91425" rIns="91425" bIns="91425" anchor="t" anchorCtr="0"/>
          <a:lstStyle>
            <a:lvl1pPr rtl="0">
              <a:defRPr/>
            </a:lvl1pPr>
            <a:lvl2pPr rtl="0">
              <a:defRPr/>
            </a:lvl2pPr>
            <a:lvl3pPr rtl="0">
              <a:defRPr/>
            </a:lvl3pPr>
            <a:lvl4pPr rtl="0">
              <a:defRPr/>
            </a:lvl4pPr>
            <a:lvl5pPr rtl="0">
              <a:defRPr sz="1350"/>
            </a:lvl5pPr>
            <a:lvl6pPr rtl="0">
              <a:defRPr sz="1350"/>
            </a:lvl6pPr>
            <a:lvl7pPr rtl="0">
              <a:defRPr sz="1350"/>
            </a:lvl7pPr>
            <a:lvl8pPr rtl="0">
              <a:defRPr sz="1350"/>
            </a:lvl8pPr>
            <a:lvl9pPr rtl="0">
              <a:defRPr sz="1350"/>
            </a:lvl9pPr>
          </a:lstStyle>
          <a:p>
            <a:endParaRPr/>
          </a:p>
        </p:txBody>
      </p:sp>
    </p:spTree>
    <p:extLst>
      <p:ext uri="{BB962C8B-B14F-4D97-AF65-F5344CB8AC3E}">
        <p14:creationId xmlns:p14="http://schemas.microsoft.com/office/powerpoint/2010/main" val="24667704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 1">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12000" y="1800001"/>
            <a:ext cx="7920000" cy="1102519"/>
          </a:xfrm>
          <a:prstGeom prst="rect">
            <a:avLst/>
          </a:prstGeom>
        </p:spPr>
        <p:txBody>
          <a:bodyPr/>
          <a:lstStyle>
            <a:lvl1pPr algn="ctr">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612000" y="2914650"/>
            <a:ext cx="7920000" cy="1314450"/>
          </a:xfrm>
          <a:prstGeom prst="rect">
            <a:avLst/>
          </a:prstGeom>
        </p:spPr>
        <p:txBody>
          <a:bodyPr/>
          <a:lstStyle>
            <a:lvl1pPr marL="0" indent="0" algn="ctr">
              <a:buNone/>
              <a:defRPr>
                <a:solidFill>
                  <a:srgbClr val="C7CC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54876602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2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12000" y="1800001"/>
            <a:ext cx="7920000" cy="1102519"/>
          </a:xfrm>
          <a:prstGeom prst="rect">
            <a:avLst/>
          </a:prstGeom>
        </p:spPr>
        <p:txBody>
          <a:bodyPr/>
          <a:lstStyle>
            <a:lvl1pPr algn="ctr">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612000" y="2914650"/>
            <a:ext cx="7920000" cy="1314450"/>
          </a:xfrm>
          <a:prstGeom prst="rect">
            <a:avLst/>
          </a:prstGeom>
        </p:spPr>
        <p:txBody>
          <a:bodyPr/>
          <a:lstStyle>
            <a:lvl1pPr marL="0" indent="0" algn="ctr">
              <a:buNone/>
              <a:defRPr>
                <a:solidFill>
                  <a:srgbClr val="C7CC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cxnSp>
        <p:nvCxnSpPr>
          <p:cNvPr id="7" name="Прямая соединительная линия 6"/>
          <p:cNvCxnSpPr/>
          <p:nvPr/>
        </p:nvCxnSpPr>
        <p:spPr>
          <a:xfrm>
            <a:off x="0" y="864000"/>
            <a:ext cx="9144000" cy="0"/>
          </a:xfrm>
          <a:prstGeom prst="line">
            <a:avLst/>
          </a:prstGeom>
          <a:ln w="6350">
            <a:gradFill>
              <a:gsLst>
                <a:gs pos="50000">
                  <a:srgbClr val="C7CCFF"/>
                </a:gs>
                <a:gs pos="0">
                  <a:srgbClr val="969EFF"/>
                </a:gs>
                <a:gs pos="100000">
                  <a:srgbClr val="969EFF"/>
                </a:gs>
              </a:gsLst>
              <a:lin ang="10800000" scaled="0"/>
            </a:gradFill>
          </a:ln>
        </p:spPr>
        <p:style>
          <a:lnRef idx="1">
            <a:schemeClr val="accent1"/>
          </a:lnRef>
          <a:fillRef idx="0">
            <a:schemeClr val="accent1"/>
          </a:fillRef>
          <a:effectRef idx="0">
            <a:schemeClr val="accent1"/>
          </a:effectRef>
          <a:fontRef idx="minor">
            <a:schemeClr val="tx1"/>
          </a:fontRef>
        </p:style>
      </p:cxnSp>
      <p:sp>
        <p:nvSpPr>
          <p:cNvPr id="10" name="Date Placeholder 3"/>
          <p:cNvSpPr>
            <a:spLocks noGrp="1"/>
          </p:cNvSpPr>
          <p:nvPr>
            <p:ph type="dt" sz="half" idx="10"/>
          </p:nvPr>
        </p:nvSpPr>
        <p:spPr>
          <a:xfrm>
            <a:off x="72000" y="4788000"/>
            <a:ext cx="2520000" cy="288000"/>
          </a:xfrm>
          <a:prstGeom prst="rect">
            <a:avLst/>
          </a:prstGeom>
        </p:spPr>
        <p:txBody>
          <a:bodyPr/>
          <a:lstStyle>
            <a:lvl1pPr algn="r">
              <a:defRPr sz="1400">
                <a:solidFill>
                  <a:schemeClr val="tx1"/>
                </a:solidFill>
                <a:latin typeface="DirectRg" pitchFamily="50" charset="0"/>
              </a:defRPr>
            </a:lvl1pPr>
          </a:lstStyle>
          <a:p>
            <a:fld id="{1D8BD707-D9CF-40AE-B4C6-C98DA3205C09}" type="datetimeFigureOut">
              <a:rPr lang="en-US" smtClean="0"/>
              <a:pPr/>
              <a:t>4/15/16</a:t>
            </a:fld>
            <a:endParaRPr lang="en-US" dirty="0"/>
          </a:p>
        </p:txBody>
      </p:sp>
      <p:sp>
        <p:nvSpPr>
          <p:cNvPr id="11" name="Footer Placeholder 4"/>
          <p:cNvSpPr>
            <a:spLocks noGrp="1"/>
          </p:cNvSpPr>
          <p:nvPr>
            <p:ph type="ftr" sz="quarter" idx="11"/>
          </p:nvPr>
        </p:nvSpPr>
        <p:spPr>
          <a:xfrm>
            <a:off x="2664000" y="4788000"/>
            <a:ext cx="4176000" cy="288000"/>
          </a:xfrm>
          <a:prstGeom prst="rect">
            <a:avLst/>
          </a:prstGeom>
        </p:spPr>
        <p:txBody>
          <a:bodyPr/>
          <a:lstStyle>
            <a:lvl1pPr>
              <a:defRPr sz="1400">
                <a:solidFill>
                  <a:schemeClr val="tx1"/>
                </a:solidFill>
                <a:latin typeface="DirectRg" pitchFamily="50" charset="0"/>
              </a:defRPr>
            </a:lvl1pPr>
          </a:lstStyle>
          <a:p>
            <a:endParaRPr lang="en-US"/>
          </a:p>
        </p:txBody>
      </p:sp>
      <p:sp>
        <p:nvSpPr>
          <p:cNvPr id="12" name="Slide Number Placeholder 5"/>
          <p:cNvSpPr>
            <a:spLocks noGrp="1"/>
          </p:cNvSpPr>
          <p:nvPr>
            <p:ph type="sldNum" sz="quarter" idx="12"/>
          </p:nvPr>
        </p:nvSpPr>
        <p:spPr>
          <a:xfrm>
            <a:off x="6912000" y="4788000"/>
            <a:ext cx="2160000" cy="288000"/>
          </a:xfrm>
          <a:prstGeom prst="rect">
            <a:avLst/>
          </a:prstGeom>
        </p:spPr>
        <p:txBody>
          <a:bodyPr/>
          <a:lstStyle>
            <a:lvl1pPr algn="r">
              <a:lnSpc>
                <a:spcPts val="1800"/>
              </a:lnSpc>
              <a:defRPr sz="2400">
                <a:solidFill>
                  <a:schemeClr val="tx1"/>
                </a:solidFill>
                <a:latin typeface="DirectRg" pitchFamily="50" charset="0"/>
              </a:defRPr>
            </a:lvl1pPr>
          </a:lstStyle>
          <a:p>
            <a:fld id="{B6F15528-21DE-4FAA-801E-634DDDAF4B2B}" type="slidenum">
              <a:rPr lang="en-US" smtClean="0"/>
              <a:pPr/>
              <a:t>‹#›</a:t>
            </a:fld>
            <a:endParaRPr lang="en-US"/>
          </a:p>
        </p:txBody>
      </p:sp>
      <p:cxnSp>
        <p:nvCxnSpPr>
          <p:cNvPr id="15" name="Прямая соединительная линия 14"/>
          <p:cNvCxnSpPr/>
          <p:nvPr/>
        </p:nvCxnSpPr>
        <p:spPr>
          <a:xfrm>
            <a:off x="0" y="4716000"/>
            <a:ext cx="9144000" cy="0"/>
          </a:xfrm>
          <a:prstGeom prst="line">
            <a:avLst/>
          </a:prstGeom>
          <a:ln w="6350">
            <a:gradFill>
              <a:gsLst>
                <a:gs pos="50000">
                  <a:srgbClr val="C7CCFF"/>
                </a:gs>
                <a:gs pos="0">
                  <a:srgbClr val="969EFF"/>
                </a:gs>
                <a:gs pos="100000">
                  <a:srgbClr val="969EFF"/>
                </a:gs>
              </a:gsLst>
              <a:lin ang="10800000" scaled="0"/>
            </a:gradFill>
          </a:ln>
        </p:spPr>
        <p:style>
          <a:lnRef idx="1">
            <a:schemeClr val="accent1"/>
          </a:lnRef>
          <a:fillRef idx="0">
            <a:schemeClr val="accent1"/>
          </a:fillRef>
          <a:effectRef idx="0">
            <a:schemeClr val="accent1"/>
          </a:effectRef>
          <a:fontRef idx="minor">
            <a:schemeClr val="tx1"/>
          </a:fontRef>
        </p:style>
      </p:cxnSp>
      <p:pic>
        <p:nvPicPr>
          <p:cNvPr id="17" name="Рисунок 1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252" y="4781550"/>
            <a:ext cx="280748" cy="287998"/>
          </a:xfrm>
          <a:prstGeom prst="rect">
            <a:avLst/>
          </a:prstGeom>
        </p:spPr>
      </p:pic>
    </p:spTree>
    <p:extLst>
      <p:ext uri="{BB962C8B-B14F-4D97-AF65-F5344CB8AC3E}">
        <p14:creationId xmlns:p14="http://schemas.microsoft.com/office/powerpoint/2010/main" val="359311012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000" y="72000"/>
            <a:ext cx="9000000" cy="720000"/>
          </a:xfrm>
          <a:prstGeom prst="rect">
            <a:avLst/>
          </a:prstGeo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72000" y="972000"/>
            <a:ext cx="9000000" cy="3636000"/>
          </a:xfrm>
          <a:prstGeom prst="rect">
            <a:avLst/>
          </a:prstGeom>
        </p:spPr>
        <p:txBody>
          <a:bodyPr/>
          <a:lstStyle>
            <a:lvl1pPr marL="360000" indent="-360000">
              <a:spcBef>
                <a:spcPts val="600"/>
              </a:spcBef>
              <a:buFont typeface="Wingdings" pitchFamily="2" charset="2"/>
              <a:buChar char="§"/>
              <a:defRPr/>
            </a:lvl1pPr>
            <a:lvl2pPr marL="648000" indent="-288000">
              <a:spcBef>
                <a:spcPts val="600"/>
              </a:spcBef>
              <a:defRPr/>
            </a:lvl2pPr>
            <a:lvl3pPr marL="936000" indent="-288000">
              <a:spcBef>
                <a:spcPts val="600"/>
              </a:spcBef>
              <a:buFont typeface="Wingdings" pitchFamily="2" charset="2"/>
              <a:buChar char="§"/>
              <a:defRPr/>
            </a:lvl3pPr>
            <a:lvl4pPr marL="1224000" indent="-288000">
              <a:spcBef>
                <a:spcPts val="600"/>
              </a:spcBef>
              <a:defRPr/>
            </a:lvl4pPr>
            <a:lvl5pPr marL="1512000" indent="-288000">
              <a:spcBef>
                <a:spcPts val="600"/>
              </a:spcBef>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7" name="Прямая соединительная линия 6"/>
          <p:cNvCxnSpPr/>
          <p:nvPr/>
        </p:nvCxnSpPr>
        <p:spPr>
          <a:xfrm>
            <a:off x="0" y="864000"/>
            <a:ext cx="9144000" cy="0"/>
          </a:xfrm>
          <a:prstGeom prst="line">
            <a:avLst/>
          </a:prstGeom>
          <a:ln w="6350">
            <a:gradFill>
              <a:gsLst>
                <a:gs pos="50000">
                  <a:srgbClr val="C7CCFF"/>
                </a:gs>
                <a:gs pos="0">
                  <a:srgbClr val="969EFF"/>
                </a:gs>
                <a:gs pos="100000">
                  <a:srgbClr val="969EFF"/>
                </a:gs>
              </a:gsLst>
              <a:lin ang="10800000" scaled="0"/>
            </a:gradFill>
          </a:ln>
        </p:spPr>
        <p:style>
          <a:lnRef idx="1">
            <a:schemeClr val="accent1"/>
          </a:lnRef>
          <a:fillRef idx="0">
            <a:schemeClr val="accent1"/>
          </a:fillRef>
          <a:effectRef idx="0">
            <a:schemeClr val="accent1"/>
          </a:effectRef>
          <a:fontRef idx="minor">
            <a:schemeClr val="tx1"/>
          </a:fontRef>
        </p:style>
      </p:cxnSp>
      <p:sp>
        <p:nvSpPr>
          <p:cNvPr id="10" name="Date Placeholder 3"/>
          <p:cNvSpPr>
            <a:spLocks noGrp="1"/>
          </p:cNvSpPr>
          <p:nvPr>
            <p:ph type="dt" sz="half" idx="10"/>
          </p:nvPr>
        </p:nvSpPr>
        <p:spPr>
          <a:xfrm>
            <a:off x="72000" y="4788000"/>
            <a:ext cx="2520000" cy="288000"/>
          </a:xfrm>
          <a:prstGeom prst="rect">
            <a:avLst/>
          </a:prstGeom>
        </p:spPr>
        <p:txBody>
          <a:bodyPr/>
          <a:lstStyle>
            <a:lvl1pPr algn="r">
              <a:defRPr sz="1400">
                <a:solidFill>
                  <a:schemeClr val="tx1"/>
                </a:solidFill>
                <a:latin typeface="DirectRg" pitchFamily="50" charset="0"/>
              </a:defRPr>
            </a:lvl1pPr>
          </a:lstStyle>
          <a:p>
            <a:fld id="{1D8BD707-D9CF-40AE-B4C6-C98DA3205C09}" type="datetimeFigureOut">
              <a:rPr lang="en-US" smtClean="0"/>
              <a:pPr/>
              <a:t>4/15/16</a:t>
            </a:fld>
            <a:endParaRPr lang="en-US"/>
          </a:p>
        </p:txBody>
      </p:sp>
      <p:sp>
        <p:nvSpPr>
          <p:cNvPr id="11" name="Footer Placeholder 4"/>
          <p:cNvSpPr>
            <a:spLocks noGrp="1"/>
          </p:cNvSpPr>
          <p:nvPr>
            <p:ph type="ftr" sz="quarter" idx="11"/>
          </p:nvPr>
        </p:nvSpPr>
        <p:spPr>
          <a:xfrm>
            <a:off x="2664000" y="4788000"/>
            <a:ext cx="4176000" cy="288000"/>
          </a:xfrm>
          <a:prstGeom prst="rect">
            <a:avLst/>
          </a:prstGeom>
        </p:spPr>
        <p:txBody>
          <a:bodyPr/>
          <a:lstStyle>
            <a:lvl1pPr>
              <a:defRPr sz="1400">
                <a:solidFill>
                  <a:schemeClr val="tx1"/>
                </a:solidFill>
                <a:latin typeface="DirectRg" pitchFamily="50" charset="0"/>
              </a:defRPr>
            </a:lvl1pPr>
          </a:lstStyle>
          <a:p>
            <a:endParaRPr lang="en-US"/>
          </a:p>
        </p:txBody>
      </p:sp>
      <p:sp>
        <p:nvSpPr>
          <p:cNvPr id="12" name="Slide Number Placeholder 5"/>
          <p:cNvSpPr>
            <a:spLocks noGrp="1"/>
          </p:cNvSpPr>
          <p:nvPr>
            <p:ph type="sldNum" sz="quarter" idx="12"/>
          </p:nvPr>
        </p:nvSpPr>
        <p:spPr>
          <a:xfrm>
            <a:off x="6912000" y="4788000"/>
            <a:ext cx="2160000" cy="288000"/>
          </a:xfrm>
          <a:prstGeom prst="rect">
            <a:avLst/>
          </a:prstGeom>
        </p:spPr>
        <p:txBody>
          <a:bodyPr/>
          <a:lstStyle>
            <a:lvl1pPr algn="r">
              <a:lnSpc>
                <a:spcPts val="1800"/>
              </a:lnSpc>
              <a:defRPr sz="2400">
                <a:solidFill>
                  <a:schemeClr val="tx1"/>
                </a:solidFill>
                <a:latin typeface="DirectRg" pitchFamily="50" charset="0"/>
              </a:defRPr>
            </a:lvl1pPr>
          </a:lstStyle>
          <a:p>
            <a:fld id="{B6F15528-21DE-4FAA-801E-634DDDAF4B2B}" type="slidenum">
              <a:rPr lang="en-US" smtClean="0"/>
              <a:pPr/>
              <a:t>‹#›</a:t>
            </a:fld>
            <a:endParaRPr lang="en-US"/>
          </a:p>
        </p:txBody>
      </p:sp>
      <p:cxnSp>
        <p:nvCxnSpPr>
          <p:cNvPr id="20" name="Прямая соединительная линия 19"/>
          <p:cNvCxnSpPr/>
          <p:nvPr/>
        </p:nvCxnSpPr>
        <p:spPr>
          <a:xfrm>
            <a:off x="0" y="4716000"/>
            <a:ext cx="9144000" cy="0"/>
          </a:xfrm>
          <a:prstGeom prst="line">
            <a:avLst/>
          </a:prstGeom>
          <a:ln w="6350">
            <a:gradFill>
              <a:gsLst>
                <a:gs pos="50000">
                  <a:srgbClr val="C7CCFF"/>
                </a:gs>
                <a:gs pos="0">
                  <a:srgbClr val="969EFF"/>
                </a:gs>
                <a:gs pos="100000">
                  <a:srgbClr val="969EFF"/>
                </a:gs>
              </a:gsLst>
              <a:lin ang="10800000" scaled="0"/>
            </a:gradFill>
          </a:ln>
        </p:spPr>
        <p:style>
          <a:lnRef idx="1">
            <a:schemeClr val="accent1"/>
          </a:lnRef>
          <a:fillRef idx="0">
            <a:schemeClr val="accent1"/>
          </a:fillRef>
          <a:effectRef idx="0">
            <a:schemeClr val="accent1"/>
          </a:effectRef>
          <a:fontRef idx="minor">
            <a:schemeClr val="tx1"/>
          </a:fontRef>
        </p:style>
      </p:cxnSp>
      <p:pic>
        <p:nvPicPr>
          <p:cNvPr id="14" name="Рисунок 1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252" y="4781550"/>
            <a:ext cx="280748" cy="287998"/>
          </a:xfrm>
          <a:prstGeom prst="rect">
            <a:avLst/>
          </a:prstGeom>
        </p:spPr>
      </p:pic>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a:prstGeom prst="rect">
            <a:avLst/>
          </a:prstGeom>
        </p:spPr>
        <p:txBody>
          <a:bodyPr anchor="t"/>
          <a:lstStyle>
            <a:lvl1pPr algn="l">
              <a:defRPr sz="4000" b="1"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2180035"/>
            <a:ext cx="7772400" cy="1125140"/>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7" name="Date Placeholder 3"/>
          <p:cNvSpPr>
            <a:spLocks noGrp="1"/>
          </p:cNvSpPr>
          <p:nvPr>
            <p:ph type="dt" sz="half" idx="10"/>
          </p:nvPr>
        </p:nvSpPr>
        <p:spPr>
          <a:xfrm>
            <a:off x="72000" y="4788000"/>
            <a:ext cx="2520000" cy="288000"/>
          </a:xfrm>
          <a:prstGeom prst="rect">
            <a:avLst/>
          </a:prstGeom>
        </p:spPr>
        <p:txBody>
          <a:bodyPr/>
          <a:lstStyle>
            <a:lvl1pPr algn="r">
              <a:defRPr sz="1400">
                <a:solidFill>
                  <a:schemeClr val="tx1"/>
                </a:solidFill>
                <a:latin typeface="DirectRg" pitchFamily="50" charset="0"/>
              </a:defRPr>
            </a:lvl1pPr>
          </a:lstStyle>
          <a:p>
            <a:fld id="{1D8BD707-D9CF-40AE-B4C6-C98DA3205C09}" type="datetimeFigureOut">
              <a:rPr lang="en-US" smtClean="0"/>
              <a:pPr/>
              <a:t>4/15/16</a:t>
            </a:fld>
            <a:endParaRPr lang="en-US"/>
          </a:p>
        </p:txBody>
      </p:sp>
      <p:sp>
        <p:nvSpPr>
          <p:cNvPr id="18" name="Footer Placeholder 4"/>
          <p:cNvSpPr>
            <a:spLocks noGrp="1"/>
          </p:cNvSpPr>
          <p:nvPr>
            <p:ph type="ftr" sz="quarter" idx="11"/>
          </p:nvPr>
        </p:nvSpPr>
        <p:spPr>
          <a:xfrm>
            <a:off x="2664000" y="4788000"/>
            <a:ext cx="4176000" cy="288000"/>
          </a:xfrm>
          <a:prstGeom prst="rect">
            <a:avLst/>
          </a:prstGeom>
        </p:spPr>
        <p:txBody>
          <a:bodyPr/>
          <a:lstStyle>
            <a:lvl1pPr>
              <a:defRPr sz="1400">
                <a:solidFill>
                  <a:schemeClr val="tx1"/>
                </a:solidFill>
                <a:latin typeface="DirectRg" pitchFamily="50" charset="0"/>
              </a:defRPr>
            </a:lvl1pPr>
          </a:lstStyle>
          <a:p>
            <a:endParaRPr lang="en-US"/>
          </a:p>
        </p:txBody>
      </p:sp>
      <p:sp>
        <p:nvSpPr>
          <p:cNvPr id="19" name="Slide Number Placeholder 5"/>
          <p:cNvSpPr>
            <a:spLocks noGrp="1"/>
          </p:cNvSpPr>
          <p:nvPr>
            <p:ph type="sldNum" sz="quarter" idx="12"/>
          </p:nvPr>
        </p:nvSpPr>
        <p:spPr>
          <a:xfrm>
            <a:off x="6912000" y="4788000"/>
            <a:ext cx="2160000" cy="288000"/>
          </a:xfrm>
          <a:prstGeom prst="rect">
            <a:avLst/>
          </a:prstGeom>
        </p:spPr>
        <p:txBody>
          <a:bodyPr/>
          <a:lstStyle>
            <a:lvl1pPr algn="r">
              <a:lnSpc>
                <a:spcPts val="1800"/>
              </a:lnSpc>
              <a:defRPr sz="2400">
                <a:solidFill>
                  <a:schemeClr val="tx1"/>
                </a:solidFill>
                <a:latin typeface="DirectRg" pitchFamily="50" charset="0"/>
              </a:defRPr>
            </a:lvl1pPr>
          </a:lstStyle>
          <a:p>
            <a:fld id="{B6F15528-21DE-4FAA-801E-634DDDAF4B2B}" type="slidenum">
              <a:rPr lang="en-US" smtClean="0"/>
              <a:pPr/>
              <a:t>‹#›</a:t>
            </a:fld>
            <a:endParaRPr lang="en-US"/>
          </a:p>
        </p:txBody>
      </p:sp>
      <p:cxnSp>
        <p:nvCxnSpPr>
          <p:cNvPr id="22" name="Прямая соединительная линия 21"/>
          <p:cNvCxnSpPr/>
          <p:nvPr/>
        </p:nvCxnSpPr>
        <p:spPr>
          <a:xfrm>
            <a:off x="0" y="4716000"/>
            <a:ext cx="9144000" cy="0"/>
          </a:xfrm>
          <a:prstGeom prst="line">
            <a:avLst/>
          </a:prstGeom>
          <a:ln w="6350">
            <a:gradFill>
              <a:gsLst>
                <a:gs pos="50000">
                  <a:srgbClr val="C7CCFF"/>
                </a:gs>
                <a:gs pos="0">
                  <a:srgbClr val="969EFF"/>
                </a:gs>
                <a:gs pos="100000">
                  <a:srgbClr val="969EFF"/>
                </a:gs>
              </a:gsLst>
              <a:lin ang="10800000" scaled="0"/>
            </a:gradFill>
          </a:ln>
        </p:spPr>
        <p:style>
          <a:lnRef idx="1">
            <a:schemeClr val="accent1"/>
          </a:lnRef>
          <a:fillRef idx="0">
            <a:schemeClr val="accent1"/>
          </a:fillRef>
          <a:effectRef idx="0">
            <a:schemeClr val="accent1"/>
          </a:effectRef>
          <a:fontRef idx="minor">
            <a:schemeClr val="tx1"/>
          </a:fontRef>
        </p:style>
      </p:cxnSp>
      <p:pic>
        <p:nvPicPr>
          <p:cNvPr id="11" name="Рисунок 1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252" y="4781550"/>
            <a:ext cx="280748" cy="287998"/>
          </a:xfrm>
          <a:prstGeom prst="rect">
            <a:avLst/>
          </a:prstGeom>
        </p:spPr>
      </p:pic>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72000" y="972000"/>
            <a:ext cx="4428000" cy="36360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4000" y="972000"/>
            <a:ext cx="4428000" cy="36360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Title 1"/>
          <p:cNvSpPr>
            <a:spLocks noGrp="1"/>
          </p:cNvSpPr>
          <p:nvPr>
            <p:ph type="title" hasCustomPrompt="1"/>
          </p:nvPr>
        </p:nvSpPr>
        <p:spPr>
          <a:xfrm>
            <a:off x="72000" y="72000"/>
            <a:ext cx="9000000" cy="720000"/>
          </a:xfrm>
          <a:prstGeom prst="rect">
            <a:avLst/>
          </a:prstGeom>
        </p:spPr>
        <p:txBody>
          <a:bodyPr/>
          <a:lstStyle/>
          <a:p>
            <a:r>
              <a:rPr lang="en-US" dirty="0" smtClean="0"/>
              <a:t>CLICK TO EDIT MASTER TITLE STYLE</a:t>
            </a:r>
            <a:endParaRPr lang="en-US" dirty="0"/>
          </a:p>
        </p:txBody>
      </p:sp>
      <p:cxnSp>
        <p:nvCxnSpPr>
          <p:cNvPr id="14" name="Прямая соединительная линия 13"/>
          <p:cNvCxnSpPr/>
          <p:nvPr/>
        </p:nvCxnSpPr>
        <p:spPr>
          <a:xfrm>
            <a:off x="0" y="864000"/>
            <a:ext cx="9144000" cy="0"/>
          </a:xfrm>
          <a:prstGeom prst="line">
            <a:avLst/>
          </a:prstGeom>
          <a:ln w="6350">
            <a:gradFill>
              <a:gsLst>
                <a:gs pos="50000">
                  <a:srgbClr val="C7CCFF"/>
                </a:gs>
                <a:gs pos="0">
                  <a:srgbClr val="969EFF"/>
                </a:gs>
                <a:gs pos="100000">
                  <a:srgbClr val="969EFF"/>
                </a:gs>
              </a:gsLst>
              <a:lin ang="10800000" scaled="0"/>
            </a:gradFill>
          </a:ln>
        </p:spPr>
        <p:style>
          <a:lnRef idx="1">
            <a:schemeClr val="accent1"/>
          </a:lnRef>
          <a:fillRef idx="0">
            <a:schemeClr val="accent1"/>
          </a:fillRef>
          <a:effectRef idx="0">
            <a:schemeClr val="accent1"/>
          </a:effectRef>
          <a:fontRef idx="minor">
            <a:schemeClr val="tx1"/>
          </a:fontRef>
        </p:style>
      </p:cxnSp>
      <p:sp>
        <p:nvSpPr>
          <p:cNvPr id="15" name="Date Placeholder 3"/>
          <p:cNvSpPr>
            <a:spLocks noGrp="1"/>
          </p:cNvSpPr>
          <p:nvPr>
            <p:ph type="dt" sz="half" idx="10"/>
          </p:nvPr>
        </p:nvSpPr>
        <p:spPr>
          <a:xfrm>
            <a:off x="72000" y="4788000"/>
            <a:ext cx="2520000" cy="288000"/>
          </a:xfrm>
          <a:prstGeom prst="rect">
            <a:avLst/>
          </a:prstGeom>
        </p:spPr>
        <p:txBody>
          <a:bodyPr/>
          <a:lstStyle>
            <a:lvl1pPr algn="r">
              <a:defRPr sz="1400">
                <a:solidFill>
                  <a:schemeClr val="tx1"/>
                </a:solidFill>
                <a:latin typeface="DirectRg" pitchFamily="50" charset="0"/>
              </a:defRPr>
            </a:lvl1pPr>
          </a:lstStyle>
          <a:p>
            <a:fld id="{1D8BD707-D9CF-40AE-B4C6-C98DA3205C09}" type="datetimeFigureOut">
              <a:rPr lang="en-US" smtClean="0"/>
              <a:pPr/>
              <a:t>4/15/16</a:t>
            </a:fld>
            <a:endParaRPr lang="en-US"/>
          </a:p>
        </p:txBody>
      </p:sp>
      <p:sp>
        <p:nvSpPr>
          <p:cNvPr id="16" name="Footer Placeholder 4"/>
          <p:cNvSpPr>
            <a:spLocks noGrp="1"/>
          </p:cNvSpPr>
          <p:nvPr>
            <p:ph type="ftr" sz="quarter" idx="11"/>
          </p:nvPr>
        </p:nvSpPr>
        <p:spPr>
          <a:xfrm>
            <a:off x="2664000" y="4788000"/>
            <a:ext cx="4176000" cy="288000"/>
          </a:xfrm>
          <a:prstGeom prst="rect">
            <a:avLst/>
          </a:prstGeom>
        </p:spPr>
        <p:txBody>
          <a:bodyPr/>
          <a:lstStyle>
            <a:lvl1pPr>
              <a:defRPr sz="1400">
                <a:solidFill>
                  <a:schemeClr val="tx1"/>
                </a:solidFill>
                <a:latin typeface="DirectRg" pitchFamily="50" charset="0"/>
              </a:defRPr>
            </a:lvl1pPr>
          </a:lstStyle>
          <a:p>
            <a:endParaRPr lang="en-US"/>
          </a:p>
        </p:txBody>
      </p:sp>
      <p:sp>
        <p:nvSpPr>
          <p:cNvPr id="17" name="Slide Number Placeholder 5"/>
          <p:cNvSpPr>
            <a:spLocks noGrp="1"/>
          </p:cNvSpPr>
          <p:nvPr>
            <p:ph type="sldNum" sz="quarter" idx="12"/>
          </p:nvPr>
        </p:nvSpPr>
        <p:spPr>
          <a:xfrm>
            <a:off x="6912000" y="4788000"/>
            <a:ext cx="2160000" cy="288000"/>
          </a:xfrm>
          <a:prstGeom prst="rect">
            <a:avLst/>
          </a:prstGeom>
        </p:spPr>
        <p:txBody>
          <a:bodyPr/>
          <a:lstStyle>
            <a:lvl1pPr algn="r">
              <a:lnSpc>
                <a:spcPts val="1800"/>
              </a:lnSpc>
              <a:defRPr sz="2400">
                <a:solidFill>
                  <a:schemeClr val="tx1"/>
                </a:solidFill>
                <a:latin typeface="DirectRg" pitchFamily="50" charset="0"/>
              </a:defRPr>
            </a:lvl1pPr>
          </a:lstStyle>
          <a:p>
            <a:fld id="{B6F15528-21DE-4FAA-801E-634DDDAF4B2B}" type="slidenum">
              <a:rPr lang="en-US" smtClean="0"/>
              <a:pPr/>
              <a:t>‹#›</a:t>
            </a:fld>
            <a:endParaRPr lang="en-US"/>
          </a:p>
        </p:txBody>
      </p:sp>
      <p:cxnSp>
        <p:nvCxnSpPr>
          <p:cNvPr id="20" name="Прямая соединительная линия 19"/>
          <p:cNvCxnSpPr/>
          <p:nvPr/>
        </p:nvCxnSpPr>
        <p:spPr>
          <a:xfrm>
            <a:off x="0" y="4716000"/>
            <a:ext cx="9144000" cy="0"/>
          </a:xfrm>
          <a:prstGeom prst="line">
            <a:avLst/>
          </a:prstGeom>
          <a:ln w="6350">
            <a:gradFill>
              <a:gsLst>
                <a:gs pos="50000">
                  <a:srgbClr val="C7CCFF"/>
                </a:gs>
                <a:gs pos="0">
                  <a:srgbClr val="969EFF"/>
                </a:gs>
                <a:gs pos="100000">
                  <a:srgbClr val="969EFF"/>
                </a:gs>
              </a:gsLst>
              <a:lin ang="10800000" scaled="0"/>
            </a:gradFill>
          </a:ln>
        </p:spPr>
        <p:style>
          <a:lnRef idx="1">
            <a:schemeClr val="accent1"/>
          </a:lnRef>
          <a:fillRef idx="0">
            <a:schemeClr val="accent1"/>
          </a:fillRef>
          <a:effectRef idx="0">
            <a:schemeClr val="accent1"/>
          </a:effectRef>
          <a:fontRef idx="minor">
            <a:schemeClr val="tx1"/>
          </a:fontRef>
        </p:style>
      </p:cxnSp>
      <p:pic>
        <p:nvPicPr>
          <p:cNvPr id="21" name="Рисунок 1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252" y="4781550"/>
            <a:ext cx="280748" cy="287998"/>
          </a:xfrm>
          <a:prstGeom prst="rect">
            <a:avLst/>
          </a:prstGeom>
        </p:spPr>
      </p:pic>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2000" y="72000"/>
            <a:ext cx="9000000" cy="720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8" y="1151335"/>
            <a:ext cx="4041775"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8" y="1631156"/>
            <a:ext cx="4041775"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5" name="Date Placeholder 3"/>
          <p:cNvSpPr>
            <a:spLocks noGrp="1"/>
          </p:cNvSpPr>
          <p:nvPr>
            <p:ph type="dt" sz="half" idx="10"/>
          </p:nvPr>
        </p:nvSpPr>
        <p:spPr>
          <a:xfrm>
            <a:off x="72000" y="4788000"/>
            <a:ext cx="2520000" cy="288000"/>
          </a:xfrm>
          <a:prstGeom prst="rect">
            <a:avLst/>
          </a:prstGeom>
        </p:spPr>
        <p:txBody>
          <a:bodyPr/>
          <a:lstStyle>
            <a:lvl1pPr algn="r">
              <a:defRPr sz="1400">
                <a:solidFill>
                  <a:schemeClr val="tx1"/>
                </a:solidFill>
                <a:latin typeface="DirectRg" pitchFamily="50" charset="0"/>
              </a:defRPr>
            </a:lvl1pPr>
          </a:lstStyle>
          <a:p>
            <a:fld id="{1D8BD707-D9CF-40AE-B4C6-C98DA3205C09}" type="datetimeFigureOut">
              <a:rPr lang="en-US" smtClean="0"/>
              <a:pPr/>
              <a:t>4/15/16</a:t>
            </a:fld>
            <a:endParaRPr lang="en-US"/>
          </a:p>
        </p:txBody>
      </p:sp>
      <p:sp>
        <p:nvSpPr>
          <p:cNvPr id="16" name="Footer Placeholder 4"/>
          <p:cNvSpPr>
            <a:spLocks noGrp="1"/>
          </p:cNvSpPr>
          <p:nvPr>
            <p:ph type="ftr" sz="quarter" idx="11"/>
          </p:nvPr>
        </p:nvSpPr>
        <p:spPr>
          <a:xfrm>
            <a:off x="2664000" y="4788000"/>
            <a:ext cx="4176000" cy="288000"/>
          </a:xfrm>
          <a:prstGeom prst="rect">
            <a:avLst/>
          </a:prstGeom>
        </p:spPr>
        <p:txBody>
          <a:bodyPr/>
          <a:lstStyle>
            <a:lvl1pPr>
              <a:defRPr sz="1400">
                <a:solidFill>
                  <a:schemeClr val="tx1"/>
                </a:solidFill>
                <a:latin typeface="DirectRg" pitchFamily="50" charset="0"/>
              </a:defRPr>
            </a:lvl1pPr>
          </a:lstStyle>
          <a:p>
            <a:endParaRPr lang="en-US"/>
          </a:p>
        </p:txBody>
      </p:sp>
      <p:sp>
        <p:nvSpPr>
          <p:cNvPr id="17" name="Slide Number Placeholder 5"/>
          <p:cNvSpPr>
            <a:spLocks noGrp="1"/>
          </p:cNvSpPr>
          <p:nvPr>
            <p:ph type="sldNum" sz="quarter" idx="12"/>
          </p:nvPr>
        </p:nvSpPr>
        <p:spPr>
          <a:xfrm>
            <a:off x="6912000" y="4788000"/>
            <a:ext cx="2160000" cy="288000"/>
          </a:xfrm>
          <a:prstGeom prst="rect">
            <a:avLst/>
          </a:prstGeom>
        </p:spPr>
        <p:txBody>
          <a:bodyPr/>
          <a:lstStyle>
            <a:lvl1pPr algn="r">
              <a:lnSpc>
                <a:spcPts val="1800"/>
              </a:lnSpc>
              <a:defRPr sz="2400">
                <a:solidFill>
                  <a:schemeClr val="tx1"/>
                </a:solidFill>
                <a:latin typeface="DirectRg" pitchFamily="50" charset="0"/>
              </a:defRPr>
            </a:lvl1pPr>
          </a:lstStyle>
          <a:p>
            <a:fld id="{B6F15528-21DE-4FAA-801E-634DDDAF4B2B}" type="slidenum">
              <a:rPr lang="en-US" smtClean="0"/>
              <a:pPr/>
              <a:t>‹#›</a:t>
            </a:fld>
            <a:endParaRPr lang="en-US"/>
          </a:p>
        </p:txBody>
      </p:sp>
      <p:cxnSp>
        <p:nvCxnSpPr>
          <p:cNvPr id="20" name="Прямая соединительная линия 19"/>
          <p:cNvCxnSpPr/>
          <p:nvPr/>
        </p:nvCxnSpPr>
        <p:spPr>
          <a:xfrm>
            <a:off x="0" y="4716000"/>
            <a:ext cx="9144000" cy="0"/>
          </a:xfrm>
          <a:prstGeom prst="line">
            <a:avLst/>
          </a:prstGeom>
          <a:ln w="6350">
            <a:gradFill>
              <a:gsLst>
                <a:gs pos="50000">
                  <a:srgbClr val="C7CCFF"/>
                </a:gs>
                <a:gs pos="0">
                  <a:srgbClr val="969EFF"/>
                </a:gs>
                <a:gs pos="100000">
                  <a:srgbClr val="969EFF"/>
                </a:gs>
              </a:gsLst>
              <a:lin ang="10800000" scaled="0"/>
            </a:gradFill>
          </a:ln>
        </p:spPr>
        <p:style>
          <a:lnRef idx="1">
            <a:schemeClr val="accent1"/>
          </a:lnRef>
          <a:fillRef idx="0">
            <a:schemeClr val="accent1"/>
          </a:fillRef>
          <a:effectRef idx="0">
            <a:schemeClr val="accent1"/>
          </a:effectRef>
          <a:fontRef idx="minor">
            <a:schemeClr val="tx1"/>
          </a:fontRef>
        </p:style>
      </p:cxnSp>
      <p:pic>
        <p:nvPicPr>
          <p:cNvPr id="13" name="Рисунок 1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252" y="4781550"/>
            <a:ext cx="280748" cy="287998"/>
          </a:xfrm>
          <a:prstGeom prst="rect">
            <a:avLst/>
          </a:prstGeom>
        </p:spPr>
      </p:pic>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 name="Date Placeholder 3"/>
          <p:cNvSpPr>
            <a:spLocks noGrp="1"/>
          </p:cNvSpPr>
          <p:nvPr>
            <p:ph type="dt" sz="half" idx="10"/>
          </p:nvPr>
        </p:nvSpPr>
        <p:spPr>
          <a:xfrm>
            <a:off x="72000" y="4788000"/>
            <a:ext cx="2520000" cy="288000"/>
          </a:xfrm>
          <a:prstGeom prst="rect">
            <a:avLst/>
          </a:prstGeom>
        </p:spPr>
        <p:txBody>
          <a:bodyPr/>
          <a:lstStyle>
            <a:lvl1pPr algn="r">
              <a:defRPr sz="1400">
                <a:solidFill>
                  <a:schemeClr val="tx1"/>
                </a:solidFill>
                <a:latin typeface="DirectRg" pitchFamily="50" charset="0"/>
              </a:defRPr>
            </a:lvl1pPr>
          </a:lstStyle>
          <a:p>
            <a:fld id="{1D8BD707-D9CF-40AE-B4C6-C98DA3205C09}" type="datetimeFigureOut">
              <a:rPr lang="en-US" smtClean="0"/>
              <a:pPr/>
              <a:t>4/15/16</a:t>
            </a:fld>
            <a:endParaRPr lang="en-US"/>
          </a:p>
        </p:txBody>
      </p:sp>
      <p:sp>
        <p:nvSpPr>
          <p:cNvPr id="11" name="Footer Placeholder 4"/>
          <p:cNvSpPr>
            <a:spLocks noGrp="1"/>
          </p:cNvSpPr>
          <p:nvPr>
            <p:ph type="ftr" sz="quarter" idx="11"/>
          </p:nvPr>
        </p:nvSpPr>
        <p:spPr>
          <a:xfrm>
            <a:off x="2664000" y="4788000"/>
            <a:ext cx="4176000" cy="288000"/>
          </a:xfrm>
          <a:prstGeom prst="rect">
            <a:avLst/>
          </a:prstGeom>
        </p:spPr>
        <p:txBody>
          <a:bodyPr/>
          <a:lstStyle>
            <a:lvl1pPr>
              <a:defRPr sz="1400">
                <a:solidFill>
                  <a:schemeClr val="tx1"/>
                </a:solidFill>
                <a:latin typeface="DirectRg" pitchFamily="50" charset="0"/>
              </a:defRPr>
            </a:lvl1pPr>
          </a:lstStyle>
          <a:p>
            <a:endParaRPr lang="en-US"/>
          </a:p>
        </p:txBody>
      </p:sp>
      <p:sp>
        <p:nvSpPr>
          <p:cNvPr id="12" name="Slide Number Placeholder 5"/>
          <p:cNvSpPr>
            <a:spLocks noGrp="1"/>
          </p:cNvSpPr>
          <p:nvPr>
            <p:ph type="sldNum" sz="quarter" idx="12"/>
          </p:nvPr>
        </p:nvSpPr>
        <p:spPr>
          <a:xfrm>
            <a:off x="6912000" y="4788000"/>
            <a:ext cx="2160000" cy="288000"/>
          </a:xfrm>
          <a:prstGeom prst="rect">
            <a:avLst/>
          </a:prstGeom>
        </p:spPr>
        <p:txBody>
          <a:bodyPr/>
          <a:lstStyle>
            <a:lvl1pPr algn="r">
              <a:lnSpc>
                <a:spcPts val="1800"/>
              </a:lnSpc>
              <a:defRPr sz="2400">
                <a:solidFill>
                  <a:schemeClr val="tx1"/>
                </a:solidFill>
                <a:latin typeface="DirectRg" pitchFamily="50" charset="0"/>
              </a:defRPr>
            </a:lvl1pPr>
          </a:lstStyle>
          <a:p>
            <a:fld id="{B6F15528-21DE-4FAA-801E-634DDDAF4B2B}" type="slidenum">
              <a:rPr lang="en-US" smtClean="0"/>
              <a:pPr/>
              <a:t>‹#›</a:t>
            </a:fld>
            <a:endParaRPr lang="en-US"/>
          </a:p>
        </p:txBody>
      </p:sp>
      <p:cxnSp>
        <p:nvCxnSpPr>
          <p:cNvPr id="15" name="Прямая соединительная линия 14"/>
          <p:cNvCxnSpPr/>
          <p:nvPr/>
        </p:nvCxnSpPr>
        <p:spPr>
          <a:xfrm>
            <a:off x="0" y="4716000"/>
            <a:ext cx="9144000" cy="0"/>
          </a:xfrm>
          <a:prstGeom prst="line">
            <a:avLst/>
          </a:prstGeom>
          <a:ln w="6350">
            <a:gradFill>
              <a:gsLst>
                <a:gs pos="50000">
                  <a:srgbClr val="C7CCFF"/>
                </a:gs>
                <a:gs pos="0">
                  <a:srgbClr val="969EFF"/>
                </a:gs>
                <a:gs pos="100000">
                  <a:srgbClr val="969EFF"/>
                </a:gs>
              </a:gsLst>
              <a:lin ang="10800000" scaled="0"/>
            </a:gradFill>
          </a:ln>
        </p:spPr>
        <p:style>
          <a:lnRef idx="1">
            <a:schemeClr val="accent1"/>
          </a:lnRef>
          <a:fillRef idx="0">
            <a:schemeClr val="accent1"/>
          </a:fillRef>
          <a:effectRef idx="0">
            <a:schemeClr val="accent1"/>
          </a:effectRef>
          <a:fontRef idx="minor">
            <a:schemeClr val="tx1"/>
          </a:fontRef>
        </p:style>
      </p:cxnSp>
      <p:pic>
        <p:nvPicPr>
          <p:cNvPr id="8" name="Рисунок 1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252" y="4781550"/>
            <a:ext cx="280748" cy="287998"/>
          </a:xfrm>
          <a:prstGeom prst="rect">
            <a:avLst/>
          </a:prstGeom>
        </p:spPr>
      </p:pic>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3" y="204787"/>
            <a:ext cx="3008313" cy="871538"/>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9"/>
            <a:ext cx="5111750" cy="438983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3" y="1076327"/>
            <a:ext cx="3008313" cy="351829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3" name="Date Placeholder 3"/>
          <p:cNvSpPr>
            <a:spLocks noGrp="1"/>
          </p:cNvSpPr>
          <p:nvPr>
            <p:ph type="dt" sz="half" idx="10"/>
          </p:nvPr>
        </p:nvSpPr>
        <p:spPr>
          <a:xfrm>
            <a:off x="72000" y="4788000"/>
            <a:ext cx="2520000" cy="288000"/>
          </a:xfrm>
          <a:prstGeom prst="rect">
            <a:avLst/>
          </a:prstGeom>
        </p:spPr>
        <p:txBody>
          <a:bodyPr/>
          <a:lstStyle>
            <a:lvl1pPr algn="r">
              <a:defRPr sz="1400">
                <a:solidFill>
                  <a:schemeClr val="tx1"/>
                </a:solidFill>
                <a:latin typeface="DirectRg" pitchFamily="50" charset="0"/>
              </a:defRPr>
            </a:lvl1pPr>
          </a:lstStyle>
          <a:p>
            <a:fld id="{1D8BD707-D9CF-40AE-B4C6-C98DA3205C09}" type="datetimeFigureOut">
              <a:rPr lang="en-US" smtClean="0"/>
              <a:pPr/>
              <a:t>4/15/16</a:t>
            </a:fld>
            <a:endParaRPr lang="en-US"/>
          </a:p>
        </p:txBody>
      </p:sp>
      <p:sp>
        <p:nvSpPr>
          <p:cNvPr id="14" name="Footer Placeholder 4"/>
          <p:cNvSpPr>
            <a:spLocks noGrp="1"/>
          </p:cNvSpPr>
          <p:nvPr>
            <p:ph type="ftr" sz="quarter" idx="11"/>
          </p:nvPr>
        </p:nvSpPr>
        <p:spPr>
          <a:xfrm>
            <a:off x="2664000" y="4788000"/>
            <a:ext cx="4176000" cy="288000"/>
          </a:xfrm>
          <a:prstGeom prst="rect">
            <a:avLst/>
          </a:prstGeom>
        </p:spPr>
        <p:txBody>
          <a:bodyPr/>
          <a:lstStyle>
            <a:lvl1pPr>
              <a:defRPr sz="1400">
                <a:solidFill>
                  <a:schemeClr val="tx1"/>
                </a:solidFill>
                <a:latin typeface="DirectRg" pitchFamily="50" charset="0"/>
              </a:defRPr>
            </a:lvl1pPr>
          </a:lstStyle>
          <a:p>
            <a:endParaRPr lang="en-US"/>
          </a:p>
        </p:txBody>
      </p:sp>
      <p:sp>
        <p:nvSpPr>
          <p:cNvPr id="15" name="Slide Number Placeholder 5"/>
          <p:cNvSpPr>
            <a:spLocks noGrp="1"/>
          </p:cNvSpPr>
          <p:nvPr>
            <p:ph type="sldNum" sz="quarter" idx="12"/>
          </p:nvPr>
        </p:nvSpPr>
        <p:spPr>
          <a:xfrm>
            <a:off x="6912000" y="4788000"/>
            <a:ext cx="2160000" cy="288000"/>
          </a:xfrm>
          <a:prstGeom prst="rect">
            <a:avLst/>
          </a:prstGeom>
        </p:spPr>
        <p:txBody>
          <a:bodyPr/>
          <a:lstStyle>
            <a:lvl1pPr algn="r">
              <a:lnSpc>
                <a:spcPts val="1800"/>
              </a:lnSpc>
              <a:defRPr sz="2400">
                <a:solidFill>
                  <a:schemeClr val="tx1"/>
                </a:solidFill>
                <a:latin typeface="DirectRg" pitchFamily="50" charset="0"/>
              </a:defRPr>
            </a:lvl1pPr>
          </a:lstStyle>
          <a:p>
            <a:fld id="{B6F15528-21DE-4FAA-801E-634DDDAF4B2B}" type="slidenum">
              <a:rPr lang="en-US" smtClean="0"/>
              <a:pPr/>
              <a:t>‹#›</a:t>
            </a:fld>
            <a:endParaRPr lang="en-US"/>
          </a:p>
        </p:txBody>
      </p:sp>
      <p:cxnSp>
        <p:nvCxnSpPr>
          <p:cNvPr id="18" name="Прямая соединительная линия 17"/>
          <p:cNvCxnSpPr/>
          <p:nvPr/>
        </p:nvCxnSpPr>
        <p:spPr>
          <a:xfrm>
            <a:off x="0" y="4716000"/>
            <a:ext cx="9144000" cy="0"/>
          </a:xfrm>
          <a:prstGeom prst="line">
            <a:avLst/>
          </a:prstGeom>
          <a:ln w="6350">
            <a:gradFill>
              <a:gsLst>
                <a:gs pos="50000">
                  <a:srgbClr val="C7CCFF"/>
                </a:gs>
                <a:gs pos="0">
                  <a:srgbClr val="969EFF"/>
                </a:gs>
                <a:gs pos="100000">
                  <a:srgbClr val="969EFF"/>
                </a:gs>
              </a:gsLst>
              <a:lin ang="10800000" scaled="0"/>
            </a:gradFill>
          </a:ln>
        </p:spPr>
        <p:style>
          <a:lnRef idx="1">
            <a:schemeClr val="accent1"/>
          </a:lnRef>
          <a:fillRef idx="0">
            <a:schemeClr val="accent1"/>
          </a:fillRef>
          <a:effectRef idx="0">
            <a:schemeClr val="accent1"/>
          </a:effectRef>
          <a:fontRef idx="minor">
            <a:schemeClr val="tx1"/>
          </a:fontRef>
        </p:style>
      </p:cxnSp>
      <p:pic>
        <p:nvPicPr>
          <p:cNvPr id="11" name="Рисунок 1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252" y="4781550"/>
            <a:ext cx="280748" cy="287998"/>
          </a:xfrm>
          <a:prstGeom prst="rect">
            <a:avLst/>
          </a:prstGeom>
        </p:spPr>
      </p:pic>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202F51"/>
            </a:gs>
            <a:gs pos="50000">
              <a:srgbClr val="293B65"/>
            </a:gs>
            <a:gs pos="100000">
              <a:srgbClr val="202F51"/>
            </a:gs>
          </a:gsLst>
          <a:path path="circle">
            <a:fillToRect l="100000" t="100000"/>
          </a:path>
          <a:tileRect r="-100000" b="-100000"/>
        </a:gradFill>
        <a:effectLst/>
      </p:bgPr>
    </p:bg>
    <p:spTree>
      <p:nvGrpSpPr>
        <p:cNvPr id="1" name=""/>
        <p:cNvGrpSpPr/>
        <p:nvPr/>
      </p:nvGrpSpPr>
      <p:grpSpPr>
        <a:xfrm>
          <a:off x="0" y="0"/>
          <a:ext cx="0" cy="0"/>
          <a:chOff x="0" y="0"/>
          <a:chExt cx="0" cy="0"/>
        </a:xfrm>
      </p:grpSpPr>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iming>
    <p:tnLst>
      <p:par>
        <p:cTn id="1" dur="indefinite" restart="never" nodeType="tmRoot"/>
      </p:par>
    </p:tnLst>
  </p:timing>
  <p:txStyles>
    <p:titleStyle>
      <a:lvl1pPr algn="l" rtl="0" eaLnBrk="1" fontAlgn="base" hangingPunct="1">
        <a:spcBef>
          <a:spcPct val="0"/>
        </a:spcBef>
        <a:spcAft>
          <a:spcPct val="0"/>
        </a:spcAft>
        <a:defRPr sz="4400" kern="1200">
          <a:solidFill>
            <a:schemeClr val="tx1"/>
          </a:solidFill>
          <a:latin typeface="DirectRg" pitchFamily="50" charset="0"/>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pitchFamily="34" charset="0"/>
        <a:buChar char="•"/>
        <a:defRPr sz="3200" kern="1200">
          <a:solidFill>
            <a:schemeClr val="tx1"/>
          </a:solidFill>
          <a:latin typeface="DirectRg" pitchFamily="50" charset="0"/>
          <a:ea typeface="+mn-ea"/>
          <a:cs typeface="+mn-cs"/>
        </a:defRPr>
      </a:lvl1pPr>
      <a:lvl2pPr marL="742950" indent="-285750" algn="l" rtl="0" eaLnBrk="1" fontAlgn="base" hangingPunct="1">
        <a:spcBef>
          <a:spcPct val="20000"/>
        </a:spcBef>
        <a:spcAft>
          <a:spcPct val="0"/>
        </a:spcAft>
        <a:buFont typeface="Arial" pitchFamily="34" charset="0"/>
        <a:buChar char="–"/>
        <a:defRPr sz="2800" kern="1200">
          <a:solidFill>
            <a:schemeClr val="tx1"/>
          </a:solidFill>
          <a:latin typeface="DirectRg" pitchFamily="50" charset="0"/>
          <a:ea typeface="+mn-ea"/>
          <a:cs typeface="+mn-cs"/>
        </a:defRPr>
      </a:lvl2pPr>
      <a:lvl3pPr marL="1143000" indent="-228600" algn="l" rtl="0" eaLnBrk="1" fontAlgn="base" hangingPunct="1">
        <a:spcBef>
          <a:spcPct val="20000"/>
        </a:spcBef>
        <a:spcAft>
          <a:spcPct val="0"/>
        </a:spcAft>
        <a:buFont typeface="Arial" pitchFamily="34" charset="0"/>
        <a:buChar char="•"/>
        <a:defRPr sz="2400" kern="1200">
          <a:solidFill>
            <a:schemeClr val="tx1"/>
          </a:solidFill>
          <a:latin typeface="DirectRg" pitchFamily="50" charset="0"/>
          <a:ea typeface="+mn-ea"/>
          <a:cs typeface="+mn-cs"/>
        </a:defRPr>
      </a:lvl3pPr>
      <a:lvl4pPr marL="1600200" indent="-228600" algn="l" rtl="0" eaLnBrk="1" fontAlgn="base" hangingPunct="1">
        <a:spcBef>
          <a:spcPct val="20000"/>
        </a:spcBef>
        <a:spcAft>
          <a:spcPct val="0"/>
        </a:spcAft>
        <a:buFont typeface="Arial" pitchFamily="34" charset="0"/>
        <a:buChar char="–"/>
        <a:defRPr sz="2000" kern="1200">
          <a:solidFill>
            <a:schemeClr val="tx1"/>
          </a:solidFill>
          <a:latin typeface="DirectRg" pitchFamily="50" charset="0"/>
          <a:ea typeface="+mn-ea"/>
          <a:cs typeface="+mn-cs"/>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DirectRg" pitchFamily="50"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1.w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8" Type="http://schemas.openxmlformats.org/officeDocument/2006/relationships/image" Target="../media/image6.jpeg"/><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2.xml"/><Relationship Id="rId4" Type="http://schemas.openxmlformats.org/officeDocument/2006/relationships/diagramQuickStyle" Target="../diagrams/quickStyle2.xml"/><Relationship Id="rId5" Type="http://schemas.openxmlformats.org/officeDocument/2006/relationships/diagramColors" Target="../diagrams/colors2.xml"/><Relationship Id="rId6" Type="http://schemas.microsoft.com/office/2007/relationships/diagramDrawing" Target="../diagrams/drawing2.xml"/><Relationship Id="rId1" Type="http://schemas.openxmlformats.org/officeDocument/2006/relationships/slideLayout" Target="../slideLayouts/slideLayout4.xml"/><Relationship Id="rId2" Type="http://schemas.openxmlformats.org/officeDocument/2006/relationships/diagramData" Target="../diagrams/data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Thinking-Understanding</a:t>
            </a:r>
            <a:endParaRPr lang="ru-RU" dirty="0"/>
          </a:p>
        </p:txBody>
      </p:sp>
      <p:sp>
        <p:nvSpPr>
          <p:cNvPr id="3" name="Subtitle 2"/>
          <p:cNvSpPr>
            <a:spLocks noGrp="1"/>
          </p:cNvSpPr>
          <p:nvPr>
            <p:ph type="subTitle" idx="1"/>
          </p:nvPr>
        </p:nvSpPr>
        <p:spPr/>
        <p:txBody>
          <a:bodyPr/>
          <a:lstStyle/>
          <a:p>
            <a:r>
              <a:rPr lang="ru-RU" b="1" dirty="0"/>
              <a:t>АВТОМАТИЗИРОВАННАЯ ИНТЕЛЛЕКТУАЛЬНАЯ СИСТЕМА ПОВЫШЕНИЯ ЭФФЕКТИВНОСТИ ИТ-СЛУЖБЫ ПРЕДПРИЯТИЯ </a:t>
            </a:r>
            <a:endParaRPr lang="ru-RU" dirty="0"/>
          </a:p>
        </p:txBody>
      </p:sp>
      <p:pic>
        <p:nvPicPr>
          <p:cNvPr id="5" name="Рисунок 1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10000" y="438150"/>
            <a:ext cx="1219200" cy="1250684"/>
          </a:xfrm>
          <a:prstGeom prst="rect">
            <a:avLst/>
          </a:prstGeom>
        </p:spPr>
      </p:pic>
    </p:spTree>
    <p:extLst>
      <p:ext uri="{BB962C8B-B14F-4D97-AF65-F5344CB8AC3E}">
        <p14:creationId xmlns:p14="http://schemas.microsoft.com/office/powerpoint/2010/main" val="16381096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Задачи</a:t>
            </a:r>
            <a:endParaRPr lang="ru-RU" dirty="0"/>
          </a:p>
        </p:txBody>
      </p:sp>
      <p:sp>
        <p:nvSpPr>
          <p:cNvPr id="3" name="Объект 2"/>
          <p:cNvSpPr>
            <a:spLocks noGrp="1"/>
          </p:cNvSpPr>
          <p:nvPr>
            <p:ph idx="1"/>
          </p:nvPr>
        </p:nvSpPr>
        <p:spPr/>
        <p:txBody>
          <a:bodyPr/>
          <a:lstStyle/>
          <a:p>
            <a:r>
              <a:rPr lang="ru-RU" dirty="0"/>
              <a:t>На основе построенной модели разработать архитектуру и создать прототип интеллектуальной вопросно-ответной системы повышения эффективности деятельности ИТ-службы предприятия; </a:t>
            </a:r>
          </a:p>
          <a:p>
            <a:r>
              <a:rPr lang="ru-RU" dirty="0"/>
              <a:t>Провести апробацию прототипа на тестовых </a:t>
            </a:r>
            <a:r>
              <a:rPr lang="ru-RU" dirty="0" smtClean="0"/>
              <a:t>данных</a:t>
            </a:r>
            <a:r>
              <a:rPr lang="en-US" dirty="0" smtClean="0"/>
              <a:t>.</a:t>
            </a:r>
            <a:endParaRPr lang="ru-RU" dirty="0"/>
          </a:p>
        </p:txBody>
      </p:sp>
    </p:spTree>
    <p:extLst>
      <p:ext uri="{BB962C8B-B14F-4D97-AF65-F5344CB8AC3E}">
        <p14:creationId xmlns:p14="http://schemas.microsoft.com/office/powerpoint/2010/main" val="4919937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Структура диссертации</a:t>
            </a:r>
            <a:endParaRPr lang="ru-RU" dirty="0"/>
          </a:p>
        </p:txBody>
      </p:sp>
      <p:sp>
        <p:nvSpPr>
          <p:cNvPr id="3" name="Объект 2"/>
          <p:cNvSpPr>
            <a:spLocks noGrp="1"/>
          </p:cNvSpPr>
          <p:nvPr>
            <p:ph idx="1"/>
          </p:nvPr>
        </p:nvSpPr>
        <p:spPr/>
        <p:txBody>
          <a:bodyPr/>
          <a:lstStyle/>
          <a:p>
            <a:r>
              <a:rPr lang="ru-RU" sz="2400" b="1" dirty="0" smtClean="0"/>
              <a:t>Введение</a:t>
            </a:r>
          </a:p>
          <a:p>
            <a:r>
              <a:rPr lang="ru-RU" sz="2400" b="1" dirty="0" smtClean="0"/>
              <a:t>Глава </a:t>
            </a:r>
            <a:r>
              <a:rPr lang="ru-RU" sz="2400" b="1" dirty="0"/>
              <a:t>1. Интеллектуальные системы регистрации и анализа проблемных ситуаций, возникающих в ИТ-инфраструктуре </a:t>
            </a:r>
            <a:r>
              <a:rPr lang="ru-RU" sz="2400" b="1" dirty="0" smtClean="0"/>
              <a:t>предприятия</a:t>
            </a:r>
          </a:p>
          <a:p>
            <a:pPr lvl="1"/>
            <a:r>
              <a:rPr lang="ru-RU" sz="2000" dirty="0"/>
              <a:t>1.1  Сравнительный анализ систем регистрации и устранения проблемных </a:t>
            </a:r>
            <a:r>
              <a:rPr lang="ru-RU" sz="2000" dirty="0" smtClean="0"/>
              <a:t>ситуаций</a:t>
            </a:r>
          </a:p>
          <a:p>
            <a:pPr lvl="1"/>
            <a:r>
              <a:rPr lang="ru-RU" sz="2000" dirty="0"/>
              <a:t>1.2  Основные требования к интеллектуальным системам регистрации и анализа проблемных ситуаций в </a:t>
            </a:r>
            <a:r>
              <a:rPr lang="ru-RU" sz="2000" dirty="0" smtClean="0"/>
              <a:t>ИТ-области</a:t>
            </a:r>
          </a:p>
          <a:p>
            <a:pPr lvl="1"/>
            <a:r>
              <a:rPr lang="ru-RU" sz="2000" dirty="0"/>
              <a:t>1.3  Сравнительный анализ методов и комплексов обработки текстов на естественном языке</a:t>
            </a:r>
            <a:endParaRPr lang="ru-RU" sz="2000" b="1" dirty="0" smtClean="0"/>
          </a:p>
          <a:p>
            <a:endParaRPr lang="ru-RU" dirty="0"/>
          </a:p>
        </p:txBody>
      </p:sp>
    </p:spTree>
    <p:extLst>
      <p:ext uri="{BB962C8B-B14F-4D97-AF65-F5344CB8AC3E}">
        <p14:creationId xmlns:p14="http://schemas.microsoft.com/office/powerpoint/2010/main" val="11247388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Структура диссертации</a:t>
            </a:r>
          </a:p>
        </p:txBody>
      </p:sp>
      <p:sp>
        <p:nvSpPr>
          <p:cNvPr id="3" name="Объект 2"/>
          <p:cNvSpPr>
            <a:spLocks noGrp="1"/>
          </p:cNvSpPr>
          <p:nvPr>
            <p:ph idx="1"/>
          </p:nvPr>
        </p:nvSpPr>
        <p:spPr/>
        <p:txBody>
          <a:bodyPr/>
          <a:lstStyle/>
          <a:p>
            <a:r>
              <a:rPr lang="ru-RU" sz="2400" b="1" dirty="0"/>
              <a:t>Глава 2. Модель интеллектуальной системы принятия решений для регистрации и анализа проблемных ситуаций в ИТ-инфраструктуре </a:t>
            </a:r>
            <a:r>
              <a:rPr lang="ru-RU" sz="2400" b="1" dirty="0" smtClean="0"/>
              <a:t>предприятия</a:t>
            </a:r>
          </a:p>
          <a:p>
            <a:pPr lvl="1"/>
            <a:r>
              <a:rPr lang="ru-RU" sz="2000" dirty="0"/>
              <a:t>2.1  Построение модели </a:t>
            </a:r>
            <a:r>
              <a:rPr lang="ru-RU" sz="2000" dirty="0" err="1"/>
              <a:t>Menta</a:t>
            </a:r>
            <a:r>
              <a:rPr lang="ru-RU" sz="2000" dirty="0"/>
              <a:t> 0.1 с использованием деревьев принятия </a:t>
            </a:r>
            <a:r>
              <a:rPr lang="ru-RU" sz="2000" dirty="0" smtClean="0"/>
              <a:t>решений</a:t>
            </a:r>
          </a:p>
          <a:p>
            <a:pPr lvl="1"/>
            <a:r>
              <a:rPr lang="ru-RU" sz="2000" dirty="0"/>
              <a:t>2.2  Модель </a:t>
            </a:r>
            <a:r>
              <a:rPr lang="ru-RU" sz="2000" dirty="0" err="1"/>
              <a:t>Menta</a:t>
            </a:r>
            <a:r>
              <a:rPr lang="ru-RU" sz="2000" dirty="0"/>
              <a:t> 0.3 с использованием генетических алгоритмов </a:t>
            </a:r>
            <a:endParaRPr lang="ru-RU" sz="2000" dirty="0" smtClean="0"/>
          </a:p>
          <a:p>
            <a:pPr lvl="1"/>
            <a:r>
              <a:rPr lang="ru-RU" sz="2000" dirty="0"/>
              <a:t>2.3  Модель TU 1.0, основанная на модели мышления </a:t>
            </a:r>
            <a:r>
              <a:rPr lang="ru-RU" sz="2000" dirty="0" err="1"/>
              <a:t>Марвина</a:t>
            </a:r>
            <a:r>
              <a:rPr lang="ru-RU" sz="2000" dirty="0"/>
              <a:t> </a:t>
            </a:r>
            <a:r>
              <a:rPr lang="ru-RU" sz="2000" dirty="0" err="1"/>
              <a:t>Мински</a:t>
            </a:r>
            <a:r>
              <a:rPr lang="ru-RU" sz="2000" dirty="0"/>
              <a:t> </a:t>
            </a:r>
          </a:p>
        </p:txBody>
      </p:sp>
    </p:spTree>
    <p:extLst>
      <p:ext uri="{BB962C8B-B14F-4D97-AF65-F5344CB8AC3E}">
        <p14:creationId xmlns:p14="http://schemas.microsoft.com/office/powerpoint/2010/main" val="2694822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Структура диссертации</a:t>
            </a:r>
          </a:p>
        </p:txBody>
      </p:sp>
      <p:sp>
        <p:nvSpPr>
          <p:cNvPr id="3" name="Объект 2"/>
          <p:cNvSpPr>
            <a:spLocks noGrp="1"/>
          </p:cNvSpPr>
          <p:nvPr>
            <p:ph idx="1"/>
          </p:nvPr>
        </p:nvSpPr>
        <p:spPr>
          <a:xfrm>
            <a:off x="72000" y="971550"/>
            <a:ext cx="9000000" cy="3636000"/>
          </a:xfrm>
        </p:spPr>
        <p:txBody>
          <a:bodyPr/>
          <a:lstStyle/>
          <a:p>
            <a:r>
              <a:rPr lang="ru-RU" b="1" dirty="0"/>
              <a:t>Глава 3. Реализация модели TU 1.0 для системы интеллектуальной регистрации и устранения проблемных </a:t>
            </a:r>
            <a:r>
              <a:rPr lang="ru-RU" b="1" dirty="0" smtClean="0"/>
              <a:t>ситуаций</a:t>
            </a:r>
          </a:p>
          <a:p>
            <a:pPr lvl="1"/>
            <a:r>
              <a:rPr lang="ru-RU" dirty="0"/>
              <a:t>3.1  Архитектура </a:t>
            </a:r>
            <a:r>
              <a:rPr lang="ru-RU" dirty="0" smtClean="0"/>
              <a:t>системы</a:t>
            </a:r>
          </a:p>
          <a:p>
            <a:pPr lvl="1"/>
            <a:r>
              <a:rPr lang="ru-RU" dirty="0"/>
              <a:t>3.2  Модель данных </a:t>
            </a:r>
            <a:r>
              <a:rPr lang="ru-RU" dirty="0" err="1"/>
              <a:t>TUKnowledge</a:t>
            </a:r>
            <a:r>
              <a:rPr lang="ru-RU" dirty="0" smtClean="0"/>
              <a:t> </a:t>
            </a:r>
          </a:p>
          <a:p>
            <a:pPr lvl="1"/>
            <a:r>
              <a:rPr lang="ru-RU" dirty="0"/>
              <a:t>3.3  Прототип системы</a:t>
            </a:r>
          </a:p>
        </p:txBody>
      </p:sp>
    </p:spTree>
    <p:extLst>
      <p:ext uri="{BB962C8B-B14F-4D97-AF65-F5344CB8AC3E}">
        <p14:creationId xmlns:p14="http://schemas.microsoft.com/office/powerpoint/2010/main" val="16145417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Структура диссертации</a:t>
            </a:r>
          </a:p>
        </p:txBody>
      </p:sp>
      <p:sp>
        <p:nvSpPr>
          <p:cNvPr id="3" name="Объект 2"/>
          <p:cNvSpPr>
            <a:spLocks noGrp="1"/>
          </p:cNvSpPr>
          <p:nvPr>
            <p:ph idx="1"/>
          </p:nvPr>
        </p:nvSpPr>
        <p:spPr/>
        <p:txBody>
          <a:bodyPr/>
          <a:lstStyle/>
          <a:p>
            <a:r>
              <a:rPr lang="ru-RU" b="1" dirty="0"/>
              <a:t>Глава 4. Экспериментальные исследования эффективности работы модели </a:t>
            </a:r>
            <a:r>
              <a:rPr lang="ru-RU" b="1" dirty="0" smtClean="0"/>
              <a:t>TU</a:t>
            </a:r>
          </a:p>
          <a:p>
            <a:pPr lvl="1"/>
            <a:r>
              <a:rPr lang="ru-RU" dirty="0"/>
              <a:t>4.1  Экспериментальные данные </a:t>
            </a:r>
            <a:endParaRPr lang="ru-RU" dirty="0" smtClean="0"/>
          </a:p>
          <a:p>
            <a:pPr lvl="1"/>
            <a:r>
              <a:rPr lang="ru-RU" dirty="0"/>
              <a:t>4.2  Оценка эффективности </a:t>
            </a:r>
            <a:endParaRPr lang="ru-RU" dirty="0" smtClean="0"/>
          </a:p>
          <a:p>
            <a:pPr lvl="1"/>
            <a:r>
              <a:rPr lang="ru-RU" dirty="0"/>
              <a:t>4.3  Результаты экспериментов </a:t>
            </a:r>
            <a:endParaRPr lang="ru-RU" dirty="0" smtClean="0"/>
          </a:p>
          <a:p>
            <a:r>
              <a:rPr lang="ru-RU" b="1" dirty="0" smtClean="0"/>
              <a:t>Заключение</a:t>
            </a:r>
            <a:endParaRPr lang="ru-RU" b="1" dirty="0"/>
          </a:p>
        </p:txBody>
      </p:sp>
    </p:spTree>
    <p:extLst>
      <p:ext uri="{BB962C8B-B14F-4D97-AF65-F5344CB8AC3E}">
        <p14:creationId xmlns:p14="http://schemas.microsoft.com/office/powerpoint/2010/main" val="11341425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Анализ проекта</a:t>
            </a:r>
            <a:endParaRPr lang="ru-RU" dirty="0"/>
          </a:p>
        </p:txBody>
      </p:sp>
      <p:sp>
        <p:nvSpPr>
          <p:cNvPr id="3" name="Объект 2"/>
          <p:cNvSpPr>
            <a:spLocks noGrp="1"/>
          </p:cNvSpPr>
          <p:nvPr>
            <p:ph idx="1"/>
          </p:nvPr>
        </p:nvSpPr>
        <p:spPr/>
        <p:txBody>
          <a:bodyPr/>
          <a:lstStyle/>
          <a:p>
            <a:r>
              <a:rPr lang="ru-RU" dirty="0"/>
              <a:t>Поддержка информационный структуры предприятия</a:t>
            </a:r>
          </a:p>
          <a:p>
            <a:r>
              <a:rPr lang="ru-RU" dirty="0"/>
              <a:t>Удаленная помощь пользователям</a:t>
            </a:r>
          </a:p>
          <a:p>
            <a:r>
              <a:rPr lang="ru-RU" dirty="0"/>
              <a:t>Диапазон исследования:  1 месяц</a:t>
            </a:r>
          </a:p>
          <a:p>
            <a:r>
              <a:rPr lang="ru-RU" dirty="0"/>
              <a:t>Количество инцидентов: </a:t>
            </a:r>
            <a:r>
              <a:rPr lang="ru-RU" dirty="0" smtClean="0"/>
              <a:t>1865</a:t>
            </a:r>
            <a:endParaRPr lang="ru-RU" dirty="0"/>
          </a:p>
        </p:txBody>
      </p:sp>
    </p:spTree>
    <p:extLst>
      <p:ext uri="{BB962C8B-B14F-4D97-AF65-F5344CB8AC3E}">
        <p14:creationId xmlns:p14="http://schemas.microsoft.com/office/powerpoint/2010/main" val="134191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Анализ выгрузки проблем</a:t>
            </a:r>
            <a:endParaRPr lang="ru-RU" dirty="0"/>
          </a:p>
        </p:txBody>
      </p:sp>
      <p:pic>
        <p:nvPicPr>
          <p:cNvPr id="5" name="Объект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93786" y="971550"/>
            <a:ext cx="6556429" cy="3636963"/>
          </a:xfrm>
        </p:spPr>
      </p:pic>
    </p:spTree>
    <p:extLst>
      <p:ext uri="{BB962C8B-B14F-4D97-AF65-F5344CB8AC3E}">
        <p14:creationId xmlns:p14="http://schemas.microsoft.com/office/powerpoint/2010/main" val="166706470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Обзор области</a:t>
            </a:r>
            <a:endParaRPr lang="ru-RU" dirty="0"/>
          </a:p>
        </p:txBody>
      </p:sp>
      <p:sp>
        <p:nvSpPr>
          <p:cNvPr id="3" name="Объект 2"/>
          <p:cNvSpPr>
            <a:spLocks noGrp="1"/>
          </p:cNvSpPr>
          <p:nvPr>
            <p:ph idx="1"/>
          </p:nvPr>
        </p:nvSpPr>
        <p:spPr/>
        <p:txBody>
          <a:bodyPr/>
          <a:lstStyle/>
          <a:p>
            <a:r>
              <a:rPr lang="ru-RU" dirty="0" smtClean="0"/>
              <a:t>Институт </a:t>
            </a:r>
            <a:r>
              <a:rPr lang="ru-RU" dirty="0" err="1"/>
              <a:t>Чиная</a:t>
            </a:r>
            <a:r>
              <a:rPr lang="ru-RU" dirty="0"/>
              <a:t> (Индия</a:t>
            </a:r>
            <a:r>
              <a:rPr lang="ru-RU" dirty="0" smtClean="0"/>
              <a:t>) - </a:t>
            </a:r>
            <a:r>
              <a:rPr lang="ru-RU" dirty="0"/>
              <a:t>Е. </a:t>
            </a:r>
            <a:r>
              <a:rPr lang="ru-RU" dirty="0" err="1" smtClean="0"/>
              <a:t>Джубилсон</a:t>
            </a:r>
            <a:r>
              <a:rPr lang="ru-RU" dirty="0" smtClean="0"/>
              <a:t> </a:t>
            </a:r>
            <a:r>
              <a:rPr lang="ru-RU" dirty="0"/>
              <a:t>и П. </a:t>
            </a:r>
            <a:r>
              <a:rPr lang="ru-RU" dirty="0" err="1" smtClean="0"/>
              <a:t>Дханавантини</a:t>
            </a:r>
            <a:r>
              <a:rPr lang="en-US" dirty="0" smtClean="0"/>
              <a:t>;</a:t>
            </a:r>
            <a:endParaRPr lang="ru-RU" dirty="0" smtClean="0"/>
          </a:p>
          <a:p>
            <a:r>
              <a:rPr lang="ru-RU" dirty="0" smtClean="0"/>
              <a:t>Институт </a:t>
            </a:r>
            <a:r>
              <a:rPr lang="ru-RU" dirty="0" err="1" smtClean="0"/>
              <a:t>Гановера</a:t>
            </a:r>
            <a:r>
              <a:rPr lang="ru-RU" dirty="0" smtClean="0"/>
              <a:t> (Германия) – Р. Брунс и Дж. </a:t>
            </a:r>
            <a:r>
              <a:rPr lang="ru-RU" dirty="0" err="1" smtClean="0"/>
              <a:t>Данкель</a:t>
            </a:r>
            <a:r>
              <a:rPr lang="en-US" dirty="0" smtClean="0"/>
              <a:t>;</a:t>
            </a:r>
            <a:r>
              <a:rPr lang="ru-RU" dirty="0" smtClean="0"/>
              <a:t> </a:t>
            </a:r>
          </a:p>
          <a:p>
            <a:r>
              <a:rPr lang="ru-RU" dirty="0" smtClean="0"/>
              <a:t>СПбГУ (Россия) - В.И. Золотарев</a:t>
            </a:r>
            <a:r>
              <a:rPr lang="en-US" dirty="0" smtClean="0"/>
              <a:t>;</a:t>
            </a:r>
          </a:p>
          <a:p>
            <a:r>
              <a:rPr lang="ru-RU" dirty="0" smtClean="0"/>
              <a:t>Сингапур – С. Фу и П. </a:t>
            </a:r>
            <a:r>
              <a:rPr lang="ru-RU" dirty="0" err="1" smtClean="0"/>
              <a:t>Леонг</a:t>
            </a:r>
            <a:r>
              <a:rPr lang="en-US" dirty="0" smtClean="0"/>
              <a:t>.</a:t>
            </a:r>
            <a:endParaRPr lang="ru-RU" dirty="0"/>
          </a:p>
        </p:txBody>
      </p:sp>
    </p:spTree>
    <p:extLst>
      <p:ext uri="{BB962C8B-B14F-4D97-AF65-F5344CB8AC3E}">
        <p14:creationId xmlns:p14="http://schemas.microsoft.com/office/powerpoint/2010/main" val="17802293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Обзор области</a:t>
            </a:r>
            <a:endParaRPr lang="ru-RU" dirty="0"/>
          </a:p>
        </p:txBody>
      </p:sp>
      <p:sp>
        <p:nvSpPr>
          <p:cNvPr id="3" name="Объект 2"/>
          <p:cNvSpPr>
            <a:spLocks noGrp="1"/>
          </p:cNvSpPr>
          <p:nvPr>
            <p:ph idx="1"/>
          </p:nvPr>
        </p:nvSpPr>
        <p:spPr/>
        <p:txBody>
          <a:bodyPr/>
          <a:lstStyle/>
          <a:p>
            <a:r>
              <a:rPr lang="en-US" dirty="0" smtClean="0"/>
              <a:t>IBM Watson (IBM) - </a:t>
            </a:r>
            <a:r>
              <a:rPr lang="ru-RU" dirty="0"/>
              <a:t>А. </a:t>
            </a:r>
            <a:r>
              <a:rPr lang="ru-RU" dirty="0" err="1" smtClean="0"/>
              <a:t>Гоэля</a:t>
            </a:r>
            <a:r>
              <a:rPr lang="en-US" dirty="0" smtClean="0"/>
              <a:t>;</a:t>
            </a:r>
            <a:endParaRPr lang="ru-RU" dirty="0" smtClean="0"/>
          </a:p>
          <a:p>
            <a:r>
              <a:rPr lang="en-US" dirty="0" smtClean="0"/>
              <a:t>GATE3 (</a:t>
            </a:r>
            <a:r>
              <a:rPr lang="ru-RU" dirty="0" smtClean="0"/>
              <a:t>Университет Шеффилда (Великобритания)</a:t>
            </a:r>
            <a:r>
              <a:rPr lang="en-US" dirty="0" smtClean="0"/>
              <a:t>)</a:t>
            </a:r>
            <a:r>
              <a:rPr lang="ru-RU" dirty="0" smtClean="0"/>
              <a:t> – Г. </a:t>
            </a:r>
            <a:r>
              <a:rPr lang="ru-RU" dirty="0" err="1" smtClean="0"/>
              <a:t>Каллаган</a:t>
            </a:r>
            <a:r>
              <a:rPr lang="en-US" dirty="0" smtClean="0"/>
              <a:t>;</a:t>
            </a:r>
          </a:p>
          <a:p>
            <a:r>
              <a:rPr lang="en-US" dirty="0" err="1" smtClean="0"/>
              <a:t>OpenCog</a:t>
            </a:r>
            <a:r>
              <a:rPr lang="ru-RU" dirty="0" smtClean="0"/>
              <a:t> </a:t>
            </a:r>
            <a:r>
              <a:rPr lang="en-US" dirty="0" smtClean="0"/>
              <a:t>(</a:t>
            </a:r>
            <a:r>
              <a:rPr lang="ru-RU" dirty="0" smtClean="0"/>
              <a:t>США) </a:t>
            </a:r>
            <a:r>
              <a:rPr lang="ru-RU" dirty="0"/>
              <a:t>–</a:t>
            </a:r>
            <a:r>
              <a:rPr lang="ru-RU" dirty="0" smtClean="0"/>
              <a:t> </a:t>
            </a:r>
            <a:r>
              <a:rPr lang="en-US" dirty="0" smtClean="0"/>
              <a:t> </a:t>
            </a:r>
            <a:r>
              <a:rPr lang="ru-RU" dirty="0" smtClean="0"/>
              <a:t>Б</a:t>
            </a:r>
            <a:r>
              <a:rPr lang="en-US" dirty="0" smtClean="0"/>
              <a:t>.</a:t>
            </a:r>
            <a:r>
              <a:rPr lang="ru-RU" dirty="0" smtClean="0"/>
              <a:t> </a:t>
            </a:r>
            <a:r>
              <a:rPr lang="ru-RU" dirty="0" err="1" smtClean="0"/>
              <a:t>Герцель</a:t>
            </a:r>
            <a:r>
              <a:rPr lang="en-US" dirty="0" smtClean="0"/>
              <a:t>;</a:t>
            </a:r>
            <a:endParaRPr lang="ru-RU" dirty="0" smtClean="0"/>
          </a:p>
          <a:p>
            <a:r>
              <a:rPr lang="en-US" dirty="0" smtClean="0"/>
              <a:t>NARS (</a:t>
            </a:r>
            <a:r>
              <a:rPr lang="ru-RU" dirty="0" smtClean="0"/>
              <a:t>Китай) – П. Вонг</a:t>
            </a:r>
            <a:r>
              <a:rPr lang="en-US" dirty="0" smtClean="0"/>
              <a:t>.</a:t>
            </a:r>
          </a:p>
          <a:p>
            <a:endParaRPr lang="ru-RU" dirty="0" smtClean="0"/>
          </a:p>
          <a:p>
            <a:endParaRPr lang="ru-RU" dirty="0"/>
          </a:p>
        </p:txBody>
      </p:sp>
    </p:spTree>
    <p:extLst>
      <p:ext uri="{BB962C8B-B14F-4D97-AF65-F5344CB8AC3E}">
        <p14:creationId xmlns:p14="http://schemas.microsoft.com/office/powerpoint/2010/main" val="19318993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ctrTitle"/>
          </p:nvPr>
        </p:nvSpPr>
        <p:spPr/>
        <p:txBody>
          <a:bodyPr/>
          <a:lstStyle/>
          <a:p>
            <a:r>
              <a:rPr lang="ru-RU" dirty="0" smtClean="0"/>
              <a:t>Глава 1</a:t>
            </a:r>
            <a:br>
              <a:rPr lang="ru-RU" dirty="0" smtClean="0"/>
            </a:br>
            <a:endParaRPr lang="ru-RU" dirty="0"/>
          </a:p>
        </p:txBody>
      </p:sp>
      <p:sp>
        <p:nvSpPr>
          <p:cNvPr id="5" name="Подзаголовок 4"/>
          <p:cNvSpPr>
            <a:spLocks noGrp="1"/>
          </p:cNvSpPr>
          <p:nvPr>
            <p:ph type="subTitle" idx="1"/>
          </p:nvPr>
        </p:nvSpPr>
        <p:spPr/>
        <p:txBody>
          <a:bodyPr/>
          <a:lstStyle/>
          <a:p>
            <a:r>
              <a:rPr lang="ru-RU" dirty="0" smtClean="0"/>
              <a:t>Анализ существующих решений</a:t>
            </a:r>
            <a:endParaRPr lang="ru-RU" dirty="0"/>
          </a:p>
        </p:txBody>
      </p:sp>
    </p:spTree>
    <p:extLst>
      <p:ext uri="{BB962C8B-B14F-4D97-AF65-F5344CB8AC3E}">
        <p14:creationId xmlns:p14="http://schemas.microsoft.com/office/powerpoint/2010/main" val="11742020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half" idx="1"/>
          </p:nvPr>
        </p:nvSpPr>
        <p:spPr>
          <a:xfrm>
            <a:off x="72000" y="972000"/>
            <a:ext cx="8767200" cy="3636000"/>
          </a:xfrm>
        </p:spPr>
        <p:txBody>
          <a:bodyPr/>
          <a:lstStyle/>
          <a:p>
            <a:r>
              <a:rPr lang="ru-RU" dirty="0" smtClean="0"/>
              <a:t>Выступающий: </a:t>
            </a:r>
          </a:p>
          <a:p>
            <a:pPr marL="0" indent="0">
              <a:buNone/>
            </a:pPr>
            <a:r>
              <a:rPr lang="ru-RU" dirty="0" smtClean="0"/>
              <a:t>Тощев Александр Сергеевич</a:t>
            </a:r>
          </a:p>
          <a:p>
            <a:pPr marL="0" indent="0">
              <a:buNone/>
            </a:pPr>
            <a:r>
              <a:rPr lang="ru-RU" dirty="0" smtClean="0"/>
              <a:t>Казанский (Приволжский) Федеральный Университет</a:t>
            </a:r>
          </a:p>
          <a:p>
            <a:r>
              <a:rPr lang="ru-RU" dirty="0" smtClean="0"/>
              <a:t>Руководитель:</a:t>
            </a:r>
          </a:p>
          <a:p>
            <a:pPr marL="0" indent="0">
              <a:buNone/>
            </a:pPr>
            <a:r>
              <a:rPr lang="ru-RU" dirty="0" smtClean="0"/>
              <a:t>профессор доктор физико-математических наук </a:t>
            </a:r>
            <a:r>
              <a:rPr lang="ru-RU" dirty="0"/>
              <a:t>А</a:t>
            </a:r>
            <a:r>
              <a:rPr lang="ru-RU" dirty="0" smtClean="0"/>
              <a:t>. М. Елизаров </a:t>
            </a:r>
            <a:endParaRPr lang="ru-RU" dirty="0"/>
          </a:p>
          <a:p>
            <a:endParaRPr lang="ru-RU" dirty="0" smtClean="0"/>
          </a:p>
          <a:p>
            <a:pPr marL="0" indent="0">
              <a:buNone/>
            </a:pPr>
            <a:endParaRPr lang="ru-RU" dirty="0" smtClean="0"/>
          </a:p>
          <a:p>
            <a:endParaRPr lang="ru-RU" dirty="0"/>
          </a:p>
        </p:txBody>
      </p:sp>
      <p:sp>
        <p:nvSpPr>
          <p:cNvPr id="2" name="Заголовок 1"/>
          <p:cNvSpPr>
            <a:spLocks noGrp="1"/>
          </p:cNvSpPr>
          <p:nvPr>
            <p:ph type="title"/>
          </p:nvPr>
        </p:nvSpPr>
        <p:spPr/>
        <p:txBody>
          <a:bodyPr/>
          <a:lstStyle/>
          <a:p>
            <a:endParaRPr lang="ru-RU" dirty="0"/>
          </a:p>
        </p:txBody>
      </p:sp>
    </p:spTree>
    <p:extLst>
      <p:ext uri="{BB962C8B-B14F-4D97-AF65-F5344CB8AC3E}">
        <p14:creationId xmlns:p14="http://schemas.microsoft.com/office/powerpoint/2010/main" val="19800934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Диаграмма состава команд</a:t>
            </a:r>
            <a:endParaRPr lang="ru-RU" dirty="0"/>
          </a:p>
        </p:txBody>
      </p:sp>
      <p:pic>
        <p:nvPicPr>
          <p:cNvPr id="4" name="Объект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822704" y="1183735"/>
            <a:ext cx="5498592" cy="3212592"/>
          </a:xfrm>
        </p:spPr>
      </p:pic>
    </p:spTree>
    <p:extLst>
      <p:ext uri="{BB962C8B-B14F-4D97-AF65-F5344CB8AC3E}">
        <p14:creationId xmlns:p14="http://schemas.microsoft.com/office/powerpoint/2010/main" val="16667778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dirty="0"/>
          </a:p>
        </p:txBody>
      </p:sp>
      <p:graphicFrame>
        <p:nvGraphicFramePr>
          <p:cNvPr id="4" name="Объект 3"/>
          <p:cNvGraphicFramePr>
            <a:graphicFrameLocks noGrp="1"/>
          </p:cNvGraphicFramePr>
          <p:nvPr>
            <p:ph idx="1"/>
            <p:extLst>
              <p:ext uri="{D42A27DB-BD31-4B8C-83A1-F6EECF244321}">
                <p14:modId xmlns:p14="http://schemas.microsoft.com/office/powerpoint/2010/main" val="1088527613"/>
              </p:ext>
            </p:extLst>
          </p:nvPr>
        </p:nvGraphicFramePr>
        <p:xfrm>
          <a:off x="72000" y="72003"/>
          <a:ext cx="9000000" cy="4521965"/>
        </p:xfrm>
        <a:graphic>
          <a:graphicData uri="http://schemas.openxmlformats.org/drawingml/2006/table">
            <a:tbl>
              <a:tblPr/>
              <a:tblGrid>
                <a:gridCol w="4728600"/>
                <a:gridCol w="1524000"/>
                <a:gridCol w="1447800"/>
                <a:gridCol w="1299600"/>
              </a:tblGrid>
              <a:tr h="386850">
                <a:tc>
                  <a:txBody>
                    <a:bodyPr/>
                    <a:lstStyle/>
                    <a:p>
                      <a:r>
                        <a:rPr lang="ru-RU" sz="1200" b="1" dirty="0" smtClean="0">
                          <a:solidFill>
                            <a:sysClr val="windowText" lastClr="000000"/>
                          </a:solidFill>
                          <a:effectLst/>
                          <a:latin typeface="TimesNewRomanPS" charset="0"/>
                        </a:rPr>
                        <a:t>Сравнительный </a:t>
                      </a:r>
                      <a:r>
                        <a:rPr lang="ru-RU" sz="1200" b="1" dirty="0">
                          <a:solidFill>
                            <a:sysClr val="windowText" lastClr="000000"/>
                          </a:solidFill>
                          <a:effectLst/>
                          <a:latin typeface="TimesNewRomanPS" charset="0"/>
                        </a:rPr>
                        <a:t>пункт </a:t>
                      </a:r>
                      <a:endParaRPr lang="ru-RU" sz="2000" dirty="0">
                        <a:solidFill>
                          <a:sysClr val="windowText" lastClr="000000"/>
                        </a:solidFill>
                        <a:effectLst/>
                      </a:endParaRPr>
                    </a:p>
                  </a:txBody>
                  <a:tcPr marL="59298" marR="59298" marT="29649" marB="2964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10135" cap="flat" cmpd="sng" algn="ctr">
                      <a:solidFill>
                        <a:srgbClr val="000000"/>
                      </a:solidFill>
                      <a:prstDash val="solid"/>
                      <a:round/>
                      <a:headEnd type="none" w="med" len="med"/>
                      <a:tailEnd type="none" w="med" len="med"/>
                    </a:lnB>
                    <a:solidFill>
                      <a:schemeClr val="tx1"/>
                    </a:solidFill>
                  </a:tcPr>
                </a:tc>
                <a:tc>
                  <a:txBody>
                    <a:bodyPr/>
                    <a:lstStyle/>
                    <a:p>
                      <a:r>
                        <a:rPr lang="en-US" sz="1200" b="1">
                          <a:solidFill>
                            <a:sysClr val="windowText" lastClr="000000"/>
                          </a:solidFill>
                          <a:effectLst/>
                          <a:latin typeface="TimesNewRomanPS" charset="0"/>
                        </a:rPr>
                        <a:t>HP Open View </a:t>
                      </a:r>
                      <a:endParaRPr lang="en-US" sz="2000">
                        <a:solidFill>
                          <a:sysClr val="windowText" lastClr="000000"/>
                        </a:solidFill>
                        <a:effectLst/>
                      </a:endParaRPr>
                    </a:p>
                  </a:txBody>
                  <a:tcPr marL="59298" marR="59298" marT="29649" marB="2964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10135" cap="flat" cmpd="sng" algn="ctr">
                      <a:solidFill>
                        <a:srgbClr val="000000"/>
                      </a:solidFill>
                      <a:prstDash val="solid"/>
                      <a:round/>
                      <a:headEnd type="none" w="med" len="med"/>
                      <a:tailEnd type="none" w="med" len="med"/>
                    </a:lnB>
                    <a:solidFill>
                      <a:schemeClr val="tx1"/>
                    </a:solidFill>
                  </a:tcPr>
                </a:tc>
                <a:tc>
                  <a:txBody>
                    <a:bodyPr/>
                    <a:lstStyle/>
                    <a:p>
                      <a:r>
                        <a:rPr lang="en-US" sz="1200" b="1">
                          <a:solidFill>
                            <a:sysClr val="windowText" lastClr="000000"/>
                          </a:solidFill>
                          <a:effectLst/>
                          <a:latin typeface="TimesNewRomanPS" charset="0"/>
                        </a:rPr>
                        <a:t>ServiceNOW </a:t>
                      </a:r>
                      <a:endParaRPr lang="en-US" sz="2000">
                        <a:solidFill>
                          <a:sysClr val="windowText" lastClr="000000"/>
                        </a:solidFill>
                        <a:effectLst/>
                      </a:endParaRPr>
                    </a:p>
                  </a:txBody>
                  <a:tcPr marL="59298" marR="59298" marT="29649" marB="2964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10135" cap="flat" cmpd="sng" algn="ctr">
                      <a:solidFill>
                        <a:srgbClr val="000000"/>
                      </a:solidFill>
                      <a:prstDash val="solid"/>
                      <a:round/>
                      <a:headEnd type="none" w="med" len="med"/>
                      <a:tailEnd type="none" w="med" len="med"/>
                    </a:lnB>
                    <a:solidFill>
                      <a:schemeClr val="tx1"/>
                    </a:solidFill>
                  </a:tcPr>
                </a:tc>
                <a:tc>
                  <a:txBody>
                    <a:bodyPr/>
                    <a:lstStyle/>
                    <a:p>
                      <a:r>
                        <a:rPr lang="en-US" sz="1200" b="1">
                          <a:solidFill>
                            <a:sysClr val="windowText" lastClr="000000"/>
                          </a:solidFill>
                          <a:effectLst/>
                          <a:latin typeface="TimesNewRomanPS" charset="0"/>
                        </a:rPr>
                        <a:t>IBM Watson </a:t>
                      </a:r>
                      <a:endParaRPr lang="en-US" sz="2000">
                        <a:solidFill>
                          <a:sysClr val="windowText" lastClr="000000"/>
                        </a:solidFill>
                        <a:effectLst/>
                      </a:endParaRPr>
                    </a:p>
                  </a:txBody>
                  <a:tcPr marL="59298" marR="59298" marT="29649" marB="2964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10135" cap="flat" cmpd="sng" algn="ctr">
                      <a:solidFill>
                        <a:srgbClr val="000000"/>
                      </a:solidFill>
                      <a:prstDash val="solid"/>
                      <a:round/>
                      <a:headEnd type="none" w="med" len="med"/>
                      <a:tailEnd type="none" w="med" len="med"/>
                    </a:lnB>
                    <a:solidFill>
                      <a:schemeClr val="tx1"/>
                    </a:solidFill>
                  </a:tcPr>
                </a:tc>
              </a:tr>
              <a:tr h="251744">
                <a:tc>
                  <a:txBody>
                    <a:bodyPr/>
                    <a:lstStyle/>
                    <a:p>
                      <a:r>
                        <a:rPr lang="ru-RU" sz="1400" dirty="0">
                          <a:solidFill>
                            <a:sysClr val="windowText" lastClr="000000"/>
                          </a:solidFill>
                          <a:effectLst/>
                          <a:latin typeface="TimesNewRomanPSMT" charset="0"/>
                        </a:rPr>
                        <a:t>Мониторинг </a:t>
                      </a:r>
                      <a:endParaRPr lang="ru-RU" sz="2400" dirty="0">
                        <a:solidFill>
                          <a:sysClr val="windowText" lastClr="000000"/>
                        </a:solidFill>
                        <a:effectLst/>
                      </a:endParaRPr>
                    </a:p>
                  </a:txBody>
                  <a:tcPr marL="59298" marR="59298" marT="29649" marB="2964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1013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bg-BG" sz="1400" dirty="0">
                          <a:solidFill>
                            <a:sysClr val="windowText" lastClr="000000"/>
                          </a:solidFill>
                          <a:effectLst/>
                          <a:latin typeface="TimesNewRomanPSMT" charset="0"/>
                        </a:rPr>
                        <a:t>Да </a:t>
                      </a:r>
                      <a:endParaRPr lang="bg-BG" sz="2400" dirty="0">
                        <a:solidFill>
                          <a:sysClr val="windowText" lastClr="000000"/>
                        </a:solidFill>
                        <a:effectLst/>
                      </a:endParaRPr>
                    </a:p>
                  </a:txBody>
                  <a:tcPr marL="59298" marR="59298" marT="29649" marB="2964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1013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bg-BG" sz="1400">
                          <a:solidFill>
                            <a:sysClr val="windowText" lastClr="000000"/>
                          </a:solidFill>
                          <a:effectLst/>
                          <a:latin typeface="TimesNewRomanPSMT" charset="0"/>
                        </a:rPr>
                        <a:t>Да </a:t>
                      </a:r>
                      <a:endParaRPr lang="bg-BG" sz="2400">
                        <a:solidFill>
                          <a:sysClr val="windowText" lastClr="000000"/>
                        </a:solidFill>
                        <a:effectLst/>
                      </a:endParaRPr>
                    </a:p>
                  </a:txBody>
                  <a:tcPr marL="59298" marR="59298" marT="29649" marB="2964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1013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bg-BG" sz="1400">
                          <a:solidFill>
                            <a:sysClr val="windowText" lastClr="000000"/>
                          </a:solidFill>
                          <a:effectLst/>
                          <a:latin typeface="TimesNewRomanPSMT" charset="0"/>
                        </a:rPr>
                        <a:t>Да </a:t>
                      </a:r>
                      <a:endParaRPr lang="bg-BG" sz="2400">
                        <a:solidFill>
                          <a:sysClr val="windowText" lastClr="000000"/>
                        </a:solidFill>
                        <a:effectLst/>
                      </a:endParaRPr>
                    </a:p>
                  </a:txBody>
                  <a:tcPr marL="59298" marR="59298" marT="29649" marB="2964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1013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r>
              <a:tr h="386850">
                <a:tc>
                  <a:txBody>
                    <a:bodyPr/>
                    <a:lstStyle/>
                    <a:p>
                      <a:r>
                        <a:rPr lang="ru-RU" sz="1400" dirty="0">
                          <a:solidFill>
                            <a:sysClr val="windowText" lastClr="000000"/>
                          </a:solidFill>
                          <a:effectLst/>
                          <a:latin typeface="TimesNewRomanPSMT" charset="0"/>
                        </a:rPr>
                        <a:t>Регистрация инцидентов </a:t>
                      </a:r>
                      <a:endParaRPr lang="ru-RU" sz="2400" dirty="0">
                        <a:solidFill>
                          <a:sysClr val="windowText" lastClr="000000"/>
                        </a:solidFill>
                        <a:effectLst/>
                      </a:endParaRPr>
                    </a:p>
                  </a:txBody>
                  <a:tcPr marL="59298" marR="59298" marT="29649" marB="2964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bg-BG" sz="1400" dirty="0">
                          <a:solidFill>
                            <a:sysClr val="windowText" lastClr="000000"/>
                          </a:solidFill>
                          <a:effectLst/>
                          <a:latin typeface="TimesNewRomanPSMT" charset="0"/>
                        </a:rPr>
                        <a:t>Да </a:t>
                      </a:r>
                      <a:endParaRPr lang="bg-BG" sz="2400" dirty="0">
                        <a:solidFill>
                          <a:sysClr val="windowText" lastClr="000000"/>
                        </a:solidFill>
                        <a:effectLst/>
                      </a:endParaRPr>
                    </a:p>
                  </a:txBody>
                  <a:tcPr marL="59298" marR="59298" marT="29649" marB="2964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bg-BG" sz="1400" dirty="0">
                          <a:solidFill>
                            <a:sysClr val="windowText" lastClr="000000"/>
                          </a:solidFill>
                          <a:effectLst/>
                          <a:latin typeface="TimesNewRomanPSMT" charset="0"/>
                        </a:rPr>
                        <a:t>Да </a:t>
                      </a:r>
                      <a:endParaRPr lang="bg-BG" sz="2400" dirty="0">
                        <a:solidFill>
                          <a:sysClr val="windowText" lastClr="000000"/>
                        </a:solidFill>
                        <a:effectLst/>
                      </a:endParaRPr>
                    </a:p>
                  </a:txBody>
                  <a:tcPr marL="59298" marR="59298" marT="29649" marB="2964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bg-BG" sz="1400">
                          <a:solidFill>
                            <a:sysClr val="windowText" lastClr="000000"/>
                          </a:solidFill>
                          <a:effectLst/>
                          <a:latin typeface="TimesNewRomanPSMT" charset="0"/>
                        </a:rPr>
                        <a:t>Да </a:t>
                      </a:r>
                      <a:endParaRPr lang="bg-BG" sz="2400">
                        <a:solidFill>
                          <a:sysClr val="windowText" lastClr="000000"/>
                        </a:solidFill>
                        <a:effectLst/>
                      </a:endParaRPr>
                    </a:p>
                  </a:txBody>
                  <a:tcPr marL="59298" marR="59298" marT="29649" marB="2964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r>
              <a:tr h="251744">
                <a:tc>
                  <a:txBody>
                    <a:bodyPr/>
                    <a:lstStyle/>
                    <a:p>
                      <a:r>
                        <a:rPr lang="ru-RU" sz="1400" dirty="0">
                          <a:solidFill>
                            <a:sysClr val="windowText" lastClr="000000"/>
                          </a:solidFill>
                          <a:effectLst/>
                          <a:latin typeface="TimesNewRomanPSMT" charset="0"/>
                        </a:rPr>
                        <a:t>Управление системами </a:t>
                      </a:r>
                      <a:endParaRPr lang="ru-RU" sz="2400" dirty="0">
                        <a:solidFill>
                          <a:sysClr val="windowText" lastClr="000000"/>
                        </a:solidFill>
                        <a:effectLst/>
                      </a:endParaRPr>
                    </a:p>
                  </a:txBody>
                  <a:tcPr marL="59298" marR="59298" marT="29649" marB="2964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bg-BG" sz="1400" dirty="0">
                          <a:solidFill>
                            <a:sysClr val="windowText" lastClr="000000"/>
                          </a:solidFill>
                          <a:effectLst/>
                          <a:latin typeface="TimesNewRomanPSMT" charset="0"/>
                        </a:rPr>
                        <a:t>Да </a:t>
                      </a:r>
                      <a:endParaRPr lang="bg-BG" sz="2400" dirty="0">
                        <a:solidFill>
                          <a:sysClr val="windowText" lastClr="000000"/>
                        </a:solidFill>
                        <a:effectLst/>
                      </a:endParaRPr>
                    </a:p>
                  </a:txBody>
                  <a:tcPr marL="59298" marR="59298" marT="29649" marB="2964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bg-BG" sz="1400">
                          <a:solidFill>
                            <a:sysClr val="windowText" lastClr="000000"/>
                          </a:solidFill>
                          <a:effectLst/>
                          <a:latin typeface="TimesNewRomanPSMT" charset="0"/>
                        </a:rPr>
                        <a:t>Нет </a:t>
                      </a:r>
                      <a:endParaRPr lang="bg-BG" sz="2400">
                        <a:solidFill>
                          <a:sysClr val="windowText" lastClr="000000"/>
                        </a:solidFill>
                        <a:effectLst/>
                      </a:endParaRPr>
                    </a:p>
                  </a:txBody>
                  <a:tcPr marL="59298" marR="59298" marT="29649" marB="2964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bg-BG" sz="1400">
                          <a:solidFill>
                            <a:sysClr val="windowText" lastClr="000000"/>
                          </a:solidFill>
                          <a:effectLst/>
                          <a:latin typeface="TimesNewRomanPSMT" charset="0"/>
                        </a:rPr>
                        <a:t>Нет </a:t>
                      </a:r>
                      <a:endParaRPr lang="bg-BG" sz="2400">
                        <a:solidFill>
                          <a:sysClr val="windowText" lastClr="000000"/>
                        </a:solidFill>
                        <a:effectLst/>
                      </a:endParaRPr>
                    </a:p>
                  </a:txBody>
                  <a:tcPr marL="59298" marR="59298" marT="29649" marB="2964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r>
              <a:tr h="546142">
                <a:tc>
                  <a:txBody>
                    <a:bodyPr/>
                    <a:lstStyle/>
                    <a:p>
                      <a:r>
                        <a:rPr lang="ru-RU" sz="1400" dirty="0">
                          <a:solidFill>
                            <a:sysClr val="windowText" lastClr="000000"/>
                          </a:solidFill>
                          <a:effectLst/>
                          <a:latin typeface="TimesNewRomanPSMT" charset="0"/>
                        </a:rPr>
                        <a:t>Создание цепи обработки (</a:t>
                      </a:r>
                      <a:r>
                        <a:rPr lang="ru-RU" sz="1400" dirty="0" err="1">
                          <a:solidFill>
                            <a:sysClr val="windowText" lastClr="000000"/>
                          </a:solidFill>
                          <a:effectLst/>
                          <a:latin typeface="TimesNewRomanPSMT" charset="0"/>
                        </a:rPr>
                        <a:t>Workflow</a:t>
                      </a:r>
                      <a:r>
                        <a:rPr lang="ru-RU" sz="1400" dirty="0">
                          <a:solidFill>
                            <a:sysClr val="windowText" lastClr="000000"/>
                          </a:solidFill>
                          <a:effectLst/>
                          <a:latin typeface="TimesNewRomanPSMT" charset="0"/>
                        </a:rPr>
                        <a:t>) инцидента </a:t>
                      </a:r>
                      <a:endParaRPr lang="ru-RU" sz="2400" dirty="0">
                        <a:solidFill>
                          <a:sysClr val="windowText" lastClr="000000"/>
                        </a:solidFill>
                        <a:effectLst/>
                      </a:endParaRPr>
                    </a:p>
                  </a:txBody>
                  <a:tcPr marL="59298" marR="59298" marT="29649" marB="2964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bg-BG" sz="1400">
                          <a:solidFill>
                            <a:sysClr val="windowText" lastClr="000000"/>
                          </a:solidFill>
                          <a:effectLst/>
                          <a:latin typeface="TimesNewRomanPSMT" charset="0"/>
                        </a:rPr>
                        <a:t>Да </a:t>
                      </a:r>
                      <a:endParaRPr lang="bg-BG" sz="2400">
                        <a:solidFill>
                          <a:sysClr val="windowText" lastClr="000000"/>
                        </a:solidFill>
                        <a:effectLst/>
                      </a:endParaRPr>
                    </a:p>
                  </a:txBody>
                  <a:tcPr marL="59298" marR="59298" marT="29649" marB="2964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bg-BG" sz="1400" dirty="0">
                          <a:solidFill>
                            <a:sysClr val="windowText" lastClr="000000"/>
                          </a:solidFill>
                          <a:effectLst/>
                          <a:latin typeface="TimesNewRomanPSMT" charset="0"/>
                        </a:rPr>
                        <a:t>Да </a:t>
                      </a:r>
                      <a:endParaRPr lang="bg-BG" sz="2400" dirty="0">
                        <a:solidFill>
                          <a:sysClr val="windowText" lastClr="000000"/>
                        </a:solidFill>
                        <a:effectLst/>
                      </a:endParaRPr>
                    </a:p>
                  </a:txBody>
                  <a:tcPr marL="59298" marR="59298" marT="29649" marB="2964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bg-BG" sz="1400" dirty="0">
                          <a:solidFill>
                            <a:sysClr val="windowText" lastClr="000000"/>
                          </a:solidFill>
                          <a:effectLst/>
                          <a:latin typeface="TimesNewRomanPSMT" charset="0"/>
                        </a:rPr>
                        <a:t>Нет </a:t>
                      </a:r>
                      <a:endParaRPr lang="bg-BG" sz="2400" dirty="0">
                        <a:solidFill>
                          <a:sysClr val="windowText" lastClr="000000"/>
                        </a:solidFill>
                        <a:effectLst/>
                      </a:endParaRPr>
                    </a:p>
                  </a:txBody>
                  <a:tcPr marL="59298" marR="59298" marT="29649" marB="2964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r>
              <a:tr h="705434">
                <a:tc>
                  <a:txBody>
                    <a:bodyPr/>
                    <a:lstStyle/>
                    <a:p>
                      <a:r>
                        <a:rPr lang="ru-RU" sz="1400" dirty="0">
                          <a:solidFill>
                            <a:sysClr val="windowText" lastClr="000000"/>
                          </a:solidFill>
                          <a:effectLst/>
                          <a:latin typeface="TimesNewRomanPSMT" charset="0"/>
                        </a:rPr>
                        <a:t>Понимания и </a:t>
                      </a:r>
                      <a:r>
                        <a:rPr lang="ru-RU" sz="1400" dirty="0" smtClean="0">
                          <a:solidFill>
                            <a:sysClr val="windowText" lastClr="000000"/>
                          </a:solidFill>
                          <a:effectLst/>
                          <a:latin typeface="TimesNewRomanPSMT" charset="0"/>
                        </a:rPr>
                        <a:t>формализация </a:t>
                      </a:r>
                      <a:r>
                        <a:rPr lang="ru-RU" sz="1400" dirty="0">
                          <a:solidFill>
                            <a:sysClr val="windowText" lastClr="000000"/>
                          </a:solidFill>
                          <a:effectLst/>
                          <a:latin typeface="TimesNewRomanPSMT" charset="0"/>
                        </a:rPr>
                        <a:t>запросов на </a:t>
                      </a:r>
                      <a:r>
                        <a:rPr lang="ru-RU" sz="1400" dirty="0" smtClean="0">
                          <a:solidFill>
                            <a:sysClr val="windowText" lastClr="000000"/>
                          </a:solidFill>
                          <a:effectLst/>
                          <a:latin typeface="TimesNewRomanPSMT" charset="0"/>
                        </a:rPr>
                        <a:t>естественном </a:t>
                      </a:r>
                      <a:r>
                        <a:rPr lang="ru-RU" sz="1400" dirty="0">
                          <a:solidFill>
                            <a:sysClr val="windowText" lastClr="000000"/>
                          </a:solidFill>
                          <a:effectLst/>
                          <a:latin typeface="TimesNewRomanPSMT" charset="0"/>
                        </a:rPr>
                        <a:t>языке </a:t>
                      </a:r>
                      <a:endParaRPr lang="ru-RU" sz="2400" dirty="0">
                        <a:solidFill>
                          <a:sysClr val="windowText" lastClr="000000"/>
                        </a:solidFill>
                        <a:effectLst/>
                      </a:endParaRPr>
                    </a:p>
                  </a:txBody>
                  <a:tcPr marL="59298" marR="59298" marT="29649" marB="2964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bg-BG" sz="1400">
                          <a:solidFill>
                            <a:sysClr val="windowText" lastClr="000000"/>
                          </a:solidFill>
                          <a:effectLst/>
                          <a:latin typeface="TimesNewRomanPSMT" charset="0"/>
                        </a:rPr>
                        <a:t>Нет </a:t>
                      </a:r>
                      <a:endParaRPr lang="bg-BG" sz="2400">
                        <a:solidFill>
                          <a:sysClr val="windowText" lastClr="000000"/>
                        </a:solidFill>
                        <a:effectLst/>
                      </a:endParaRPr>
                    </a:p>
                  </a:txBody>
                  <a:tcPr marL="59298" marR="59298" marT="29649" marB="2964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bg-BG" sz="1400" dirty="0">
                          <a:solidFill>
                            <a:sysClr val="windowText" lastClr="000000"/>
                          </a:solidFill>
                          <a:effectLst/>
                          <a:latin typeface="TimesNewRomanPSMT" charset="0"/>
                        </a:rPr>
                        <a:t>Нет </a:t>
                      </a:r>
                      <a:endParaRPr lang="bg-BG" sz="2400" dirty="0">
                        <a:solidFill>
                          <a:sysClr val="windowText" lastClr="000000"/>
                        </a:solidFill>
                        <a:effectLst/>
                      </a:endParaRPr>
                    </a:p>
                  </a:txBody>
                  <a:tcPr marL="59298" marR="59298" marT="29649" marB="2964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bg-BG" sz="1400" dirty="0">
                          <a:solidFill>
                            <a:sysClr val="windowText" lastClr="000000"/>
                          </a:solidFill>
                          <a:effectLst/>
                          <a:latin typeface="TimesNewRomanPSMT" charset="0"/>
                        </a:rPr>
                        <a:t>Да </a:t>
                      </a:r>
                      <a:endParaRPr lang="bg-BG" sz="2400" dirty="0">
                        <a:solidFill>
                          <a:sysClr val="windowText" lastClr="000000"/>
                        </a:solidFill>
                        <a:effectLst/>
                      </a:endParaRPr>
                    </a:p>
                  </a:txBody>
                  <a:tcPr marL="59298" marR="59298" marT="29649" marB="2964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r>
              <a:tr h="251744">
                <a:tc>
                  <a:txBody>
                    <a:bodyPr/>
                    <a:lstStyle/>
                    <a:p>
                      <a:r>
                        <a:rPr lang="ru-RU" sz="1400" dirty="0">
                          <a:solidFill>
                            <a:sysClr val="windowText" lastClr="000000"/>
                          </a:solidFill>
                          <a:effectLst/>
                          <a:latin typeface="TimesNewRomanPSMT" charset="0"/>
                        </a:rPr>
                        <a:t>Поиск </a:t>
                      </a:r>
                      <a:r>
                        <a:rPr lang="ru-RU" sz="1400" dirty="0" smtClean="0">
                          <a:solidFill>
                            <a:sysClr val="windowText" lastClr="000000"/>
                          </a:solidFill>
                          <a:effectLst/>
                          <a:latin typeface="TimesNewRomanPSMT" charset="0"/>
                        </a:rPr>
                        <a:t>решений</a:t>
                      </a:r>
                      <a:endParaRPr lang="ru-RU" sz="2400" dirty="0">
                        <a:solidFill>
                          <a:sysClr val="windowText" lastClr="000000"/>
                        </a:solidFill>
                        <a:effectLst/>
                      </a:endParaRPr>
                    </a:p>
                  </a:txBody>
                  <a:tcPr marL="59298" marR="59298" marT="29649" marB="2964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bg-BG" sz="1400">
                          <a:solidFill>
                            <a:sysClr val="windowText" lastClr="000000"/>
                          </a:solidFill>
                          <a:effectLst/>
                          <a:latin typeface="TimesNewRomanPSMT" charset="0"/>
                        </a:rPr>
                        <a:t>Нет </a:t>
                      </a:r>
                      <a:endParaRPr lang="bg-BG" sz="2400">
                        <a:solidFill>
                          <a:sysClr val="windowText" lastClr="000000"/>
                        </a:solidFill>
                        <a:effectLst/>
                      </a:endParaRPr>
                    </a:p>
                  </a:txBody>
                  <a:tcPr marL="59298" marR="59298" marT="29649" marB="2964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bg-BG" sz="1400">
                          <a:solidFill>
                            <a:sysClr val="windowText" lastClr="000000"/>
                          </a:solidFill>
                          <a:effectLst/>
                          <a:latin typeface="TimesNewRomanPSMT" charset="0"/>
                        </a:rPr>
                        <a:t>Нет </a:t>
                      </a:r>
                      <a:endParaRPr lang="bg-BG" sz="2400">
                        <a:solidFill>
                          <a:sysClr val="windowText" lastClr="000000"/>
                        </a:solidFill>
                        <a:effectLst/>
                      </a:endParaRPr>
                    </a:p>
                  </a:txBody>
                  <a:tcPr marL="59298" marR="59298" marT="29649" marB="2964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bg-BG" sz="1400">
                          <a:solidFill>
                            <a:sysClr val="windowText" lastClr="000000"/>
                          </a:solidFill>
                          <a:effectLst/>
                          <a:latin typeface="TimesNewRomanPSMT" charset="0"/>
                        </a:rPr>
                        <a:t>Да </a:t>
                      </a:r>
                      <a:endParaRPr lang="bg-BG" sz="2400">
                        <a:solidFill>
                          <a:sysClr val="windowText" lastClr="000000"/>
                        </a:solidFill>
                        <a:effectLst/>
                      </a:endParaRPr>
                    </a:p>
                  </a:txBody>
                  <a:tcPr marL="59298" marR="59298" marT="29649" marB="2964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r>
              <a:tr h="251744">
                <a:tc>
                  <a:txBody>
                    <a:bodyPr/>
                    <a:lstStyle/>
                    <a:p>
                      <a:r>
                        <a:rPr lang="ru-RU" sz="1400" dirty="0">
                          <a:solidFill>
                            <a:sysClr val="windowText" lastClr="000000"/>
                          </a:solidFill>
                          <a:effectLst/>
                          <a:latin typeface="TimesNewRomanPSMT" charset="0"/>
                        </a:rPr>
                        <a:t>Применение </a:t>
                      </a:r>
                      <a:r>
                        <a:rPr lang="ru-RU" sz="1400" dirty="0" smtClean="0">
                          <a:solidFill>
                            <a:sysClr val="windowText" lastClr="000000"/>
                          </a:solidFill>
                          <a:effectLst/>
                          <a:latin typeface="TimesNewRomanPSMT" charset="0"/>
                        </a:rPr>
                        <a:t>решений</a:t>
                      </a:r>
                      <a:endParaRPr lang="ru-RU" sz="2400" dirty="0">
                        <a:solidFill>
                          <a:sysClr val="windowText" lastClr="000000"/>
                        </a:solidFill>
                        <a:effectLst/>
                      </a:endParaRPr>
                    </a:p>
                  </a:txBody>
                  <a:tcPr marL="59298" marR="59298" marT="29649" marB="2964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bg-BG" sz="1400">
                          <a:solidFill>
                            <a:sysClr val="windowText" lastClr="000000"/>
                          </a:solidFill>
                          <a:effectLst/>
                          <a:latin typeface="TimesNewRomanPSMT" charset="0"/>
                        </a:rPr>
                        <a:t>Нет </a:t>
                      </a:r>
                      <a:endParaRPr lang="bg-BG" sz="2400">
                        <a:solidFill>
                          <a:sysClr val="windowText" lastClr="000000"/>
                        </a:solidFill>
                        <a:effectLst/>
                      </a:endParaRPr>
                    </a:p>
                  </a:txBody>
                  <a:tcPr marL="59298" marR="59298" marT="29649" marB="2964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bg-BG" sz="1400">
                          <a:solidFill>
                            <a:sysClr val="windowText" lastClr="000000"/>
                          </a:solidFill>
                          <a:effectLst/>
                          <a:latin typeface="TimesNewRomanPSMT" charset="0"/>
                        </a:rPr>
                        <a:t>Нет </a:t>
                      </a:r>
                      <a:endParaRPr lang="bg-BG" sz="2400">
                        <a:solidFill>
                          <a:sysClr val="windowText" lastClr="000000"/>
                        </a:solidFill>
                        <a:effectLst/>
                      </a:endParaRPr>
                    </a:p>
                  </a:txBody>
                  <a:tcPr marL="59298" marR="59298" marT="29649" marB="2964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bg-BG" sz="1400" dirty="0">
                          <a:solidFill>
                            <a:sysClr val="windowText" lastClr="000000"/>
                          </a:solidFill>
                          <a:effectLst/>
                          <a:latin typeface="TimesNewRomanPSMT" charset="0"/>
                        </a:rPr>
                        <a:t>Нет </a:t>
                      </a:r>
                      <a:endParaRPr lang="bg-BG" sz="2400" dirty="0">
                        <a:solidFill>
                          <a:sysClr val="windowText" lastClr="000000"/>
                        </a:solidFill>
                        <a:effectLst/>
                      </a:endParaRPr>
                    </a:p>
                  </a:txBody>
                  <a:tcPr marL="59298" marR="59298" marT="29649" marB="2964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r>
              <a:tr h="450639">
                <a:tc>
                  <a:txBody>
                    <a:bodyPr/>
                    <a:lstStyle/>
                    <a:p>
                      <a:r>
                        <a:rPr lang="ru-RU" sz="1400" dirty="0">
                          <a:solidFill>
                            <a:sysClr val="windowText" lastClr="000000"/>
                          </a:solidFill>
                          <a:effectLst/>
                          <a:latin typeface="TimesNewRomanPSMT" charset="0"/>
                        </a:rPr>
                        <a:t>Обучение разрешению </a:t>
                      </a:r>
                      <a:r>
                        <a:rPr lang="ru-RU" sz="1400" dirty="0" smtClean="0">
                          <a:solidFill>
                            <a:sysClr val="windowText" lastClr="000000"/>
                          </a:solidFill>
                          <a:effectLst/>
                          <a:latin typeface="TimesNewRomanPSMT" charset="0"/>
                        </a:rPr>
                        <a:t>инцидента </a:t>
                      </a:r>
                      <a:endParaRPr lang="ru-RU" sz="2400" dirty="0">
                        <a:solidFill>
                          <a:sysClr val="windowText" lastClr="000000"/>
                        </a:solidFill>
                        <a:effectLst/>
                      </a:endParaRPr>
                    </a:p>
                  </a:txBody>
                  <a:tcPr marL="59298" marR="59298" marT="29649" marB="2964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bg-BG" sz="1400" dirty="0">
                          <a:solidFill>
                            <a:sysClr val="windowText" lastClr="000000"/>
                          </a:solidFill>
                          <a:effectLst/>
                          <a:latin typeface="TimesNewRomanPSMT" charset="0"/>
                        </a:rPr>
                        <a:t>Нет </a:t>
                      </a:r>
                      <a:endParaRPr lang="bg-BG" sz="2400" dirty="0">
                        <a:solidFill>
                          <a:sysClr val="windowText" lastClr="000000"/>
                        </a:solidFill>
                        <a:effectLst/>
                      </a:endParaRPr>
                    </a:p>
                  </a:txBody>
                  <a:tcPr marL="59298" marR="59298" marT="29649" marB="2964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bg-BG" sz="1400">
                          <a:solidFill>
                            <a:sysClr val="windowText" lastClr="000000"/>
                          </a:solidFill>
                          <a:effectLst/>
                          <a:latin typeface="TimesNewRomanPSMT" charset="0"/>
                        </a:rPr>
                        <a:t>Нет </a:t>
                      </a:r>
                      <a:endParaRPr lang="bg-BG" sz="2400">
                        <a:solidFill>
                          <a:sysClr val="windowText" lastClr="000000"/>
                        </a:solidFill>
                        <a:effectLst/>
                      </a:endParaRPr>
                    </a:p>
                  </a:txBody>
                  <a:tcPr marL="59298" marR="59298" marT="29649" marB="2964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bg-BG" sz="1400" dirty="0">
                          <a:solidFill>
                            <a:sysClr val="windowText" lastClr="000000"/>
                          </a:solidFill>
                          <a:effectLst/>
                          <a:latin typeface="TimesNewRomanPSMT" charset="0"/>
                        </a:rPr>
                        <a:t>Да </a:t>
                      </a:r>
                      <a:endParaRPr lang="bg-BG" sz="2400" dirty="0">
                        <a:solidFill>
                          <a:sysClr val="windowText" lastClr="000000"/>
                        </a:solidFill>
                        <a:effectLst/>
                      </a:endParaRPr>
                    </a:p>
                  </a:txBody>
                  <a:tcPr marL="59298" marR="59298" marT="29649" marB="2964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r>
              <a:tr h="955418">
                <a:tc>
                  <a:txBody>
                    <a:bodyPr/>
                    <a:lstStyle/>
                    <a:p>
                      <a:r>
                        <a:rPr lang="ru-RU" sz="1400" dirty="0">
                          <a:solidFill>
                            <a:sysClr val="windowText" lastClr="000000"/>
                          </a:solidFill>
                          <a:effectLst/>
                          <a:latin typeface="TimesNewRomanPSMT" charset="0"/>
                        </a:rPr>
                        <a:t>Умение проводить </a:t>
                      </a:r>
                      <a:r>
                        <a:rPr lang="ru-RU" sz="1400" dirty="0" smtClean="0">
                          <a:solidFill>
                            <a:sysClr val="windowText" lastClr="000000"/>
                          </a:solidFill>
                          <a:effectLst/>
                          <a:latin typeface="TimesNewRomanPSMT" charset="0"/>
                        </a:rPr>
                        <a:t>логические </a:t>
                      </a:r>
                      <a:r>
                        <a:rPr lang="ru-RU" sz="1400" dirty="0">
                          <a:solidFill>
                            <a:sysClr val="windowText" lastClr="000000"/>
                          </a:solidFill>
                          <a:effectLst/>
                          <a:latin typeface="TimesNewRomanPSMT" charset="0"/>
                        </a:rPr>
                        <a:t>рассуждения: генерализацию, </a:t>
                      </a:r>
                      <a:r>
                        <a:rPr lang="ru-RU" sz="1400" dirty="0" smtClean="0">
                          <a:solidFill>
                            <a:sysClr val="windowText" lastClr="000000"/>
                          </a:solidFill>
                          <a:effectLst/>
                          <a:latin typeface="TimesNewRomanPSMT" charset="0"/>
                        </a:rPr>
                        <a:t>специализацию</a:t>
                      </a:r>
                      <a:r>
                        <a:rPr lang="ru-RU" sz="1400" dirty="0">
                          <a:solidFill>
                            <a:sysClr val="windowText" lastClr="000000"/>
                          </a:solidFill>
                          <a:effectLst/>
                          <a:latin typeface="TimesNewRomanPSMT" charset="0"/>
                        </a:rPr>
                        <a:t>, </a:t>
                      </a:r>
                      <a:r>
                        <a:rPr lang="ru-RU" sz="1400" dirty="0" err="1">
                          <a:solidFill>
                            <a:sysClr val="windowText" lastClr="000000"/>
                          </a:solidFill>
                          <a:effectLst/>
                          <a:latin typeface="TimesNewRomanPSMT" charset="0"/>
                        </a:rPr>
                        <a:t>синонимичныи</a:t>
                      </a:r>
                      <a:r>
                        <a:rPr lang="ru-RU" sz="1400" dirty="0">
                          <a:solidFill>
                            <a:sysClr val="windowText" lastClr="000000"/>
                          </a:solidFill>
                          <a:effectLst/>
                          <a:latin typeface="TimesNewRomanPSMT" charset="0"/>
                        </a:rPr>
                        <a:t>̆ поиск </a:t>
                      </a:r>
                      <a:endParaRPr lang="ru-RU" sz="2400" dirty="0">
                        <a:solidFill>
                          <a:sysClr val="windowText" lastClr="000000"/>
                        </a:solidFill>
                        <a:effectLst/>
                      </a:endParaRPr>
                    </a:p>
                  </a:txBody>
                  <a:tcPr marL="59298" marR="59298" marT="29649" marB="2964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15215" cap="flat" cmpd="sng" algn="ctr">
                      <a:solidFill>
                        <a:srgbClr val="000000"/>
                      </a:solidFill>
                      <a:prstDash val="solid"/>
                      <a:round/>
                      <a:headEnd type="none" w="med" len="med"/>
                      <a:tailEnd type="none" w="med" len="med"/>
                    </a:lnB>
                    <a:solidFill>
                      <a:schemeClr val="tx1"/>
                    </a:solidFill>
                  </a:tcPr>
                </a:tc>
                <a:tc>
                  <a:txBody>
                    <a:bodyPr/>
                    <a:lstStyle/>
                    <a:p>
                      <a:r>
                        <a:rPr lang="bg-BG" sz="1400" dirty="0">
                          <a:solidFill>
                            <a:sysClr val="windowText" lastClr="000000"/>
                          </a:solidFill>
                          <a:effectLst/>
                          <a:latin typeface="TimesNewRomanPSMT" charset="0"/>
                        </a:rPr>
                        <a:t>Нет </a:t>
                      </a:r>
                      <a:endParaRPr lang="bg-BG" sz="2400" dirty="0">
                        <a:solidFill>
                          <a:sysClr val="windowText" lastClr="000000"/>
                        </a:solidFill>
                        <a:effectLst/>
                      </a:endParaRPr>
                    </a:p>
                  </a:txBody>
                  <a:tcPr marL="59298" marR="59298" marT="29649" marB="2964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15215" cap="flat" cmpd="sng" algn="ctr">
                      <a:solidFill>
                        <a:srgbClr val="000000"/>
                      </a:solidFill>
                      <a:prstDash val="solid"/>
                      <a:round/>
                      <a:headEnd type="none" w="med" len="med"/>
                      <a:tailEnd type="none" w="med" len="med"/>
                    </a:lnB>
                    <a:solidFill>
                      <a:schemeClr val="tx1"/>
                    </a:solidFill>
                  </a:tcPr>
                </a:tc>
                <a:tc>
                  <a:txBody>
                    <a:bodyPr/>
                    <a:lstStyle/>
                    <a:p>
                      <a:r>
                        <a:rPr lang="bg-BG" sz="1400" dirty="0">
                          <a:solidFill>
                            <a:sysClr val="windowText" lastClr="000000"/>
                          </a:solidFill>
                          <a:effectLst/>
                          <a:latin typeface="TimesNewRomanPSMT" charset="0"/>
                        </a:rPr>
                        <a:t>Нет </a:t>
                      </a:r>
                      <a:endParaRPr lang="bg-BG" sz="2400" dirty="0">
                        <a:solidFill>
                          <a:sysClr val="windowText" lastClr="000000"/>
                        </a:solidFill>
                        <a:effectLst/>
                      </a:endParaRPr>
                    </a:p>
                  </a:txBody>
                  <a:tcPr marL="59298" marR="59298" marT="29649" marB="2964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15215" cap="flat" cmpd="sng" algn="ctr">
                      <a:solidFill>
                        <a:srgbClr val="000000"/>
                      </a:solidFill>
                      <a:prstDash val="solid"/>
                      <a:round/>
                      <a:headEnd type="none" w="med" len="med"/>
                      <a:tailEnd type="none" w="med" len="med"/>
                    </a:lnB>
                    <a:solidFill>
                      <a:schemeClr val="tx1"/>
                    </a:solidFill>
                  </a:tcPr>
                </a:tc>
                <a:tc>
                  <a:txBody>
                    <a:bodyPr/>
                    <a:lstStyle/>
                    <a:p>
                      <a:r>
                        <a:rPr lang="bg-BG" sz="1400" dirty="0">
                          <a:solidFill>
                            <a:sysClr val="windowText" lastClr="000000"/>
                          </a:solidFill>
                          <a:effectLst/>
                          <a:latin typeface="TimesNewRomanPSMT" charset="0"/>
                        </a:rPr>
                        <a:t>Нет </a:t>
                      </a:r>
                      <a:endParaRPr lang="bg-BG" sz="2400" dirty="0">
                        <a:solidFill>
                          <a:sysClr val="windowText" lastClr="000000"/>
                        </a:solidFill>
                        <a:effectLst/>
                      </a:endParaRPr>
                    </a:p>
                  </a:txBody>
                  <a:tcPr marL="59298" marR="59298" marT="29649" marB="2964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15215" cap="flat" cmpd="sng" algn="ctr">
                      <a:solidFill>
                        <a:srgbClr val="000000"/>
                      </a:solidFill>
                      <a:prstDash val="solid"/>
                      <a:round/>
                      <a:headEnd type="none" w="med" len="med"/>
                      <a:tailEnd type="none" w="med" len="med"/>
                    </a:lnB>
                    <a:solidFill>
                      <a:schemeClr val="tx1"/>
                    </a:solidFill>
                  </a:tcPr>
                </a:tc>
              </a:tr>
            </a:tbl>
          </a:graphicData>
        </a:graphic>
      </p:graphicFrame>
    </p:spTree>
    <p:extLst>
      <p:ext uri="{BB962C8B-B14F-4D97-AF65-F5344CB8AC3E}">
        <p14:creationId xmlns:p14="http://schemas.microsoft.com/office/powerpoint/2010/main" val="13944536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ctrTitle"/>
          </p:nvPr>
        </p:nvSpPr>
        <p:spPr/>
        <p:txBody>
          <a:bodyPr/>
          <a:lstStyle/>
          <a:p>
            <a:r>
              <a:rPr lang="ru-RU" dirty="0" smtClean="0"/>
              <a:t>Глава 2</a:t>
            </a:r>
            <a:br>
              <a:rPr lang="ru-RU" dirty="0" smtClean="0"/>
            </a:br>
            <a:endParaRPr lang="ru-RU" dirty="0"/>
          </a:p>
        </p:txBody>
      </p:sp>
      <p:sp>
        <p:nvSpPr>
          <p:cNvPr id="5" name="Подзаголовок 4"/>
          <p:cNvSpPr>
            <a:spLocks noGrp="1"/>
          </p:cNvSpPr>
          <p:nvPr>
            <p:ph type="subTitle" idx="1"/>
          </p:nvPr>
        </p:nvSpPr>
        <p:spPr/>
        <p:txBody>
          <a:bodyPr/>
          <a:lstStyle/>
          <a:p>
            <a:r>
              <a:rPr lang="ru-RU" dirty="0" smtClean="0"/>
              <a:t>Модель интеллектуальной системы принятия решений</a:t>
            </a:r>
            <a:endParaRPr lang="ru-RU" dirty="0"/>
          </a:p>
        </p:txBody>
      </p:sp>
    </p:spTree>
    <p:extLst>
      <p:ext uri="{BB962C8B-B14F-4D97-AF65-F5344CB8AC3E}">
        <p14:creationId xmlns:p14="http://schemas.microsoft.com/office/powerpoint/2010/main" val="15566187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Объект 6"/>
          <p:cNvSpPr>
            <a:spLocks noGrp="1"/>
          </p:cNvSpPr>
          <p:nvPr>
            <p:ph sz="half" idx="1"/>
          </p:nvPr>
        </p:nvSpPr>
        <p:spPr>
          <a:xfrm>
            <a:off x="72000" y="972000"/>
            <a:ext cx="8843400" cy="3636000"/>
          </a:xfrm>
        </p:spPr>
        <p:txBody>
          <a:bodyPr/>
          <a:lstStyle/>
          <a:p>
            <a:r>
              <a:rPr lang="en-US" dirty="0" err="1" smtClean="0"/>
              <a:t>Menta</a:t>
            </a:r>
            <a:r>
              <a:rPr lang="en-US" dirty="0" smtClean="0"/>
              <a:t> 0.1;</a:t>
            </a:r>
          </a:p>
          <a:p>
            <a:r>
              <a:rPr lang="en-US" dirty="0" err="1" smtClean="0"/>
              <a:t>Menta</a:t>
            </a:r>
            <a:r>
              <a:rPr lang="en-US" dirty="0" smtClean="0"/>
              <a:t> 0.3;</a:t>
            </a:r>
          </a:p>
          <a:p>
            <a:r>
              <a:rPr lang="en-US" dirty="0" smtClean="0"/>
              <a:t>TU 1.0.</a:t>
            </a:r>
          </a:p>
        </p:txBody>
      </p:sp>
      <p:sp>
        <p:nvSpPr>
          <p:cNvPr id="6" name="Заголовок 5"/>
          <p:cNvSpPr>
            <a:spLocks noGrp="1"/>
          </p:cNvSpPr>
          <p:nvPr>
            <p:ph type="title"/>
          </p:nvPr>
        </p:nvSpPr>
        <p:spPr/>
        <p:txBody>
          <a:bodyPr/>
          <a:lstStyle/>
          <a:p>
            <a:r>
              <a:rPr lang="ru-RU" dirty="0" smtClean="0"/>
              <a:t>Рассмотренные модели </a:t>
            </a:r>
            <a:endParaRPr lang="ru-RU" dirty="0"/>
          </a:p>
        </p:txBody>
      </p:sp>
    </p:spTree>
    <p:extLst>
      <p:ext uri="{BB962C8B-B14F-4D97-AF65-F5344CB8AC3E}">
        <p14:creationId xmlns:p14="http://schemas.microsoft.com/office/powerpoint/2010/main" val="18242315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p:cNvSpPr>
            <a:spLocks noGrp="1"/>
          </p:cNvSpPr>
          <p:nvPr>
            <p:ph type="title"/>
          </p:nvPr>
        </p:nvSpPr>
        <p:spPr/>
        <p:txBody>
          <a:bodyPr/>
          <a:lstStyle/>
          <a:p>
            <a:r>
              <a:rPr lang="en-US" dirty="0" err="1" smtClean="0"/>
              <a:t>Menta</a:t>
            </a:r>
            <a:r>
              <a:rPr lang="en-US" dirty="0" smtClean="0"/>
              <a:t> 0.1</a:t>
            </a:r>
            <a:endParaRPr lang="ru-RU" dirty="0"/>
          </a:p>
        </p:txBody>
      </p:sp>
      <p:sp>
        <p:nvSpPr>
          <p:cNvPr id="6" name="Объект 5"/>
          <p:cNvSpPr>
            <a:spLocks noGrp="1"/>
          </p:cNvSpPr>
          <p:nvPr>
            <p:ph idx="1"/>
          </p:nvPr>
        </p:nvSpPr>
        <p:spPr/>
        <p:txBody>
          <a:bodyPr/>
          <a:lstStyle/>
          <a:p>
            <a:r>
              <a:rPr lang="ru-RU" dirty="0" smtClean="0"/>
              <a:t>Основные компоненты</a:t>
            </a:r>
            <a:r>
              <a:rPr lang="en-US" dirty="0" smtClean="0"/>
              <a:t>:</a:t>
            </a:r>
          </a:p>
          <a:p>
            <a:pPr lvl="1"/>
            <a:r>
              <a:rPr lang="en-US" dirty="0" smtClean="0"/>
              <a:t>Request parser;</a:t>
            </a:r>
          </a:p>
          <a:p>
            <a:pPr lvl="1"/>
            <a:r>
              <a:rPr lang="en-US" dirty="0" smtClean="0"/>
              <a:t>Action generator;</a:t>
            </a:r>
          </a:p>
          <a:p>
            <a:pPr lvl="1"/>
            <a:r>
              <a:rPr lang="en-US" dirty="0" smtClean="0"/>
              <a:t>Action applier.</a:t>
            </a:r>
            <a:endParaRPr lang="ru-RU" dirty="0"/>
          </a:p>
        </p:txBody>
      </p:sp>
    </p:spTree>
    <p:extLst>
      <p:ext uri="{BB962C8B-B14F-4D97-AF65-F5344CB8AC3E}">
        <p14:creationId xmlns:p14="http://schemas.microsoft.com/office/powerpoint/2010/main" val="21006398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Взаимодействие</a:t>
            </a:r>
            <a:endParaRPr lang="ru-RU" dirty="0"/>
          </a:p>
        </p:txBody>
      </p:sp>
      <p:pic>
        <p:nvPicPr>
          <p:cNvPr id="4" name="Объект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28600" y="792000"/>
            <a:ext cx="8763000" cy="3990954"/>
          </a:xfrm>
        </p:spPr>
      </p:pic>
    </p:spTree>
    <p:extLst>
      <p:ext uri="{BB962C8B-B14F-4D97-AF65-F5344CB8AC3E}">
        <p14:creationId xmlns:p14="http://schemas.microsoft.com/office/powerpoint/2010/main" val="7768303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err="1" smtClean="0"/>
              <a:t>Menta</a:t>
            </a:r>
            <a:r>
              <a:rPr lang="en-US" dirty="0" smtClean="0"/>
              <a:t> 0.3</a:t>
            </a:r>
            <a:endParaRPr lang="ru-RU" dirty="0"/>
          </a:p>
        </p:txBody>
      </p:sp>
      <p:sp>
        <p:nvSpPr>
          <p:cNvPr id="3" name="Объект 2"/>
          <p:cNvSpPr>
            <a:spLocks noGrp="1"/>
          </p:cNvSpPr>
          <p:nvPr>
            <p:ph idx="1"/>
          </p:nvPr>
        </p:nvSpPr>
        <p:spPr/>
        <p:txBody>
          <a:bodyPr/>
          <a:lstStyle/>
          <a:p>
            <a:r>
              <a:rPr lang="ru-RU" dirty="0" smtClean="0"/>
              <a:t>Основные компоненты</a:t>
            </a:r>
          </a:p>
          <a:p>
            <a:pPr lvl="1"/>
            <a:r>
              <a:rPr lang="en-US" sz="2400" dirty="0" err="1" smtClean="0"/>
              <a:t>MentaController</a:t>
            </a:r>
            <a:r>
              <a:rPr lang="en-US" sz="2400" dirty="0" smtClean="0"/>
              <a:t>;</a:t>
            </a:r>
          </a:p>
          <a:p>
            <a:pPr lvl="1"/>
            <a:r>
              <a:rPr lang="en-US" sz="2400" dirty="0" err="1" smtClean="0"/>
              <a:t>SolutionGenerator</a:t>
            </a:r>
            <a:r>
              <a:rPr lang="en-US" sz="2400" dirty="0" smtClean="0"/>
              <a:t>;</a:t>
            </a:r>
          </a:p>
          <a:p>
            <a:pPr lvl="1"/>
            <a:r>
              <a:rPr lang="en-US" sz="2400" dirty="0" err="1" smtClean="0"/>
              <a:t>SolutionChecker</a:t>
            </a:r>
            <a:r>
              <a:rPr lang="en-US" sz="2400" dirty="0" smtClean="0"/>
              <a:t>;</a:t>
            </a:r>
          </a:p>
          <a:p>
            <a:pPr lvl="1"/>
            <a:r>
              <a:rPr lang="en-US" sz="2400" dirty="0" err="1" smtClean="0"/>
              <a:t>ReasonAdaper</a:t>
            </a:r>
            <a:r>
              <a:rPr lang="en-US" sz="2400" dirty="0" smtClean="0"/>
              <a:t>;</a:t>
            </a:r>
          </a:p>
          <a:p>
            <a:pPr lvl="1"/>
            <a:r>
              <a:rPr lang="en-US" sz="2400" dirty="0" smtClean="0"/>
              <a:t>Translator;</a:t>
            </a:r>
          </a:p>
          <a:p>
            <a:pPr lvl="1"/>
            <a:r>
              <a:rPr lang="en-US" sz="2400" dirty="0" smtClean="0"/>
              <a:t>Applicator;</a:t>
            </a:r>
          </a:p>
          <a:p>
            <a:pPr lvl="1"/>
            <a:r>
              <a:rPr lang="en-US" sz="2400" dirty="0" err="1" smtClean="0"/>
              <a:t>KBServer</a:t>
            </a:r>
            <a:r>
              <a:rPr lang="en-US" sz="2400" dirty="0" smtClean="0"/>
              <a:t>.</a:t>
            </a:r>
            <a:endParaRPr lang="ru-RU" sz="2400" dirty="0"/>
          </a:p>
        </p:txBody>
      </p:sp>
    </p:spTree>
    <p:extLst>
      <p:ext uri="{BB962C8B-B14F-4D97-AF65-F5344CB8AC3E}">
        <p14:creationId xmlns:p14="http://schemas.microsoft.com/office/powerpoint/2010/main" val="20245481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4"/>
        <p:cNvGrpSpPr/>
        <p:nvPr/>
      </p:nvGrpSpPr>
      <p:grpSpPr>
        <a:xfrm>
          <a:off x="0" y="0"/>
          <a:ext cx="0" cy="0"/>
          <a:chOff x="0" y="0"/>
          <a:chExt cx="0" cy="0"/>
        </a:xfrm>
      </p:grpSpPr>
      <p:sp>
        <p:nvSpPr>
          <p:cNvPr id="36" name="Shape 36"/>
          <p:cNvSpPr txBox="1">
            <a:spLocks noGrp="1"/>
          </p:cNvSpPr>
          <p:nvPr>
            <p:ph type="title"/>
          </p:nvPr>
        </p:nvSpPr>
        <p:spPr>
          <a:prstGeom prst="rect">
            <a:avLst/>
          </a:prstGeom>
        </p:spPr>
        <p:txBody>
          <a:bodyPr lIns="68569" tIns="68569" rIns="68569" bIns="68569" anchor="b" anchorCtr="0">
            <a:noAutofit/>
          </a:bodyPr>
          <a:lstStyle/>
          <a:p>
            <a:pPr>
              <a:buNone/>
            </a:pPr>
            <a:r>
              <a:rPr lang="en-US" dirty="0" smtClean="0"/>
              <a:t>TU 1.0</a:t>
            </a:r>
            <a:endParaRPr lang="en" dirty="0"/>
          </a:p>
        </p:txBody>
      </p:sp>
      <p:graphicFrame>
        <p:nvGraphicFramePr>
          <p:cNvPr id="2" name="Объект 1"/>
          <p:cNvGraphicFramePr>
            <a:graphicFrameLocks noGrp="1"/>
          </p:cNvGraphicFramePr>
          <p:nvPr>
            <p:ph idx="1"/>
            <p:extLst>
              <p:ext uri="{D42A27DB-BD31-4B8C-83A1-F6EECF244321}">
                <p14:modId xmlns:p14="http://schemas.microsoft.com/office/powerpoint/2010/main" val="1110307352"/>
              </p:ext>
            </p:extLst>
          </p:nvPr>
        </p:nvGraphicFramePr>
        <p:xfrm>
          <a:off x="72000" y="2114550"/>
          <a:ext cx="6328800" cy="24934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Прямоугольник 2"/>
          <p:cNvSpPr/>
          <p:nvPr/>
        </p:nvSpPr>
        <p:spPr>
          <a:xfrm>
            <a:off x="50134" y="971550"/>
            <a:ext cx="9021866" cy="954107"/>
          </a:xfrm>
          <a:prstGeom prst="rect">
            <a:avLst/>
          </a:prstGeom>
        </p:spPr>
        <p:txBody>
          <a:bodyPr wrap="square">
            <a:spAutoFit/>
          </a:bodyPr>
          <a:lstStyle/>
          <a:p>
            <a:pPr lvl="0"/>
            <a:r>
              <a:rPr lang="ru-RU" sz="2800" dirty="0"/>
              <a:t>В </a:t>
            </a:r>
            <a:r>
              <a:rPr lang="en" sz="2800" dirty="0"/>
              <a:t>2006 </a:t>
            </a:r>
            <a:r>
              <a:rPr lang="ru-RU" sz="2800" dirty="0" err="1"/>
              <a:t>Марвин</a:t>
            </a:r>
            <a:r>
              <a:rPr lang="ru-RU" sz="2800" dirty="0"/>
              <a:t> </a:t>
            </a:r>
            <a:r>
              <a:rPr lang="ru-RU" sz="2800" dirty="0" err="1"/>
              <a:t>Мински</a:t>
            </a:r>
            <a:r>
              <a:rPr lang="ru-RU" sz="2800" dirty="0"/>
              <a:t> опубликовал </a:t>
            </a:r>
            <a:r>
              <a:rPr lang="en" sz="2800" dirty="0"/>
              <a:t>"The emotion machine":</a:t>
            </a:r>
          </a:p>
        </p:txBody>
      </p:sp>
      <p:sp>
        <p:nvSpPr>
          <p:cNvPr id="4" name="AutoShape 2" descr="data:image/jpeg;base64,/9j/4AAQSkZJRgABAQAAAQABAAD/2wCEAAkGBxQTEhQUEhQWFRUVGBoYGBcYFxgaGBodGB0XGBcaGhwcHSogGRolHBYXITEhJSksLi4uHB8zODMsNygtLisBCgoKDg0OGxAQGywkHyQsLC0tLCwwLy4sLCw0LCwsLDQsLCwsLSwsLCwsNCwsLCwsLCwsLCwsLCwsLCwsLCwsLP/AABEIARMAtwMBIgACEQEDEQH/xAAcAAABBQEBAQAAAAAAAAAAAAAAAwQFBgcCAQj/xABHEAACAQIEAwYDBQUFBwIHAAABAhEAAwQSITEFQVEGEyIyYXEHgZEUI0JSoTNiscHRc4KisvAVJENjcpLhJYMmNERTo8LT/8QAGwEAAQUBAQAAAAAAAAAAAAAAAgABAwQGBQf/xAA1EQACAgECBAQEBgEDBQAAAAAAAQIRAyExBBJBUSIyYXEFE4GRFKGxwdHw4QaS8RUjM0Jy/9oADAMBAAIRAxEAPwCDArsCvUkajQjarVxzCoz/AGlVUIrOl1AIHeWjlUQOVwZDA/fNdVyplFKyrCuwKmO1qxjL4AACtAAAAAgQABTrC4BWwtxPD3yquIGvjgA5kPp3bK49ZpufRMetaK/FdBaluyq/73YBAILgEEAgg7gg054jbjDWc2V2d3YXVGygZTaJIDFg3i1GgIieScqdDpaWQQFegVYMFaN/DNbEd5ZdXBgSbbeBpO5CMQZOwJqP4jiO8uEjyjRRAHhGgJjmdyepNJSt0JoYgV0Fqb4/qMNtrh0YwAJJLSTG5MDWnFhEvW7VpoS7lJt3dgxzuvduehyiG5H3pubSxV0K7loy1KcZVu8hxDKlsEQBByLm25ySaYxGvSiTtDMRy0ZatHF8Ir/fBQBbZrd5RoM1s+A6fnECes007Ur/ALzcAAAGSAAABKKdANtSaGM7HcaILLXhWp7tB/8AT7a4e2xgASTmkmNyYGtK2baXrdq00Jdyk27mwY53Xu3P90ZW5HSn59LFWtFZIrmKluNK5u5WEOFtqRAENkSdBzzEn3NP+KIty1cuWG+7UpnsOsNZ1yjIdisyDHXUTrS59hUVlhXBq0dn8OtzD30dlQF7QDGPxd54c0HIGKqJ2G9Q/FmuG4VurkZPDkAjLHL15eIkk7yaJSt0M1pZG1zcthgQ2xEHWNDodeVWhMSGw64ggd5hz3UZRlfvAe7dhEErDTI8ULPOoCzrcUsC8sJG5aSJHuaGU/C32G5ellfvXMDbgRZjYQhf38WUz9a9rXuHYezBW1bS3G6d2LbDp4SAY9dqKw0vjqi6cH9/8Ev/AEeHWc/v/gzm0xUgjcGRoD+h0NObmNuMSWaczZ2EDKWE+IrEE6nlzNNwK7Ard0RC+JxT3HNy4cznckLrHUAQfnS9viN0Xe9DRcIjNlXmIOkRtpTRRSiilSEK4TEtbcOhysNQQBp7CIHypZMW+VkzeFzmZYGXN+YCPCfURSCrSqrTNIdM7sOyk5CQWBUxzDaEfOlv9nvMQJ9x+YJ/mMUmq12LdMOOcXavOAbkEW1IHkEKpiBHIE7e9F6zcIRGiAcqDw6cyJHKW59ZpDJ6V0E9P4f1odgkhXEYa4xzOcxYJqSCTIyrPyX9Na5GAcawNx0PqJHT30rnL6H9P616E9D+n9aVi5f7YviFukuXI1OZ/LBK8yBoT4/1NeY21duMGuQWbSfCCY6x0Ean0rgL6H9P615k9KSE4imKs3rmXPByDKPKICzoI5CD/o0zxFxmCq0QkgCF0EkkSBrqSfmaWNuuGSiSBY3xDs7FnJZjEk7mAAJ+QFd4jFu+bM05iC0BQWI2LEAFjrzr0pSbLT0hjlcS6o1sHwPBYQpmNtSJ05dK4xWKe5lzsWyjKpMSANhO5HvXrLSbCn0GPVxji21sEZGMlcq6kbGYmR+lNRbJIC+Y6D3Og/WlWFKYIfe243zr/EUGTSEmuzHi9UWXhmAuC/h5croSUBzBAtsrdhmJOVrly0cmoBQQaKn8Gs3XP5EVfYuSzfotuivJ+OzylkW23b6/ud+LclbMvUUoBXgFIcTQ90+XNmCnLlmZiBtvXrb0Rn0PFWlVFMb1tg9vKWyxcnzkawROu+8TSFhbmTD5u8nuvvP2hOaEnNH4pzRNDzBUSHEMT3VtrmXMEBYiYMASY60jhuKM1pLosnI+UznWQGIEkekyaU7QL/uuI/sn/wAppn2bsX+4whFxO7AUsoQq2XK27FyG1j8IoZN81DpKrJrHXjats4XNkBYiYMAEmJ56bUcD4imJsrdQEAyCDuCDBB/j8xXnaHTB4g/8m5B91MVCW8QMBjbyMD3WJU3rYH/3R5kX1Y7e6ChlKn6BJWiVfja/a/sqIWfLmLSAo5kepgjbrUpjL6WrbXLjBUQSSeX9T6VW7GENrieFVjLthrjOeRdmuO5HpMx6QKV+KSkYW2YOTvk7yPyw2/pMfOKHndNj8qtIkf8AaN4oLqYYlCM2U3AL0byEykTGsFwfnpTzg2Pt4m2t2yZVtNdCCNwRyIqWt2wYI2Oo/lVQ+HNg58fH7P7SwTpILTHyKU9tNDVoK47tGbOHGIuYdhbJAEOpJknKwEbGJ+dSSYq53y2ns5AyMwfOGHhKDLoND45+X0Y/Fe3HDm/tLf8AE1bL1rWmTd1Y7WhVeKcYNq/as90WN4kIQwA8MZs0jSJ9akMQwVSzEKqiSTsANST6VDdp0/8AUeG+97/Kte/EZWGAu5Z3TNH5cyz/ACp+dq32GrY9tcSuXE7yzYzIZK5nCO45FVykQeWYr8q74XxNMQhZJBBysrCGVhuGHWn/AAzKbFop5TbQr7ZRFVns7a/9Qx5XySk9Mxkn5zm+tFzNNeo1XY54hxpbN9LV1SouTluSCvSDzHL6ileLYs2Uz5M4kAwQDLEKN99SK441w5L94Wrg0axc9wc9mGHqKgFxz2g2DxJl1a33VzlcXvEj5gD9CNxqnNq7Eoplo1jUQeYmf1otXcjK4E5SGiYnKZieW1KuK9wtsG4gYAqWUEHUEEgEH0iiyeR32YEd0Sq9q8K/3gutYvAAGVy3I3CuGUo6+LMJmJ0iTRXvEOxyzNi93aQQLd20l9FzEFsmYjKCQDz9+VeVhI/gmtX91f7GhT4df+39+xAKKVUVxl+XrVYtcZu2sb3N189onIGKqDmKow1UDYsB85reSko7mfUb2LeopZBScgAk6ACSegG9Vfs7xbEYjF3Ea4bdtR3ioEScpK5ASVJ1VhPP2pSkk0hKNlp4hgO+ttbLsgcEMVyyQdx4gYpvY7PkWe4GJvC3ly6C1OU6Rm7ufnvUui1C9tuMvhcPNr9ozCNJhQQXYjpss/vChlW7CjexL8S4UL9lrJdkVhlOTLMdNQYpa5wVLhsNdJd7DZ1YhQSYI1AERsdI1UU44XiVvWrd1PLcUMPmJj5bUtxHGph7T3rphEEk8+gA6kkgAdTQutx0ML/ZsPikxXfXA9tSqgC3lCmZEFZPmOs1LY3hyXrbW7qhkcQynn/MH15VB9n7uKx1sX2uHC2X/ZJaVDcK7Bne4rATyCqNIqQTA4uzibEX3v4a4WS4txLedDkdkbMiL4SygGdpHWo+YOjnBdnXtW+5TE3RbAhZFsui/lVyuwGgkEjrUnwzhVuxbW1aUKi7D9SSdySeZpbj2Gudw7WbrWXRWcEKjAlVJAYOp8M9IPrUB8L8dicXhziMReL+NkFsJaVRAQ5iVXMW1POI5U3MkPQ/7T9mVxtoWrly4luQSEyakTEllJ58qeWrJVQGYuR+IhQT75QB+lVrt/xPGYXF4S1YxJCYt8sNastk8dtPCckkRc5ydN6uFrClVCs7XCN3YKCfcIoX6AUotNiaKxxbs2L1+1fN64rWZ7sKLeUTGaZUkzHM1IYnDBlKuAysCCCNCDoQRVV4rjsWnFbOCXFN3d1c+Y2rGdRFwkA93H/D0JHPnVyv2CUKhmBiM4C5gfzQVyzz2j0ootagtFZwnADYU27N+4lvXKpCOUn8jMJj0bNS+A4YlhMtsbksxJlmY7sx5k1W7faq7hsdcw+MfPZzZEvFFTKYVhmygA6Os9NDoKs3HbVw2mNq6bbKrMCFRgYBIBDKdPaKKLXQZpjG/wAMJvi93rgqpQLCZcpIJGqzqVGs8qQ4vwm3fyFx4rbBlYbiCCR7GNRS3Z9rjYe3cu3Dca4iv5UULmEwAoHXnNQHbPHX8O9k2rxC3XylSlshfL5SVnmdyaJtKNsGm3RYWFGHMOhkCGUy2gEEGT6VFY7B4lBmTEO5DLKtbteJZGYAqgIMTUhiiArEiQASR1021opeKLT7AbepdFvhxKhj625uofUG2Dp7gUVntjs4H1+wXgdR5LiSJG2VgGXbryorFv4fhWnzEvt/JN+IT3xZP9v+R4oqrcZ4d39rGFfPbv51jfw27WYfSfmBVpJMaCTyExPzqP4Bh76Nd71Ei7ca5KvMSAMpECfKNa2k1ehFF1qMsDxP7Xh7FsHx3Tlvei24N0/3vCP/AHPSueB6cYxQ/wCV/wDxqQ7O9nhhXvusHvG8AHJNwvoZMfIUhw7hOJTH3MUbaZbgK5Rc1A8EHywT4Bp61HUtL3JFWtFxtiq1ibov3sUDZvXbYQ4ZTbUMAT4rxksPFmKD+5VhxbXAh7lVd+QZso9CTB0mNKS7JYG5Zw627qgOCSzBs2csSzNsI1O1PLXQZdyE+E2NJs3cNc0fDuRlO4DEyPcOH+op18Xlb7AuWY75M3tluRPpmy/OK5scCxdviT4yzbt93cGV0N2CwgAsPDAMqGjXn10u+P4WmIsvZvLKXBBHMcwQeoIBB6io9eWg+tiHZAKcFhSvl7i1H/YtWOzbqldmOF43AKbARcXhwSbRV1t3kB1KlXhWEmfN19hMfZsZicRYNy0ljC2m7xkNwPduOoPdAhJVVV4bc6qKBy0HomeL2osXv7J/8prPPg9gcU+ABsYi3aTvXGVsP3hmEk5u8X6RWm8cs3Xw9xbFtXuOrIAz5FGZSJJgyAeQqA+FXZ3FYCwcPibduM7OrpczbhRlKlR+U61E5BpFI+I2FvpxDhQxF5LxN4Zctrusv3uHmfG2adOkR61qL26qfxB7MY7GYzC3rFqyEwj5hnvQbnjtvsEOURbHXc9KuqI2UF1yMd1kNHzG9PCQmjJuPJ/8R4P+x/8A1xVXu8tVTjHAcbc4raxy2rQS0oTIb3iYRcBPkgH706eg11q2YgnLMeKJyzzjaf51LDqBIo2I4LbxZ4hauDe+pVuaMLFmGH+tRIqu9n+M3MObnD8Zo6KwsudmEHKs8wR5T/d3gVcODYXFW7+Je7aQJfuBwVuyUhQkEZROijamfbjswuMteGBeSTbbr1Rv3T+h16yVdUN6M67PD/c8N/Y2v8i1V/iUP/lY0PemP8NXHhWGa3h7NtvMltFaNdVUA689RVZ7ZcIxGJa0LSoFtMWln8x0jQDQaUcl4KBXmF8Rg8T31gvcS4iuxYLbKR93cAJJcyJMR6ipNrxt+MCSniAOxy6wfpTHG3sWyEJZtq5BAY3pAJ5x3YmnuEwyhUtvJQBUbqRADa7zE0elO7oBlVx3G8Tecu9+7nJJGW4ygA9ADAFFTrdjFLtkxuGKDy53y3ADsHWPCf8AUCioF8Q+GJJWl6cr/gLkzPVa/mLs8AmJ9K8OKImFnfnpsSDMbaRPU12tOEq2yJDf7cQCRbYxOnPRVYSI01Men8HYxRGyEx69GA/UGR1jlSiV1cvhACZ1IGnrufYb0DDQJjjHk5Kd480TuNInmBTtcaRm+7JynkdxJEjTXY6b+hkS2t43UjLEGJJ0MltQY28P+ub5MSfB4fMs6mCIEkERvrQMIdWMWclxsmqFoE+bKSJ20kCR7/OnR4gyz93MAnRt4Rnjyzyj5/KmWE4jmKjJEkDU/u226f8AMj5U/XHQzDLorhcxOmqhp20GoHvQMJD48QK5vui2WIg+aWRdNN/ETB6DrIefbiASLeaI0UmTKZ5AyyQDptO5ifDTK3jyJlQAMknNtnMa6cudOLfFyCQbZkZPxfnNoHccu9/w6xIqGQaJjCYsFipUrBKiZ18TqOUCQmYa7EdRKWM4sUz5bbMVIA38QhtRAOzIyx7HmKUbH5Soyk5sm377BdOuWczbQutepxAmyl3JGbJ4S2wcgDWOWYVAyQ8OPbMRkEC5kDZjqO7NzN5dtl95101i24mzZc1ormVG1bRc/eeY5dIyD5uNt6fX+M5SQbexjzaedE6fvz8qRx3FADbGSc4BkHQS9pOmv7Sf7po4DMjbmN1AKnV8sgzAhYbYaZmVf15GmbYqUVsurFQVnbMQDrGsTO3Kn17iQgHIdTlIBkg+LQiORVZ6ZpOgphd4iCNFJJRWiRqWyyoJ0kZ13jflrU8WRsYjGMwH3cSwXUnmM0g5fEvr9YMgNBjJiViQ3P8ALlgbc8x+lP8AFYyFVspIYxGsjQwSCJ3AB6TrsaYXsfpOQnloZ3VXnaYlo9N9piRAMZtjSY8O6qd9AWzSDpyyxPUjam7Yw6+A6Ec9TKhiQI5TEc4+VP0v5iwiIJ19mZfr4Z9iK5uCpECyMuYswTk1BURMHXJrqNhmOvp7x0zSDH896dPTTF+Vp6H+FPLysbl53y9yLxLOlskAG4zAjQPlO3MQPAhEn1FFNVuhyzgE7FmC7zAGsQd9h6+tFZ6PE5Y6Q2NHwv8ApvgMOPl4jLcvRpJei3JlaWSkFpZK0zMumOUpdKboacIaBkiHNunVo00tmnVqgYSHto08tGq7xXtFhsKPv7qodwu7n2USfntVP4j8X1Uxh8OW/eutl/wrP8RUMpJbhpNmwWDT+1civnLFfFniDDwmza9VtyR/3lqZr8Q+KtqMS5/6bVuP0SoZTRIos+nRfJp1dvQBXy5b+JHFlaPtLZvymzaJ67G3NSmE+NHEFI7xbF0c5QqT81YAfSgtMemfRbXswimN1qy3g3xrsMQMTYuWSfxIRcX3OzD5A1fOGcew+LTPhryXRzynUT+ZT4lPoQKONdAXY7vPTK69KXXptcap0gBG41NbrUrcNNrho0CxC4abXKcOKbvRoEQakLuxpdjTPHPFtzMQrGekAmaU14WPjdTT9URWNuEA3gyqqE2wXgCSWUsuYQS2RtTsFMeY0VJ8Is2kwq+PutcouwoumNQiM4GcAEyfUwfzlY/5kI+Gm69H+yZsJ8Q7ZIY3gN60ucqGXmVMx7jce+1MFrQeGqQ5z6gg/P3qocb4YbFxhByT4W5GdY+WorYQyW6ZjJwrVDRDThDTVDS6GjYyHDXVVSzEKqiSSYAA3JPIVnfaj4hu028GcibG7Hjb/onyj139qjO3Paj7Q3c2j9yh1I/4jDn/ANI5D59Is3wh7GYfEF72KGdreUrh2GmVwGW6w/GpnQbaGZkVy+N42OGDl0XYt4sTkZ5Z4deu/eEGGaDceYJ3JJ1J0k/I1L2eB27TI10NdXQsoOQkTBAIOhgq0z6eotXaXgh4deZCgbCXmJtsTokwcp0OWG8p5HWmC4BFNtHk2zBBB138QjkQGGmoOYkaeEBiy4ssFNap79y1hxyc5YpLxPWD6OtWq2t/3rT09nLJu2LmBvW0e4wHdg5nQgFs8E5kKlPEp0nlyKXGuKsFAwt5ltyDKkd45LMLtxmGpnQgqdZP7oEvwRwmExlzDs8llykzmBW3bMMolSRmYxroKr2DtMTsx1kxO3P3rmxS+Y45G5KLpXo/6tN/U6/C4PnQ5o+Funa1X/Ht9zqwR4mYHkyMrEMZElw4OYHcbzuOtRmJw9uWDgBSfCsawQGGUAE6Zo0qVwVtGk3byWGFtnBdJFxjr3agMoB1jrtGxpBrzC4IhSVViIDZSQwg5gRtH0rovkjDl7V+fqcPhOIzZviMpaNT5kk9lVdFtov5GzdlrV7Dd7YbJcRgLivMBWIHeNqcgB57EAkCQRUBiLOJwGIgl7F5NirQY9CDqpj+tX3sviDcxJtNqMTbuC7mLSwRSRMEHZmG+gOnKori3B+87w5kCi86gC73jQDEeMl8wyxmO30qtw2RvLKEpUqtXv7Xp1vp2L3F8K4yjGKuTaWm32LL2H+JXfMtjGlVuGAl0aK56ONlY8iND6aToFxq+beLcNaywmcrSVJ0MTGo5H+IrT/hj2pa+hw95puWhKMd2TQQerKY15gjoa6eLJejOXONXXQ0GzhWuTlG0T89BSFy2FMMdefT/wA0LiGWYMToaaXXmrCTIhfGXlGi/Pp8qjmpR6TCyYo0qBYniE1jQ6cqQt2c7Kn5iF+pj+dS/CrRZu7VZZtmjYcz7VO4Ps/atS7NmZQTroAYOoqLPkUccvZhY4tyTXczfH5LzkXoNpgMmXdbZCuiq24nwkxuZ30or3ji5GyMRmhQZZV8gycwZBChhA2I+ZWUhailBtI3iw4Jxi5LWkXbivaHIWRF8QIIY9NyKruOx73mzOfYToPaleJ2WBBdCvh33Hpr+lR4rZQhFLQ8+lJtiq1WO33He6tdyhi5dGpG6psfm2o+tWXNAJOgGpPtWN8Z4gcRee634joOijRR9P51FxE+WNLqHijbFOB4DvbgkEqCJABJYnRVAGpJPIdDV+s3b2ExFm8qvbuKsd23/EtDdBuCASDA9NjExXZu19nGFZwTJN2AILB7ZUhSYDMoYGJ+kzU32g40l0pbUsAGJGbwlyRACr5o9TGoFcPLk5pVVx1s0XDRnDlxfLTjLWUu316V262aTwvjGE4ph2GVbg07yy4BKn2PIEMM3oapfavsZeti0cHbRraQD4ir5dFlpMEZZBMzz12qD4d2heyLluwi99dyuX08IWNW/NI0AnmTVw7O/Eq24VcYpstH7YKTZaCQZIBC6jfb22rkPBn4WTngVxvb09v7tYeXFLBJtPRdSl4PE27ZDHwKwa3eK6TbcZRcjYuhKtmAnKDMyKbJaNpmRo7xSBc1mTEhgeaEGQdoNWXtj2fQN9osgXsLdlmNtgyITuCV8qNJIOwOhjSuMF2bs3rSDDXGu5PwOVXE2RMgBjC3LQ18J9IjWr888ZxWZbNU/Rrv2ff6fWxw0o4JvJHWMtf/AJfb27fYruF8IUL+Z1PrBkfIAg0ww91rjaxluNFveTHhQZeZMSNZ1qfx/Zm+ucKLnigBjh8UrWyCMzKLYe3cLqMhJMAUrgOwd1h+yJTL+0v/AHVtRt4s7G6dOSogPUVafHYJYuWW9ae/1ONw/BvhuNnni1Tbr1TbdfoMeF3DbzXLcd457m0SoMZSTfvGZPdqIXQjMxHSvMHaZrtu0iteL3Mz5VGYq7y5iIAY5tDykTO7zF8ItviEt27n2q+8ICqhbChdQtpAPKImdhHMma0jBHC8NtZbjr3rCWgA3XOw0GsagCdBO9VMnEfIxvlVzl09P4X69jp5LWR5X5noo9u7721ovS/cr3E/hjavW8Q7SL7p90M3htsuo0/eIAO8CsW7P8TOGxFq8PwN4h1U6OP+0mt4vcYv4vvF7sWLBUhMxOdyYgtBGVRqYHQamsL7UcNbD4m7bfUgzI2YNrI95NN8LzzcpQySuWjrevqUOLwOMVNqulG8l51GoOorhhUL2Ix3e4Gwx3VMh/8AbJT+AB+dTTGtPF2rOQ9BFqkeBKveDMsjbafWmLRzqU7OYshsqIJMS3oDz+tPPyjLctQIUkKoGkTHKq92kUm1dCHxFHCxuSVIH61O3rhzgDXrNRHaFQJbMBG7dPXppVNuot+hYW6KlxDAtiLl5UZFu2ygJiRIUa3CDmGZWOUAR92uu9FVi7jXweFFtL7G9irj4i5iIE92GCW3GpgXCFjfQnaa9rK4uF4lx/7c1yrRXHetL9ruvQ1GDPmcfA69LWj36m2NbUb7HQjSD8qie0nB1uWpQAMvlgAb8jptUnfXTWlLN0eU6g1rE2naMq1ejMZ7bFrGFvyNSoTTbxwND7NWR2bRdlRd2IUe5MCt2+OeEFvABkWM19A/tDkH6gfWsW4AD9pswYJuKOXMxz0+tDnyczv0DwY9Uu7NKt45CRaazdEIoK5FYoJAJBDbiAAR19Kdvi8BaljhnBJ1zYa42YxsWIIOgJ1PU0cJssl2+Wy5gVSF2ACh4/8AyU07Q4o94yAgImGa8R+ZiWtoD6d4tsnrqNiZzMsSlleNN16M1ORVjU3v7EAhQm6+HELIs2fNt4RPiAaZJaDyAFTuFsm2n3ZX7pdg6hvCAPLOYzIEDeajMGg+6gmFBfofEIXTl5j+lNrhVbgXKrPkVUAWEQAQXYHzOcsgzMkn8tdKcE2oXsvf7lzxYMSpJ3p9Xrouu/5E7wm0LNvEXO9Nm9muMbIu+EKoOUSD4hMqSS0kbc6anhGKZLV23dw0sgaA4tN4pIEBQBoRzBPOoa/by2suVCoUF5Yk3DJ3nViWYEL7zpTlLDXCZFq21wGLruAtlV8xgrAIXnJmRz3OPC5JJzxy69r07dDjTzQwTUcj5ZP/AJ9iy4O5xIWrpvX7ls21zW0Vlu97sIDgnJrlGvWeRpDG8Pxd0Wu9usWdyrIzTkyzEGShYjKduccqheydoJiLYCr40u2yy7HTOvKD+zri73SYG5YuMmbvVYIPCdQgdYjQzbYZttd6jzcPkwT5Vy34Xaj0la79Hv8AsBw3GLIlLbzdt1r0V6lh4bg71q9dsm61tALeZrZGZi0F4cQ8KWUeIxB2pTsncWXS6yG4hzOzaFA0jIWYASGtk+meqTbtqbnltl7qTbUElUXKGkjmdxrzFK4eyqMrOqOELszwWloygCYDEEghZ5a0OfhHK4Snq0un939yxhlzR+bDVa69/wBO/wDJpv8At/DDQXc/9mrMDP70ZT9f0msh7f45b2MZ0DKMqAhgAwIGswSPoaksfx5bFpEtm27lAfA2ZVmfPp5xJ01PWNKpt24WJZiSSZJO5NBwPARwTc1fbUrfEM+OUFGEre77I0j4U40m1etH8DBx7OCCPqk/Or8cSTp1rL/hWrd7fP4cign1mR+gatHmtJh1gjP5PMS3C7SOYuMFAEQdNTpVowXD0tghCdef8Kz9FLEAak1c7Vu6qjXkASPQDlypssfUfGyS+zHLuSepqrcTtZm7pmaGIU/3tDEe9TeF4g0sH1jbLr9ai+1mFm1eg5SbbQZgiVMEdCKiSe3cNtVZmeNuvisdcXDi1DsbVkZcym1YBy6g5QpyO433HpRUMmIuWGW7ZYo6mEyb6gggA6RlJ/Sih4jHmwcuLDKKiopa3f5AYljy3Nxbbe5u17Gaab13hbLmDtTbh+DnxNtUrirmUZtIon2QZS/jH4+F3huyG28c4DqCY9mNfO+GvFHRwSCrBgREjKQZE6Tpzr6B7WXTfS7acQHRlBGxzDT6V89MpBIOhGhHqN6jy4+WvULHO9uhq3ZviQv3MRGXVxcGWfKVCc9d7c/PSKO1eHK27lwfjtpZMzplvLdWIHOW3009qoPBe0t/DEZGzKNMriRB3CndRzgGJA0qX4t25N+3kaxlOZGDC5p4TqCuTWdt9K4suFyxz80fKaCHH4pYOSb1RN4OyzPcyI9wqFEIJPMgTsJLAa/+Kc8DwNu9LYpr6utx1W2lu4EAMLJZbZYtmGxOmWIjSo/sz25s2TdDoYulW1iQVTJGxEGSZkRBGuaKdp2usNmNxgGYycr7QqoNYljCAk6SSTpR8RGavlWrJsnEfisjhzcsFs06b1GPEuC3GKgWrtyLulyCFNtT4WyGDnaRJjQDQCaR4xgbiI7X1a3abLJKkZssws89eXt0pbjXbnwnuJBYnLFxiVGo8UrA/CQFadIOm9FxeLe62a67O3VjJq5wWfiYxqUYpfW/ydHH4+GDJPn5pSl9P43HmL4zcZvu2NtQfCFMEbjzDWYJ586jTRRVicnN80tynGKiqQKY20r0uYiTHSdK8ooQrPK9oopDGsfDu0owSFd2Zy/uGKj/AAhasqisk7G9ozhbmR9bNw+L907Zx+k+ntWtW2Gh+YroYJKUaXQq5E1IsGE4OUIuEhY1jntyqbW4Cgnc1BYfGBvxGOnt6mo3GY0mYYmeWsAUzg5PUfmUVoO0xhsMwkN7dfXrHSlsdizewtx2EQlwaQCYU+XMCAfeRNQ2JwrKoeCVIBzcgTyqPxuKYWbiycpVpHyNSfLUtgOdrRlRw19rb97hu8s3QCO+uvbuuAYBVLaoLaT1MnfaivOFYZrrrbtDMWJgE5QSASf0U15QZsfAYpVma5t/E7YMZ8Q/Jt6JI2vDYgx1mkOKcVm2ywVOgB69agxjWAgGkbjG64AME6a7Uli1tkjyaUhpinJOp22rJ+2/Du6xTEDw3fGPc+cfXX51s2L4M6asyfU/0qn9vuCG5hyywz2vGI18P4x9BPyFPmipw06DY24y1Mqoryva5xbCiiikIKKKKQgooopCCiiikIKKKKQgrS/h3xg3LRssfFZjKeqHYf3Tp7EVm1q2WYKoksQAOpOgFaf2B7DYq0z4h1EZSgVWBJkgk9DGUbTU2BtSvoR5acaLVnpbC4drpCKAOrHb5mpWx2YcwXdU9NSasGBwK2UyjUA7856mrk8sVsV4429yOtYUWbUOxYEQRus/zqlcWtFQ+mmViOkQYrSLqgkTt/CoztFZtfZr2ZBlW3caQBIhWM+9R48vK7YeSFx0KN8OMKiXzfuuiLaTKC7ZfHc3EkgaKB1PiG1FVTAXm7vvRIa8c5AMGDGUTIkBQteVmfiXDrjOJllt1svZGj4X4ZHFggss1GTSbVd/qXZHpTD3AGB6VxisM9sgOsTSINbDcyd0ydxuOzKvTmP4UwFwTptTQPRmplBIJzsy7tvwH7NezIPubhJXop/En8x6e1Vyti7T4AX8LdSJYKXT/qXUR76j51jgrnZ8fJLTqXMU+aJ7RRRUJIFFFFIQUUUUhBRRRSEFFFFIQ54XhnuXraWvOzDKehmZPQDcn0r6i4ZiM6QqkBdPCBHU7V84dibDtjLRQTkOZj0WCCT9Yrc+z+JAuQWIDab6TyqzihcGyGcqkkT1+7mGsiNNRqKTssY8JPqKfNaXmZ+dcEBdRT2PR2zqozaabmovtHYNzC4gKwANq5rP7h5V3fxgEhhoaicZjCtu4FnLkca8pUj+dM06bDhTmk+5lfFrshbSkKGG5ViBlgiI9oorriCK1oX7mqI6qIJUnMLkMonUEg8joAZ1r2qHD+GFar2Sf6mo43kyZ5OXL0q5SWldlpRuN3htu4IcT8/9R8qYXuylsxldl+hH/ilkzIs894Go+XpSq44PAIyma6SclszJOMXuincRwDWXyt8iNj7U3FWrtdbJRW0gHXqJ0+n/AIqEwPC3ugso06xuaswncbZXlCpUhogrCbiQSOhI+mlfR/DOClpNzOgHpEe871843XzMx6kn6maq8VJOqJ8EWrOaKKKqFgKKKKQgooopCCiivJpCPaK8mgUhFw+Gd+MRcT89v9VI/kT9K0205UhhoeRqC+FfZpsLnxWItxddctq2w8SqSCXIOxMAAbgT1rQhxBXOW6oYDaRMVdwzcYU0V8kbldkBc4nc2zaRFSvDrl4gBkbKecHWlMZwTvLuZCijwysEa+0dKlLzsDJ22kcj7fyopTjWiGjF3qJWsLnEtoBtTTH2F7q6CAVyPLSAAMpkkzpUn34YAMDvUN2iwgNt0BOV1ZW9ZBB+cGoW6Tsmh5lXcwfjvFO+uKq+RC2SfFPIt4jscqwJ0AHzKmeLdn8Mt7Lbe9dREXMWYAd4fMF8PkC5RsNZ5V5UePhsuWCyRWj1LHEcdFZZKb1vobe/DwT5yFaZAOx3kf0qNCNanvDMbEVxi+IOrESI5Ujd4gXWDoauKMupz3JD/EXFvIyyJjQ85EVE8O4m9rQHToaSZjoRXoUTJEmakUElQDk27HnH+0LJhcTchTltNB6Eghf8RFfOArXvizxcJg7dhRlN5gTpuluGJ/7sm/Q1kVc/NXNSLePYKKKKiDCiiikIKKKUw2Ha46ogzO5CqBzJ0ApCLb8Mux44hiG72Rh7IDXI0LE+RAeUwST0B2kGtwwHZbBWv2OHtg7aoDPvI196guyHCl4fhUs5gXYl7jKdC5iQPQABR7TzqXDtlLgtlkDeZJIGg3OpqxCDSsilJNiN/s3aXMWsWmtnXVASv89KRt4TDoB3K2UdSRIRVbnEmBrUrhuNZQQ6s2U5fITuC3LzCAdR6daacSxOHuEHIZXQHIeUkEdflR83cblPOHkZvGwHuR/rmKd4jALmJW4oO240iNPrUZgxZTxFNNQPBroU+muT6Ty04vcRsSfAfNJJQjUGZk+raH3jnSbd6CSVDw8QuIYYgrpJ02O2tOG4wCpl1nkCRJ/1BqvYjF2mUjJIy7ZeSSY+RBIH9aYX7lpdcnMr5Seevyk709WKyzHj2u6/IjWmfGuIl7NzUao0H5GKr637UjwH3ynqP5t/H1pa869wxHhQW2PSBlJooxV6gyk0tCn4ewikMYBXdmOms7zpu3Pr7UU64VwwXxnvDQEqLTco/E6n8ZnQHQAg86Khz/H8WLI4QjaXUm4f/S+ficay5cnK303LrdvZq4BpEGu7dyCCNxXRo59jpLhEiPkaMTiEt22u3mFu2gklj+ij8THYDmaacX4wltGu3iFA3PMnkAOZMbVkfartPcxrjN4bSeS3Og/ebq38OXrXzZFBepPjhzP0GvaTjT4u+15/+lF/KgnKv6yfUmoyiiuc3epbCiiikIKKKKQgrRPg/wBmjiLty+R4bXgUx+JhLR6hYH9+s7rbfg7x6ycKMMhKXbeZrgOufMfOvUAFVI3ED3o8fmBlsXp+H2YJVAXUaLmIBPKTtHU1DcW4rezgJbVQuwzD1nb2H19KkrWMVWbXfkRI/hSGJZWkwJ6irOt6kXTQa8P4veziUGpjzxpI1/j9KsZa60fdLy1L9QsxpyJYfIddKRibTZiVuFd9MoPIAb9DJ+dOf9pX9u+IE7ZVOnITvTSjewlLuTnFcTdCAC2s6yM+28Db2+tVe/iL3O2J6Z6fG+W818idNVXUkmPnqB8qcW8GGJ++jaAUGkCDr6nX5UloO9SHTF3V/ANh+Ib86TuYu4TqgH96pHGcJeTkuk6yPAu3T2/Woy9grgP7QjTbKvSJ+utEgWcpeb8Sx7EHlP8AGR9K8xV0i3cIGyMYiZgHlz9qRaxcn9of+wUu9hhZctJhGkx6HX0pS2Y8PMvcqHCscbQWdQyjvAeb/nEbGNCOkdK9rvg1iy10DEM624MlMuYHl5uR1/TroVm5wg3bX6m2/E/I8Gv2bLnSWMxaWka5cIVFEk/63PKKuF/A2n8UQecc/lWIfE3jS3cSbNnS1ZMEcmuDzH2Hl9wa1M+IUY2YOOFtkH2k46+LuZjIRdEToOp/ePP6VE0UVzpScnbLiSSpBRRRTDhRRRSEFFFFIQU64VxB8Pet3rRh7bBh0PUH0IkH0NNaKQjdrXFlxVpLq+W4AY6EHVTHMER8qZ4hbQ1cRIO5bYzPtrcP1qofC7iMNdsNsR3i+hEK31BX6Vo6lIhhNXoeKNlaXhlRDO1mCCYDb6sJykk/QzXVi1hzIJ0Gh1aBv9OdS63EnyiJrq7fB8qhR6Cj5GDzIa4a9h7RkDpzaNZjTblUgrYR4LRIEjV/xbbaaxTBxNSXC8G2pIA9/wClNLHS3HjO2N8XYwiqSDBYHTM4kIMh+gYj61ENdwzKQdAvikFtM8rJ9DrU/ily3ACJXY+x3r3F8HVVLKZEae86U0VHqPJvoVk/ZtRudZEsOs/5j9alcRj89h0UgBkYS0wJBEk7wPrTRlFJY9Pu3G4KHb1B0qSWNUwITfOvcpKLBykkMCQV0JBBg7be+x060ULjbmpm3n8OZighQBlRDlHi0/DB/Nymvazrh6m0/FZFpS/P9v0NUx+LdLF1laCLbkHTQhSQf0r5zmdTRRXW4jdGTx7BRRRUBIFFFFIQUUUUhBRRRSEFFFFIRPdhXIx1mOecH2yN/StbNeUVf4XyP3KufzHteiiirJAdqedOrN9guhr2igkHEXvMcoptevNlIk17RUcUSSI16acUaLN0jcW3P+E0UVNLZkMfMZ5wtBlLczqT9BRRRWan5mbvh/8AxR9j/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pic>
        <p:nvPicPr>
          <p:cNvPr id="3076" name="Picture 4" descr="http://ecx.images-amazon.com/images/I/81DPp1XcT%2BL.jp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553200" y="1448603"/>
            <a:ext cx="2100213" cy="31503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0214254"/>
      </p:ext>
    </p:extLst>
  </p:cSld>
  <p:clrMapOvr>
    <a:masterClrMapping/>
  </p:clrMapOvr>
  <p:transition spd="slow">
    <p:cu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0"/>
        <p:cNvGrpSpPr/>
        <p:nvPr/>
      </p:nvGrpSpPr>
      <p:grpSpPr>
        <a:xfrm>
          <a:off x="0" y="0"/>
          <a:ext cx="0" cy="0"/>
          <a:chOff x="0" y="0"/>
          <a:chExt cx="0" cy="0"/>
        </a:xfrm>
      </p:grpSpPr>
      <p:sp>
        <p:nvSpPr>
          <p:cNvPr id="42" name="Shape 42"/>
          <p:cNvSpPr txBox="1">
            <a:spLocks noGrp="1"/>
          </p:cNvSpPr>
          <p:nvPr>
            <p:ph type="title"/>
          </p:nvPr>
        </p:nvSpPr>
        <p:spPr>
          <a:prstGeom prst="rect">
            <a:avLst/>
          </a:prstGeom>
        </p:spPr>
        <p:txBody>
          <a:bodyPr lIns="68569" tIns="68569" rIns="68569" bIns="68569" anchor="b" anchorCtr="0">
            <a:noAutofit/>
          </a:bodyPr>
          <a:lstStyle/>
          <a:p>
            <a:r>
              <a:rPr lang="ru-RU" dirty="0" smtClean="0"/>
              <a:t>Модель 6-ти уровней</a:t>
            </a:r>
            <a:endParaRPr lang="en" dirty="0"/>
          </a:p>
        </p:txBody>
      </p:sp>
      <p:sp>
        <p:nvSpPr>
          <p:cNvPr id="41" name="Shape 41"/>
          <p:cNvSpPr txBox="1">
            <a:spLocks noGrp="1"/>
          </p:cNvSpPr>
          <p:nvPr>
            <p:ph idx="1"/>
          </p:nvPr>
        </p:nvSpPr>
        <p:spPr>
          <a:prstGeom prst="rect">
            <a:avLst/>
          </a:prstGeom>
        </p:spPr>
        <p:txBody>
          <a:bodyPr lIns="68569" tIns="68569" rIns="68569" bIns="68569" anchor="t" anchorCtr="0">
            <a:noAutofit/>
          </a:bodyPr>
          <a:lstStyle/>
          <a:p>
            <a:pPr>
              <a:buNone/>
            </a:pPr>
            <a:r>
              <a:rPr lang="en" dirty="0"/>
              <a:t> </a:t>
            </a:r>
          </a:p>
        </p:txBody>
      </p:sp>
      <p:sp>
        <p:nvSpPr>
          <p:cNvPr id="43" name="Shape 43"/>
          <p:cNvSpPr/>
          <p:nvPr/>
        </p:nvSpPr>
        <p:spPr>
          <a:xfrm>
            <a:off x="2242125" y="1792763"/>
            <a:ext cx="4659750" cy="320174"/>
          </a:xfrm>
          <a:prstGeom prst="rect">
            <a:avLst/>
          </a:prstGeom>
          <a:solidFill>
            <a:schemeClr val="lt2"/>
          </a:solidFill>
          <a:ln w="19050" cap="flat">
            <a:solidFill>
              <a:schemeClr val="dk2"/>
            </a:solidFill>
            <a:prstDash val="solid"/>
            <a:round/>
            <a:headEnd type="none" w="med" len="med"/>
            <a:tailEnd type="none" w="med" len="med"/>
          </a:ln>
        </p:spPr>
        <p:txBody>
          <a:bodyPr lIns="68569" tIns="68569" rIns="68569" bIns="68569" anchor="ctr" anchorCtr="0">
            <a:noAutofit/>
          </a:bodyPr>
          <a:lstStyle/>
          <a:p>
            <a:pPr algn="ctr">
              <a:buNone/>
            </a:pPr>
            <a:r>
              <a:rPr lang="ru-RU" b="1" dirty="0" err="1" smtClean="0">
                <a:solidFill>
                  <a:schemeClr val="bg1">
                    <a:lumMod val="60000"/>
                    <a:lumOff val="40000"/>
                  </a:schemeClr>
                </a:solidFill>
              </a:rPr>
              <a:t>Самосознательный</a:t>
            </a:r>
            <a:r>
              <a:rPr lang="ru-RU" b="1" dirty="0" smtClean="0">
                <a:solidFill>
                  <a:schemeClr val="bg1">
                    <a:lumMod val="60000"/>
                    <a:lumOff val="40000"/>
                  </a:schemeClr>
                </a:solidFill>
              </a:rPr>
              <a:t> </a:t>
            </a:r>
            <a:r>
              <a:rPr lang="ru-RU" b="1" dirty="0">
                <a:solidFill>
                  <a:schemeClr val="bg1">
                    <a:lumMod val="60000"/>
                    <a:lumOff val="40000"/>
                  </a:schemeClr>
                </a:solidFill>
              </a:rPr>
              <a:t>уровень</a:t>
            </a:r>
            <a:endParaRPr lang="en" b="1" dirty="0">
              <a:solidFill>
                <a:schemeClr val="bg1">
                  <a:lumMod val="60000"/>
                  <a:lumOff val="40000"/>
                </a:schemeClr>
              </a:solidFill>
            </a:endParaRPr>
          </a:p>
        </p:txBody>
      </p:sp>
      <p:sp>
        <p:nvSpPr>
          <p:cNvPr id="44" name="Shape 44"/>
          <p:cNvSpPr/>
          <p:nvPr/>
        </p:nvSpPr>
        <p:spPr>
          <a:xfrm>
            <a:off x="2242125" y="2112938"/>
            <a:ext cx="4659750" cy="320174"/>
          </a:xfrm>
          <a:prstGeom prst="rect">
            <a:avLst/>
          </a:prstGeom>
          <a:solidFill>
            <a:schemeClr val="bg1"/>
          </a:solidFill>
          <a:ln w="19050" cap="flat">
            <a:solidFill>
              <a:schemeClr val="dk2"/>
            </a:solidFill>
            <a:prstDash val="solid"/>
            <a:round/>
            <a:headEnd type="none" w="med" len="med"/>
            <a:tailEnd type="none" w="med" len="med"/>
          </a:ln>
        </p:spPr>
        <p:txBody>
          <a:bodyPr lIns="68569" tIns="68569" rIns="68569" bIns="68569" anchor="ctr" anchorCtr="0">
            <a:noAutofit/>
          </a:bodyPr>
          <a:lstStyle/>
          <a:p>
            <a:pPr lvl="0" algn="ctr" rtl="0">
              <a:buNone/>
            </a:pPr>
            <a:r>
              <a:rPr lang="ru-RU" b="1" dirty="0" err="1" smtClean="0"/>
              <a:t>Саморефлексивный</a:t>
            </a:r>
            <a:r>
              <a:rPr lang="ru-RU" b="1" dirty="0" smtClean="0"/>
              <a:t> </a:t>
            </a:r>
            <a:r>
              <a:rPr lang="ru-RU" b="1" dirty="0"/>
              <a:t>уровень</a:t>
            </a:r>
            <a:endParaRPr lang="en" b="1" dirty="0"/>
          </a:p>
        </p:txBody>
      </p:sp>
      <p:sp>
        <p:nvSpPr>
          <p:cNvPr id="45" name="Shape 45"/>
          <p:cNvSpPr/>
          <p:nvPr/>
        </p:nvSpPr>
        <p:spPr>
          <a:xfrm>
            <a:off x="2242125" y="2433113"/>
            <a:ext cx="4659750" cy="320174"/>
          </a:xfrm>
          <a:prstGeom prst="rect">
            <a:avLst/>
          </a:prstGeom>
          <a:solidFill>
            <a:schemeClr val="lt2"/>
          </a:solidFill>
          <a:ln w="19050" cap="flat">
            <a:solidFill>
              <a:schemeClr val="dk2"/>
            </a:solidFill>
            <a:prstDash val="solid"/>
            <a:round/>
            <a:headEnd type="none" w="med" len="med"/>
            <a:tailEnd type="none" w="med" len="med"/>
          </a:ln>
        </p:spPr>
        <p:txBody>
          <a:bodyPr lIns="68569" tIns="68569" rIns="68569" bIns="68569" anchor="ctr" anchorCtr="0">
            <a:noAutofit/>
          </a:bodyPr>
          <a:lstStyle/>
          <a:p>
            <a:pPr lvl="0" algn="ctr" rtl="0">
              <a:buNone/>
            </a:pPr>
            <a:r>
              <a:rPr lang="ru-RU" b="1" dirty="0">
                <a:solidFill>
                  <a:schemeClr val="bg1">
                    <a:lumMod val="60000"/>
                    <a:lumOff val="40000"/>
                  </a:schemeClr>
                </a:solidFill>
              </a:rPr>
              <a:t>Рефлексивные размышления</a:t>
            </a:r>
            <a:endParaRPr lang="en" b="1" dirty="0">
              <a:solidFill>
                <a:schemeClr val="bg1">
                  <a:lumMod val="60000"/>
                  <a:lumOff val="40000"/>
                </a:schemeClr>
              </a:solidFill>
            </a:endParaRPr>
          </a:p>
        </p:txBody>
      </p:sp>
      <p:sp>
        <p:nvSpPr>
          <p:cNvPr id="46" name="Shape 46"/>
          <p:cNvSpPr/>
          <p:nvPr/>
        </p:nvSpPr>
        <p:spPr>
          <a:xfrm>
            <a:off x="2242125" y="2753288"/>
            <a:ext cx="4659750" cy="320174"/>
          </a:xfrm>
          <a:prstGeom prst="rect">
            <a:avLst/>
          </a:prstGeom>
          <a:solidFill>
            <a:schemeClr val="bg1"/>
          </a:solidFill>
          <a:ln w="19050" cap="flat">
            <a:solidFill>
              <a:schemeClr val="dk2"/>
            </a:solidFill>
            <a:prstDash val="solid"/>
            <a:round/>
            <a:headEnd type="none" w="med" len="med"/>
            <a:tailEnd type="none" w="med" len="med"/>
          </a:ln>
        </p:spPr>
        <p:txBody>
          <a:bodyPr lIns="68569" tIns="68569" rIns="68569" bIns="68569" anchor="ctr" anchorCtr="0">
            <a:noAutofit/>
          </a:bodyPr>
          <a:lstStyle/>
          <a:p>
            <a:pPr algn="ctr"/>
            <a:r>
              <a:rPr lang="ru-RU" b="1" dirty="0"/>
              <a:t>Уровень </a:t>
            </a:r>
            <a:r>
              <a:rPr lang="ru-RU" b="1" dirty="0" smtClean="0"/>
              <a:t>рассуждений</a:t>
            </a:r>
            <a:endParaRPr lang="en" b="1" dirty="0"/>
          </a:p>
        </p:txBody>
      </p:sp>
      <p:sp>
        <p:nvSpPr>
          <p:cNvPr id="47" name="Shape 47"/>
          <p:cNvSpPr/>
          <p:nvPr/>
        </p:nvSpPr>
        <p:spPr>
          <a:xfrm>
            <a:off x="2242125" y="3073463"/>
            <a:ext cx="4659750" cy="320174"/>
          </a:xfrm>
          <a:prstGeom prst="rect">
            <a:avLst/>
          </a:prstGeom>
          <a:solidFill>
            <a:schemeClr val="lt2"/>
          </a:solidFill>
          <a:ln w="19050" cap="flat">
            <a:solidFill>
              <a:schemeClr val="dk2"/>
            </a:solidFill>
            <a:prstDash val="solid"/>
            <a:round/>
            <a:headEnd type="none" w="med" len="med"/>
            <a:tailEnd type="none" w="med" len="med"/>
          </a:ln>
        </p:spPr>
        <p:txBody>
          <a:bodyPr lIns="68569" tIns="68569" rIns="68569" bIns="68569" anchor="ctr" anchorCtr="0">
            <a:noAutofit/>
          </a:bodyPr>
          <a:lstStyle/>
          <a:p>
            <a:pPr lvl="0" algn="ctr" rtl="0">
              <a:buNone/>
            </a:pPr>
            <a:r>
              <a:rPr lang="ru-RU" b="1" dirty="0">
                <a:solidFill>
                  <a:schemeClr val="bg1">
                    <a:lumMod val="60000"/>
                    <a:lumOff val="40000"/>
                  </a:schemeClr>
                </a:solidFill>
              </a:rPr>
              <a:t>Уровень обученных реакций</a:t>
            </a:r>
            <a:endParaRPr lang="en" b="1" dirty="0">
              <a:solidFill>
                <a:schemeClr val="bg1">
                  <a:lumMod val="60000"/>
                  <a:lumOff val="40000"/>
                </a:schemeClr>
              </a:solidFill>
            </a:endParaRPr>
          </a:p>
        </p:txBody>
      </p:sp>
      <p:sp>
        <p:nvSpPr>
          <p:cNvPr id="48" name="Shape 48"/>
          <p:cNvSpPr/>
          <p:nvPr/>
        </p:nvSpPr>
        <p:spPr>
          <a:xfrm>
            <a:off x="2242125" y="3393638"/>
            <a:ext cx="4659750" cy="320174"/>
          </a:xfrm>
          <a:prstGeom prst="rect">
            <a:avLst/>
          </a:prstGeom>
          <a:solidFill>
            <a:schemeClr val="bg1"/>
          </a:solidFill>
          <a:ln w="19050" cap="flat">
            <a:solidFill>
              <a:schemeClr val="dk2"/>
            </a:solidFill>
            <a:prstDash val="solid"/>
            <a:round/>
            <a:headEnd type="none" w="med" len="med"/>
            <a:tailEnd type="none" w="med" len="med"/>
          </a:ln>
        </p:spPr>
        <p:txBody>
          <a:bodyPr lIns="68569" tIns="68569" rIns="68569" bIns="68569" anchor="ctr" anchorCtr="0">
            <a:noAutofit/>
          </a:bodyPr>
          <a:lstStyle/>
          <a:p>
            <a:pPr algn="ctr"/>
            <a:r>
              <a:rPr lang="ru-RU" b="1" dirty="0"/>
              <a:t>Инстинктивный</a:t>
            </a:r>
            <a:endParaRPr lang="en" b="1" dirty="0"/>
          </a:p>
        </p:txBody>
      </p:sp>
      <p:sp>
        <p:nvSpPr>
          <p:cNvPr id="10" name="Shape 61"/>
          <p:cNvSpPr/>
          <p:nvPr/>
        </p:nvSpPr>
        <p:spPr>
          <a:xfrm rot="16200000">
            <a:off x="900954" y="2618063"/>
            <a:ext cx="1921050" cy="270450"/>
          </a:xfrm>
          <a:prstGeom prst="rightArrow">
            <a:avLst>
              <a:gd name="adj1" fmla="val 50000"/>
              <a:gd name="adj2" fmla="val 50000"/>
            </a:avLst>
          </a:prstGeom>
          <a:solidFill>
            <a:schemeClr val="lt2"/>
          </a:solidFill>
          <a:ln w="19050" cap="flat">
            <a:solidFill>
              <a:schemeClr val="dk2"/>
            </a:solidFill>
            <a:prstDash val="solid"/>
            <a:round/>
            <a:headEnd type="none" w="med" len="med"/>
            <a:tailEnd type="none" w="med" len="med"/>
          </a:ln>
        </p:spPr>
        <p:txBody>
          <a:bodyPr lIns="68569" tIns="68569" rIns="68569" bIns="68569" anchor="ctr" anchorCtr="0">
            <a:noAutofit/>
          </a:bodyPr>
          <a:lstStyle/>
          <a:p>
            <a:endParaRPr sz="1350"/>
          </a:p>
        </p:txBody>
      </p:sp>
    </p:spTree>
    <p:extLst>
      <p:ext uri="{BB962C8B-B14F-4D97-AF65-F5344CB8AC3E}">
        <p14:creationId xmlns:p14="http://schemas.microsoft.com/office/powerpoint/2010/main" val="180943759"/>
      </p:ext>
    </p:extLst>
  </p:cSld>
  <p:clrMapOvr>
    <a:masterClrMapping/>
  </p:clrMapOvr>
  <p:transition spd="slow">
    <p:cut/>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sp>
        <p:nvSpPr>
          <p:cNvPr id="54" name="Shape 54"/>
          <p:cNvSpPr txBox="1">
            <a:spLocks noGrp="1"/>
          </p:cNvSpPr>
          <p:nvPr>
            <p:ph type="title"/>
          </p:nvPr>
        </p:nvSpPr>
        <p:spPr>
          <a:xfrm>
            <a:off x="72000" y="72000"/>
            <a:ext cx="9000000" cy="777376"/>
          </a:xfrm>
          <a:prstGeom prst="rect">
            <a:avLst/>
          </a:prstGeom>
        </p:spPr>
        <p:txBody>
          <a:bodyPr lIns="68569" tIns="68569" rIns="68569" bIns="68569" anchor="b" anchorCtr="0">
            <a:noAutofit/>
          </a:bodyPr>
          <a:lstStyle/>
          <a:p>
            <a:pPr lvl="0" rtl="0">
              <a:buNone/>
            </a:pPr>
            <a:r>
              <a:rPr lang="en" dirty="0" smtClean="0"/>
              <a:t/>
            </a:r>
            <a:br>
              <a:rPr lang="en" dirty="0" smtClean="0"/>
            </a:br>
            <a:r>
              <a:rPr lang="en-US" dirty="0" smtClean="0"/>
              <a:t>T</a:t>
            </a:r>
            <a:r>
              <a:rPr lang="en-US" baseline="30000" dirty="0" smtClean="0"/>
              <a:t>3</a:t>
            </a:r>
            <a:endParaRPr lang="en" baseline="30000" dirty="0"/>
          </a:p>
        </p:txBody>
      </p:sp>
      <p:sp>
        <p:nvSpPr>
          <p:cNvPr id="53" name="Shape 53"/>
          <p:cNvSpPr txBox="1">
            <a:spLocks noGrp="1"/>
          </p:cNvSpPr>
          <p:nvPr>
            <p:ph idx="1"/>
          </p:nvPr>
        </p:nvSpPr>
        <p:spPr>
          <a:prstGeom prst="rect">
            <a:avLst/>
          </a:prstGeom>
        </p:spPr>
        <p:txBody>
          <a:bodyPr lIns="68569" tIns="68569" rIns="68569" bIns="68569" anchor="t" anchorCtr="0">
            <a:noAutofit/>
          </a:bodyPr>
          <a:lstStyle/>
          <a:p>
            <a:pPr>
              <a:buNone/>
            </a:pPr>
            <a:r>
              <a:rPr lang="en" dirty="0"/>
              <a:t> </a:t>
            </a:r>
          </a:p>
        </p:txBody>
      </p:sp>
      <p:sp>
        <p:nvSpPr>
          <p:cNvPr id="55" name="Shape 55"/>
          <p:cNvSpPr/>
          <p:nvPr/>
        </p:nvSpPr>
        <p:spPr>
          <a:xfrm>
            <a:off x="2074950" y="1963013"/>
            <a:ext cx="1856700" cy="988875"/>
          </a:xfrm>
          <a:prstGeom prst="rect">
            <a:avLst/>
          </a:prstGeom>
          <a:solidFill>
            <a:schemeClr val="lt2"/>
          </a:solidFill>
          <a:ln w="19050" cap="flat">
            <a:solidFill>
              <a:schemeClr val="dk2"/>
            </a:solidFill>
            <a:prstDash val="solid"/>
            <a:round/>
            <a:headEnd type="none" w="med" len="med"/>
            <a:tailEnd type="none" w="med" len="med"/>
          </a:ln>
        </p:spPr>
        <p:txBody>
          <a:bodyPr lIns="68569" tIns="68569" rIns="68569" bIns="68569" anchor="ctr" anchorCtr="0">
            <a:noAutofit/>
          </a:bodyPr>
          <a:lstStyle/>
          <a:p>
            <a:pPr>
              <a:buNone/>
            </a:pPr>
            <a:endParaRPr lang="en" sz="1350" dirty="0"/>
          </a:p>
        </p:txBody>
      </p:sp>
      <p:sp>
        <p:nvSpPr>
          <p:cNvPr id="56" name="Shape 56"/>
          <p:cNvSpPr/>
          <p:nvPr/>
        </p:nvSpPr>
        <p:spPr>
          <a:xfrm>
            <a:off x="2189250" y="2077313"/>
            <a:ext cx="1856700" cy="988875"/>
          </a:xfrm>
          <a:prstGeom prst="rect">
            <a:avLst/>
          </a:prstGeom>
          <a:solidFill>
            <a:schemeClr val="lt2"/>
          </a:solidFill>
          <a:ln w="19050" cap="flat">
            <a:solidFill>
              <a:schemeClr val="dk2"/>
            </a:solidFill>
            <a:prstDash val="solid"/>
            <a:round/>
            <a:headEnd type="none" w="med" len="med"/>
            <a:tailEnd type="none" w="med" len="med"/>
          </a:ln>
        </p:spPr>
        <p:txBody>
          <a:bodyPr lIns="68569" tIns="68569" rIns="68569" bIns="68569" anchor="ctr" anchorCtr="0">
            <a:noAutofit/>
          </a:bodyPr>
          <a:lstStyle/>
          <a:p>
            <a:pPr lvl="0" rtl="0">
              <a:buNone/>
            </a:pPr>
            <a:endParaRPr lang="en" sz="1350" dirty="0"/>
          </a:p>
        </p:txBody>
      </p:sp>
      <p:sp>
        <p:nvSpPr>
          <p:cNvPr id="57" name="Shape 57"/>
          <p:cNvSpPr/>
          <p:nvPr/>
        </p:nvSpPr>
        <p:spPr>
          <a:xfrm>
            <a:off x="2303550" y="2191613"/>
            <a:ext cx="1856700" cy="988875"/>
          </a:xfrm>
          <a:prstGeom prst="rect">
            <a:avLst/>
          </a:prstGeom>
          <a:solidFill>
            <a:schemeClr val="lt2"/>
          </a:solidFill>
          <a:ln w="19050" cap="flat">
            <a:solidFill>
              <a:schemeClr val="dk2"/>
            </a:solidFill>
            <a:prstDash val="solid"/>
            <a:round/>
            <a:headEnd type="none" w="med" len="med"/>
            <a:tailEnd type="none" w="med" len="med"/>
          </a:ln>
        </p:spPr>
        <p:txBody>
          <a:bodyPr lIns="68569" tIns="68569" rIns="68569" bIns="68569" anchor="ctr" anchorCtr="0">
            <a:noAutofit/>
          </a:bodyPr>
          <a:lstStyle/>
          <a:p>
            <a:pPr lvl="0"/>
            <a:r>
              <a:rPr lang="ru-RU" b="1" dirty="0">
                <a:solidFill>
                  <a:schemeClr val="bg1">
                    <a:lumMod val="60000"/>
                    <a:lumOff val="40000"/>
                  </a:schemeClr>
                </a:solidFill>
              </a:rPr>
              <a:t>Определить проблему</a:t>
            </a:r>
            <a:endParaRPr lang="en" b="1" dirty="0">
              <a:solidFill>
                <a:schemeClr val="bg1">
                  <a:lumMod val="60000"/>
                  <a:lumOff val="40000"/>
                </a:schemeClr>
              </a:solidFill>
            </a:endParaRPr>
          </a:p>
        </p:txBody>
      </p:sp>
      <p:sp>
        <p:nvSpPr>
          <p:cNvPr id="58" name="Shape 58"/>
          <p:cNvSpPr/>
          <p:nvPr/>
        </p:nvSpPr>
        <p:spPr>
          <a:xfrm>
            <a:off x="5262056" y="1963013"/>
            <a:ext cx="1750050" cy="1074150"/>
          </a:xfrm>
          <a:prstGeom prst="ellipse">
            <a:avLst/>
          </a:prstGeom>
          <a:solidFill>
            <a:schemeClr val="lt2"/>
          </a:solidFill>
          <a:ln w="19050" cap="flat">
            <a:solidFill>
              <a:schemeClr val="dk2"/>
            </a:solidFill>
            <a:prstDash val="solid"/>
            <a:round/>
            <a:headEnd type="none" w="med" len="med"/>
            <a:tailEnd type="none" w="med" len="med"/>
          </a:ln>
        </p:spPr>
        <p:txBody>
          <a:bodyPr lIns="68569" tIns="68569" rIns="68569" bIns="68569" anchor="ctr" anchorCtr="0">
            <a:noAutofit/>
          </a:bodyPr>
          <a:lstStyle/>
          <a:p>
            <a:pPr algn="ctr">
              <a:buNone/>
            </a:pPr>
            <a:r>
              <a:rPr lang="en" sz="1350"/>
              <a:t>Activate a Way to Think</a:t>
            </a:r>
          </a:p>
        </p:txBody>
      </p:sp>
      <p:sp>
        <p:nvSpPr>
          <p:cNvPr id="59" name="Shape 59"/>
          <p:cNvSpPr/>
          <p:nvPr/>
        </p:nvSpPr>
        <p:spPr>
          <a:xfrm>
            <a:off x="5376356" y="2077313"/>
            <a:ext cx="1750050" cy="1074150"/>
          </a:xfrm>
          <a:prstGeom prst="ellipse">
            <a:avLst/>
          </a:prstGeom>
          <a:solidFill>
            <a:schemeClr val="lt2"/>
          </a:solidFill>
          <a:ln w="19050" cap="flat">
            <a:solidFill>
              <a:schemeClr val="dk2"/>
            </a:solidFill>
            <a:prstDash val="solid"/>
            <a:round/>
            <a:headEnd type="none" w="med" len="med"/>
            <a:tailEnd type="none" w="med" len="med"/>
          </a:ln>
        </p:spPr>
        <p:txBody>
          <a:bodyPr lIns="68569" tIns="68569" rIns="68569" bIns="68569" anchor="ctr" anchorCtr="0">
            <a:noAutofit/>
          </a:bodyPr>
          <a:lstStyle/>
          <a:p>
            <a:pPr lvl="0" algn="ctr" rtl="0">
              <a:buNone/>
            </a:pPr>
            <a:r>
              <a:rPr lang="en" sz="1350"/>
              <a:t>Activate a Way to Think</a:t>
            </a:r>
          </a:p>
        </p:txBody>
      </p:sp>
      <p:sp>
        <p:nvSpPr>
          <p:cNvPr id="60" name="Shape 60"/>
          <p:cNvSpPr/>
          <p:nvPr/>
        </p:nvSpPr>
        <p:spPr>
          <a:xfrm>
            <a:off x="5258691" y="2191613"/>
            <a:ext cx="1978650" cy="1074150"/>
          </a:xfrm>
          <a:prstGeom prst="ellipse">
            <a:avLst/>
          </a:prstGeom>
          <a:solidFill>
            <a:schemeClr val="lt2"/>
          </a:solidFill>
          <a:ln w="19050" cap="flat">
            <a:solidFill>
              <a:schemeClr val="dk2"/>
            </a:solidFill>
            <a:prstDash val="solid"/>
            <a:round/>
            <a:headEnd type="none" w="med" len="med"/>
            <a:tailEnd type="none" w="med" len="med"/>
          </a:ln>
        </p:spPr>
        <p:txBody>
          <a:bodyPr lIns="68569" tIns="68569" rIns="68569" bIns="68569" anchor="ctr" anchorCtr="0">
            <a:noAutofit/>
          </a:bodyPr>
          <a:lstStyle/>
          <a:p>
            <a:pPr lvl="0" algn="ctr" rtl="0">
              <a:buNone/>
            </a:pPr>
            <a:r>
              <a:rPr lang="ru-RU" b="1" dirty="0" err="1">
                <a:solidFill>
                  <a:schemeClr val="bg1">
                    <a:lumMod val="60000"/>
                    <a:lumOff val="40000"/>
                  </a:schemeClr>
                </a:solidFill>
              </a:rPr>
              <a:t>Активиро-вать</a:t>
            </a:r>
            <a:r>
              <a:rPr lang="ru-RU" b="1" dirty="0">
                <a:solidFill>
                  <a:schemeClr val="bg1">
                    <a:lumMod val="60000"/>
                    <a:lumOff val="40000"/>
                  </a:schemeClr>
                </a:solidFill>
              </a:rPr>
              <a:t> </a:t>
            </a:r>
            <a:r>
              <a:rPr lang="ru-RU" b="1" dirty="0" smtClean="0">
                <a:solidFill>
                  <a:schemeClr val="bg1">
                    <a:lumMod val="60000"/>
                    <a:lumOff val="40000"/>
                  </a:schemeClr>
                </a:solidFill>
              </a:rPr>
              <a:t>образ </a:t>
            </a:r>
            <a:r>
              <a:rPr lang="ru-RU" b="1" dirty="0">
                <a:solidFill>
                  <a:schemeClr val="bg1">
                    <a:lumMod val="60000"/>
                    <a:lumOff val="40000"/>
                  </a:schemeClr>
                </a:solidFill>
              </a:rPr>
              <a:t>мышления</a:t>
            </a:r>
            <a:endParaRPr lang="en" b="1" dirty="0">
              <a:solidFill>
                <a:schemeClr val="bg1">
                  <a:lumMod val="60000"/>
                  <a:lumOff val="40000"/>
                </a:schemeClr>
              </a:solidFill>
            </a:endParaRPr>
          </a:p>
        </p:txBody>
      </p:sp>
      <p:sp>
        <p:nvSpPr>
          <p:cNvPr id="61" name="Shape 61"/>
          <p:cNvSpPr/>
          <p:nvPr/>
        </p:nvSpPr>
        <p:spPr>
          <a:xfrm>
            <a:off x="4308769" y="2625113"/>
            <a:ext cx="896400" cy="270450"/>
          </a:xfrm>
          <a:prstGeom prst="rightArrow">
            <a:avLst>
              <a:gd name="adj1" fmla="val 50000"/>
              <a:gd name="adj2" fmla="val 50000"/>
            </a:avLst>
          </a:prstGeom>
          <a:solidFill>
            <a:schemeClr val="lt2"/>
          </a:solidFill>
          <a:ln w="19050" cap="flat">
            <a:solidFill>
              <a:schemeClr val="dk2"/>
            </a:solidFill>
            <a:prstDash val="solid"/>
            <a:round/>
            <a:headEnd type="none" w="med" len="med"/>
            <a:tailEnd type="none" w="med" len="med"/>
          </a:ln>
        </p:spPr>
        <p:txBody>
          <a:bodyPr lIns="68569" tIns="68569" rIns="68569" bIns="68569" anchor="ctr" anchorCtr="0">
            <a:noAutofit/>
          </a:bodyPr>
          <a:lstStyle/>
          <a:p>
            <a:endParaRPr sz="1350"/>
          </a:p>
        </p:txBody>
      </p:sp>
      <p:sp>
        <p:nvSpPr>
          <p:cNvPr id="62" name="Shape 62"/>
          <p:cNvSpPr/>
          <p:nvPr/>
        </p:nvSpPr>
        <p:spPr>
          <a:xfrm>
            <a:off x="2746629" y="3582103"/>
            <a:ext cx="853263" cy="199125"/>
          </a:xfrm>
          <a:prstGeom prst="rect">
            <a:avLst/>
          </a:prstGeom>
          <a:noFill/>
          <a:ln w="19050" cap="flat">
            <a:noFill/>
            <a:prstDash val="solid"/>
            <a:round/>
            <a:headEnd type="none" w="med" len="med"/>
            <a:tailEnd type="none" w="med" len="med"/>
          </a:ln>
        </p:spPr>
        <p:txBody>
          <a:bodyPr lIns="68569" tIns="68569" rIns="68569" bIns="68569" anchor="ctr" anchorCtr="0">
            <a:noAutofit/>
          </a:bodyPr>
          <a:lstStyle/>
          <a:p>
            <a:pPr algn="ctr">
              <a:buNone/>
            </a:pPr>
            <a:r>
              <a:rPr lang="ru-RU" sz="1350" b="1" dirty="0"/>
              <a:t>Критики</a:t>
            </a:r>
            <a:endParaRPr lang="en" sz="1350" b="1" dirty="0"/>
          </a:p>
        </p:txBody>
      </p:sp>
      <p:sp>
        <p:nvSpPr>
          <p:cNvPr id="63" name="Shape 63"/>
          <p:cNvSpPr/>
          <p:nvPr/>
        </p:nvSpPr>
        <p:spPr>
          <a:xfrm>
            <a:off x="5760133" y="3582103"/>
            <a:ext cx="1144325" cy="199125"/>
          </a:xfrm>
          <a:prstGeom prst="rect">
            <a:avLst/>
          </a:prstGeom>
          <a:noFill/>
          <a:ln w="19050" cap="flat">
            <a:noFill/>
            <a:prstDash val="solid"/>
            <a:round/>
            <a:headEnd type="none" w="med" len="med"/>
            <a:tailEnd type="none" w="med" len="med"/>
          </a:ln>
        </p:spPr>
        <p:txBody>
          <a:bodyPr lIns="68569" tIns="68569" rIns="68569" bIns="68569" anchor="ctr" anchorCtr="0">
            <a:noAutofit/>
          </a:bodyPr>
          <a:lstStyle/>
          <a:p>
            <a:pPr lvl="0" algn="ctr" rtl="0">
              <a:buNone/>
            </a:pPr>
            <a:r>
              <a:rPr lang="ru-RU" sz="1350" b="1" dirty="0"/>
              <a:t>Селекторы</a:t>
            </a:r>
            <a:endParaRPr lang="en" sz="1350" b="1" dirty="0"/>
          </a:p>
        </p:txBody>
      </p:sp>
    </p:spTree>
    <p:extLst>
      <p:ext uri="{BB962C8B-B14F-4D97-AF65-F5344CB8AC3E}">
        <p14:creationId xmlns:p14="http://schemas.microsoft.com/office/powerpoint/2010/main" val="2629605976"/>
      </p:ext>
    </p:extLst>
  </p:cSld>
  <p:clrMapOvr>
    <a:masterClrMapping/>
  </p:clrMapOvr>
  <p:transition spd="slow">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Содержание</a:t>
            </a:r>
            <a:endParaRPr lang="ru-RU" dirty="0"/>
          </a:p>
        </p:txBody>
      </p:sp>
      <p:sp>
        <p:nvSpPr>
          <p:cNvPr id="3" name="Text Placeholder 2"/>
          <p:cNvSpPr>
            <a:spLocks noGrp="1"/>
          </p:cNvSpPr>
          <p:nvPr>
            <p:ph idx="1"/>
          </p:nvPr>
        </p:nvSpPr>
        <p:spPr/>
        <p:txBody>
          <a:bodyPr/>
          <a:lstStyle/>
          <a:p>
            <a:r>
              <a:rPr lang="ru-RU" dirty="0" smtClean="0"/>
              <a:t>Цели и задачи</a:t>
            </a:r>
          </a:p>
          <a:p>
            <a:r>
              <a:rPr lang="ru-RU" dirty="0" smtClean="0"/>
              <a:t>Структура диссертации</a:t>
            </a:r>
            <a:endParaRPr lang="en-US" dirty="0" smtClean="0"/>
          </a:p>
          <a:p>
            <a:r>
              <a:rPr lang="ru-RU" dirty="0" smtClean="0"/>
              <a:t>Теория</a:t>
            </a:r>
            <a:endParaRPr lang="en-US" dirty="0" smtClean="0"/>
          </a:p>
          <a:p>
            <a:r>
              <a:rPr lang="ru-RU" dirty="0" smtClean="0"/>
              <a:t>Архитектура</a:t>
            </a:r>
            <a:endParaRPr lang="en-US" dirty="0" smtClean="0"/>
          </a:p>
          <a:p>
            <a:r>
              <a:rPr lang="ru-RU" dirty="0" smtClean="0"/>
              <a:t>Прототип</a:t>
            </a:r>
            <a:endParaRPr lang="ru-RU" dirty="0"/>
          </a:p>
        </p:txBody>
      </p:sp>
    </p:spTree>
    <p:extLst>
      <p:ext uri="{BB962C8B-B14F-4D97-AF65-F5344CB8AC3E}">
        <p14:creationId xmlns:p14="http://schemas.microsoft.com/office/powerpoint/2010/main" val="339173286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ctrTitle"/>
          </p:nvPr>
        </p:nvSpPr>
        <p:spPr/>
        <p:txBody>
          <a:bodyPr/>
          <a:lstStyle/>
          <a:p>
            <a:r>
              <a:rPr lang="ru-RU" dirty="0" smtClean="0"/>
              <a:t>Глава 3. Реализация модель </a:t>
            </a:r>
            <a:r>
              <a:rPr lang="en-US" dirty="0" smtClean="0"/>
              <a:t>TU 1.0</a:t>
            </a:r>
            <a:endParaRPr lang="ru-RU" dirty="0"/>
          </a:p>
        </p:txBody>
      </p:sp>
      <p:sp>
        <p:nvSpPr>
          <p:cNvPr id="5" name="Подзаголовок 4"/>
          <p:cNvSpPr>
            <a:spLocks noGrp="1"/>
          </p:cNvSpPr>
          <p:nvPr>
            <p:ph type="subTitle" idx="1"/>
          </p:nvPr>
        </p:nvSpPr>
        <p:spPr/>
        <p:txBody>
          <a:bodyPr/>
          <a:lstStyle/>
          <a:p>
            <a:endParaRPr lang="ru-RU"/>
          </a:p>
        </p:txBody>
      </p:sp>
    </p:spTree>
    <p:extLst>
      <p:ext uri="{BB962C8B-B14F-4D97-AF65-F5344CB8AC3E}">
        <p14:creationId xmlns:p14="http://schemas.microsoft.com/office/powerpoint/2010/main" val="15108950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smtClean="0"/>
              <a:t>Основные компоненты</a:t>
            </a:r>
            <a:endParaRPr lang="ru-RU" dirty="0"/>
          </a:p>
        </p:txBody>
      </p:sp>
      <p:sp>
        <p:nvSpPr>
          <p:cNvPr id="5" name="Объект 4"/>
          <p:cNvSpPr>
            <a:spLocks noGrp="1"/>
          </p:cNvSpPr>
          <p:nvPr>
            <p:ph idx="1"/>
          </p:nvPr>
        </p:nvSpPr>
        <p:spPr/>
        <p:txBody>
          <a:bodyPr/>
          <a:lstStyle/>
          <a:p>
            <a:r>
              <a:rPr lang="en-US" dirty="0" smtClean="0"/>
              <a:t>TU </a:t>
            </a:r>
            <a:r>
              <a:rPr lang="en-US" dirty="0" err="1" smtClean="0"/>
              <a:t>Webservice</a:t>
            </a:r>
            <a:r>
              <a:rPr lang="en-US" dirty="0" smtClean="0"/>
              <a:t>;</a:t>
            </a:r>
          </a:p>
          <a:p>
            <a:r>
              <a:rPr lang="en-US" dirty="0" err="1" smtClean="0"/>
              <a:t>CoreService</a:t>
            </a:r>
            <a:r>
              <a:rPr lang="en-US" dirty="0" smtClean="0"/>
              <a:t>;</a:t>
            </a:r>
          </a:p>
          <a:p>
            <a:r>
              <a:rPr lang="en-US" dirty="0" err="1" smtClean="0"/>
              <a:t>DataService</a:t>
            </a:r>
            <a:r>
              <a:rPr lang="en-US" dirty="0" smtClean="0"/>
              <a:t>;</a:t>
            </a:r>
          </a:p>
          <a:p>
            <a:r>
              <a:rPr lang="en-US" dirty="0" err="1" smtClean="0"/>
              <a:t>Reasoner</a:t>
            </a:r>
            <a:r>
              <a:rPr lang="en-US" dirty="0" smtClean="0"/>
              <a:t>;</a:t>
            </a:r>
          </a:p>
          <a:p>
            <a:r>
              <a:rPr lang="en-US" dirty="0" err="1" smtClean="0"/>
              <a:t>ClientAgent</a:t>
            </a:r>
            <a:r>
              <a:rPr lang="en-US" dirty="0" smtClean="0"/>
              <a:t>.</a:t>
            </a:r>
            <a:endParaRPr lang="ru-RU" dirty="0"/>
          </a:p>
        </p:txBody>
      </p:sp>
    </p:spTree>
    <p:extLst>
      <p:ext uri="{BB962C8B-B14F-4D97-AF65-F5344CB8AC3E}">
        <p14:creationId xmlns:p14="http://schemas.microsoft.com/office/powerpoint/2010/main" val="5106266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Shape 171"/>
          <p:cNvSpPr/>
          <p:nvPr/>
        </p:nvSpPr>
        <p:spPr>
          <a:xfrm>
            <a:off x="6090816" y="970840"/>
            <a:ext cx="1820250" cy="3708450"/>
          </a:xfrm>
          <a:prstGeom prst="rect">
            <a:avLst/>
          </a:prstGeom>
          <a:solidFill>
            <a:schemeClr val="lt1"/>
          </a:solidFill>
          <a:ln w="19050" cap="flat">
            <a:solidFill>
              <a:schemeClr val="dk2"/>
            </a:solidFill>
            <a:prstDash val="solid"/>
            <a:round/>
            <a:headEnd type="none" w="med" len="med"/>
            <a:tailEnd type="none" w="med" len="med"/>
          </a:ln>
        </p:spPr>
        <p:txBody>
          <a:bodyPr lIns="68569" tIns="68569" rIns="68569" bIns="68569" anchor="t" anchorCtr="0">
            <a:noAutofit/>
          </a:bodyPr>
          <a:lstStyle/>
          <a:p>
            <a:pPr lvl="0" algn="ctr"/>
            <a:r>
              <a:rPr lang="ru-RU" sz="1350" dirty="0">
                <a:solidFill>
                  <a:schemeClr val="bg1">
                    <a:lumMod val="60000"/>
                    <a:lumOff val="40000"/>
                  </a:schemeClr>
                </a:solidFill>
              </a:rPr>
              <a:t>Само-рефлексивный</a:t>
            </a:r>
            <a:endParaRPr lang="en" sz="1350" dirty="0">
              <a:solidFill>
                <a:schemeClr val="bg1">
                  <a:lumMod val="60000"/>
                  <a:lumOff val="40000"/>
                </a:schemeClr>
              </a:solidFill>
            </a:endParaRPr>
          </a:p>
        </p:txBody>
      </p:sp>
      <p:sp>
        <p:nvSpPr>
          <p:cNvPr id="172" name="Shape 172"/>
          <p:cNvSpPr txBox="1">
            <a:spLocks noGrp="1"/>
          </p:cNvSpPr>
          <p:nvPr>
            <p:ph type="title"/>
          </p:nvPr>
        </p:nvSpPr>
        <p:spPr>
          <a:prstGeom prst="rect">
            <a:avLst/>
          </a:prstGeom>
        </p:spPr>
        <p:txBody>
          <a:bodyPr lIns="68569" tIns="68569" rIns="68569" bIns="68569" anchor="b" anchorCtr="0">
            <a:noAutofit/>
          </a:bodyPr>
          <a:lstStyle/>
          <a:p>
            <a:pPr lvl="0"/>
            <a:r>
              <a:rPr lang="ru-RU" dirty="0" smtClean="0"/>
              <a:t>Обработка запроса</a:t>
            </a:r>
            <a:endParaRPr lang="en" dirty="0"/>
          </a:p>
        </p:txBody>
      </p:sp>
      <p:sp>
        <p:nvSpPr>
          <p:cNvPr id="2" name="Объект 1"/>
          <p:cNvSpPr>
            <a:spLocks noGrp="1"/>
          </p:cNvSpPr>
          <p:nvPr>
            <p:ph idx="1"/>
          </p:nvPr>
        </p:nvSpPr>
        <p:spPr>
          <a:xfrm>
            <a:off x="72000" y="972000"/>
            <a:ext cx="8919600" cy="3636000"/>
          </a:xfrm>
        </p:spPr>
        <p:txBody>
          <a:bodyPr/>
          <a:lstStyle/>
          <a:p>
            <a:endParaRPr lang="ru-RU" dirty="0"/>
          </a:p>
        </p:txBody>
      </p:sp>
      <p:sp>
        <p:nvSpPr>
          <p:cNvPr id="173" name="Shape 173"/>
          <p:cNvSpPr/>
          <p:nvPr/>
        </p:nvSpPr>
        <p:spPr>
          <a:xfrm>
            <a:off x="1057875" y="970840"/>
            <a:ext cx="1807819" cy="3708450"/>
          </a:xfrm>
          <a:prstGeom prst="rect">
            <a:avLst/>
          </a:prstGeom>
          <a:solidFill>
            <a:schemeClr val="lt1"/>
          </a:solidFill>
          <a:ln w="19050" cap="flat">
            <a:solidFill>
              <a:schemeClr val="dk2"/>
            </a:solidFill>
            <a:prstDash val="solid"/>
            <a:round/>
            <a:headEnd type="none" w="med" len="med"/>
            <a:tailEnd type="none" w="med" len="med"/>
          </a:ln>
        </p:spPr>
        <p:txBody>
          <a:bodyPr lIns="68569" tIns="68569" rIns="68569" bIns="68569" anchor="t" anchorCtr="0">
            <a:noAutofit/>
          </a:bodyPr>
          <a:lstStyle/>
          <a:p>
            <a:pPr algn="ctr"/>
            <a:r>
              <a:rPr lang="ru-RU" sz="1350" dirty="0">
                <a:solidFill>
                  <a:schemeClr val="bg1">
                    <a:lumMod val="60000"/>
                    <a:lumOff val="40000"/>
                  </a:schemeClr>
                </a:solidFill>
              </a:rPr>
              <a:t>Обученные реакции</a:t>
            </a:r>
            <a:endParaRPr lang="en" sz="1350" dirty="0">
              <a:solidFill>
                <a:schemeClr val="bg1">
                  <a:lumMod val="60000"/>
                  <a:lumOff val="40000"/>
                </a:schemeClr>
              </a:solidFill>
            </a:endParaRPr>
          </a:p>
          <a:p>
            <a:pPr lvl="0" algn="ctr" rtl="0">
              <a:buNone/>
            </a:pPr>
            <a:endParaRPr lang="en" sz="1350" dirty="0">
              <a:solidFill>
                <a:schemeClr val="bg1">
                  <a:lumMod val="60000"/>
                  <a:lumOff val="40000"/>
                </a:schemeClr>
              </a:solidFill>
            </a:endParaRPr>
          </a:p>
        </p:txBody>
      </p:sp>
      <p:sp>
        <p:nvSpPr>
          <p:cNvPr id="174" name="Shape 174"/>
          <p:cNvSpPr/>
          <p:nvPr/>
        </p:nvSpPr>
        <p:spPr>
          <a:xfrm>
            <a:off x="2878042" y="970840"/>
            <a:ext cx="1526850" cy="3708450"/>
          </a:xfrm>
          <a:prstGeom prst="rect">
            <a:avLst/>
          </a:prstGeom>
          <a:solidFill>
            <a:schemeClr val="lt1"/>
          </a:solidFill>
          <a:ln w="19050" cap="flat">
            <a:solidFill>
              <a:schemeClr val="dk2"/>
            </a:solidFill>
            <a:prstDash val="solid"/>
            <a:round/>
            <a:headEnd type="none" w="med" len="med"/>
            <a:tailEnd type="none" w="med" len="med"/>
          </a:ln>
        </p:spPr>
        <p:txBody>
          <a:bodyPr lIns="68569" tIns="68569" rIns="68569" bIns="68569" anchor="t" anchorCtr="0">
            <a:noAutofit/>
          </a:bodyPr>
          <a:lstStyle/>
          <a:p>
            <a:pPr algn="ctr"/>
            <a:r>
              <a:rPr lang="ru-RU" sz="1350" dirty="0">
                <a:solidFill>
                  <a:schemeClr val="bg1">
                    <a:lumMod val="60000"/>
                    <a:lumOff val="40000"/>
                  </a:schemeClr>
                </a:solidFill>
              </a:rPr>
              <a:t>Уровень мышления</a:t>
            </a:r>
            <a:endParaRPr lang="en" sz="1350" dirty="0">
              <a:solidFill>
                <a:schemeClr val="bg1">
                  <a:lumMod val="60000"/>
                  <a:lumOff val="40000"/>
                </a:schemeClr>
              </a:solidFill>
            </a:endParaRPr>
          </a:p>
          <a:p>
            <a:pPr lvl="0" algn="ctr" rtl="0">
              <a:buNone/>
            </a:pPr>
            <a:endParaRPr lang="en" sz="1350" dirty="0">
              <a:solidFill>
                <a:schemeClr val="bg1">
                  <a:lumMod val="60000"/>
                  <a:lumOff val="40000"/>
                </a:schemeClr>
              </a:solidFill>
            </a:endParaRPr>
          </a:p>
        </p:txBody>
      </p:sp>
      <p:sp>
        <p:nvSpPr>
          <p:cNvPr id="175" name="Shape 175"/>
          <p:cNvSpPr/>
          <p:nvPr/>
        </p:nvSpPr>
        <p:spPr>
          <a:xfrm>
            <a:off x="4419600" y="970840"/>
            <a:ext cx="1671299" cy="3708450"/>
          </a:xfrm>
          <a:prstGeom prst="rect">
            <a:avLst/>
          </a:prstGeom>
          <a:solidFill>
            <a:schemeClr val="lt1"/>
          </a:solidFill>
          <a:ln w="19050" cap="flat">
            <a:solidFill>
              <a:schemeClr val="dk2"/>
            </a:solidFill>
            <a:prstDash val="solid"/>
            <a:round/>
            <a:headEnd type="none" w="med" len="med"/>
            <a:tailEnd type="none" w="med" len="med"/>
          </a:ln>
        </p:spPr>
        <p:txBody>
          <a:bodyPr lIns="68569" tIns="68569" rIns="68569" bIns="68569" anchor="t" anchorCtr="0">
            <a:noAutofit/>
          </a:bodyPr>
          <a:lstStyle/>
          <a:p>
            <a:pPr lvl="0" algn="ctr"/>
            <a:r>
              <a:rPr lang="ru-RU" sz="1350" dirty="0">
                <a:solidFill>
                  <a:schemeClr val="bg1">
                    <a:lumMod val="60000"/>
                    <a:lumOff val="40000"/>
                  </a:schemeClr>
                </a:solidFill>
              </a:rPr>
              <a:t>Рефлексивный</a:t>
            </a:r>
            <a:endParaRPr lang="en" sz="1350" dirty="0">
              <a:solidFill>
                <a:schemeClr val="bg1">
                  <a:lumMod val="60000"/>
                  <a:lumOff val="40000"/>
                </a:schemeClr>
              </a:solidFill>
            </a:endParaRPr>
          </a:p>
        </p:txBody>
      </p:sp>
      <p:sp>
        <p:nvSpPr>
          <p:cNvPr id="176" name="Shape 176"/>
          <p:cNvSpPr/>
          <p:nvPr/>
        </p:nvSpPr>
        <p:spPr>
          <a:xfrm>
            <a:off x="1285224" y="1312923"/>
            <a:ext cx="1334924" cy="548775"/>
          </a:xfrm>
          <a:prstGeom prst="roundRect">
            <a:avLst>
              <a:gd name="adj" fmla="val 16667"/>
            </a:avLst>
          </a:prstGeom>
          <a:solidFill>
            <a:schemeClr val="lt2"/>
          </a:solidFill>
          <a:ln w="19050" cap="flat">
            <a:solidFill>
              <a:schemeClr val="dk2"/>
            </a:solidFill>
            <a:prstDash val="solid"/>
            <a:round/>
            <a:headEnd type="none" w="med" len="med"/>
            <a:tailEnd type="none" w="med" len="med"/>
          </a:ln>
        </p:spPr>
        <p:txBody>
          <a:bodyPr lIns="68569" tIns="68569" rIns="68569" bIns="68569" anchor="ctr" anchorCtr="0">
            <a:noAutofit/>
          </a:bodyPr>
          <a:lstStyle/>
          <a:p>
            <a:pPr lvl="0" algn="ctr" rtl="0">
              <a:buNone/>
            </a:pPr>
            <a:r>
              <a:rPr lang="ru-RU" sz="1350" dirty="0">
                <a:solidFill>
                  <a:schemeClr val="bg1">
                    <a:lumMod val="60000"/>
                    <a:lumOff val="40000"/>
                  </a:schemeClr>
                </a:solidFill>
              </a:rPr>
              <a:t>Лексическая обработка</a:t>
            </a:r>
            <a:endParaRPr lang="en" sz="1350" dirty="0">
              <a:solidFill>
                <a:schemeClr val="bg1">
                  <a:lumMod val="60000"/>
                  <a:lumOff val="40000"/>
                </a:schemeClr>
              </a:solidFill>
            </a:endParaRPr>
          </a:p>
        </p:txBody>
      </p:sp>
      <p:cxnSp>
        <p:nvCxnSpPr>
          <p:cNvPr id="177" name="Shape 177"/>
          <p:cNvCxnSpPr>
            <a:stCxn id="178" idx="2"/>
            <a:endCxn id="179" idx="1"/>
          </p:cNvCxnSpPr>
          <p:nvPr/>
        </p:nvCxnSpPr>
        <p:spPr>
          <a:xfrm>
            <a:off x="5255250" y="1888249"/>
            <a:ext cx="1009154" cy="118739"/>
          </a:xfrm>
          <a:prstGeom prst="straightConnector1">
            <a:avLst/>
          </a:prstGeom>
          <a:noFill/>
          <a:ln w="9525" cap="flat">
            <a:solidFill>
              <a:schemeClr val="dk2"/>
            </a:solidFill>
            <a:prstDash val="solid"/>
            <a:round/>
            <a:headEnd type="none" w="lg" len="lg"/>
            <a:tailEnd type="triangle" w="lg" len="lg"/>
          </a:ln>
        </p:spPr>
      </p:cxnSp>
      <p:cxnSp>
        <p:nvCxnSpPr>
          <p:cNvPr id="180" name="Shape 180"/>
          <p:cNvCxnSpPr>
            <a:stCxn id="176" idx="3"/>
            <a:endCxn id="178" idx="1"/>
          </p:cNvCxnSpPr>
          <p:nvPr/>
        </p:nvCxnSpPr>
        <p:spPr>
          <a:xfrm>
            <a:off x="2620148" y="1587311"/>
            <a:ext cx="1889902" cy="182700"/>
          </a:xfrm>
          <a:prstGeom prst="straightConnector1">
            <a:avLst/>
          </a:prstGeom>
          <a:noFill/>
          <a:ln w="9525" cap="flat">
            <a:solidFill>
              <a:schemeClr val="dk2"/>
            </a:solidFill>
            <a:prstDash val="solid"/>
            <a:round/>
            <a:headEnd type="none" w="lg" len="lg"/>
            <a:tailEnd type="triangle" w="lg" len="lg"/>
          </a:ln>
        </p:spPr>
      </p:cxnSp>
      <p:sp>
        <p:nvSpPr>
          <p:cNvPr id="179" name="Shape 179"/>
          <p:cNvSpPr/>
          <p:nvPr/>
        </p:nvSpPr>
        <p:spPr>
          <a:xfrm>
            <a:off x="6264404" y="1770011"/>
            <a:ext cx="1473074" cy="473953"/>
          </a:xfrm>
          <a:prstGeom prst="roundRect">
            <a:avLst>
              <a:gd name="adj" fmla="val 16667"/>
            </a:avLst>
          </a:prstGeom>
          <a:solidFill>
            <a:schemeClr val="lt2"/>
          </a:solidFill>
          <a:ln w="19050" cap="flat">
            <a:solidFill>
              <a:schemeClr val="dk2"/>
            </a:solidFill>
            <a:prstDash val="solid"/>
            <a:round/>
            <a:headEnd type="none" w="med" len="med"/>
            <a:tailEnd type="none" w="med" len="med"/>
          </a:ln>
        </p:spPr>
        <p:txBody>
          <a:bodyPr lIns="68569" tIns="68569" rIns="68569" bIns="68569" anchor="t" anchorCtr="0">
            <a:noAutofit/>
          </a:bodyPr>
          <a:lstStyle/>
          <a:p>
            <a:pPr algn="ctr"/>
            <a:r>
              <a:rPr lang="ru-RU" sz="1350" dirty="0">
                <a:solidFill>
                  <a:schemeClr val="bg1">
                    <a:lumMod val="60000"/>
                    <a:lumOff val="40000"/>
                  </a:schemeClr>
                </a:solidFill>
              </a:rPr>
              <a:t>Помощь</a:t>
            </a:r>
            <a:endParaRPr lang="en" sz="1350" dirty="0">
              <a:solidFill>
                <a:schemeClr val="bg1">
                  <a:lumMod val="60000"/>
                  <a:lumOff val="40000"/>
                </a:schemeClr>
              </a:solidFill>
            </a:endParaRPr>
          </a:p>
          <a:p>
            <a:pPr lvl="0" algn="ctr" rtl="0">
              <a:buNone/>
            </a:pPr>
            <a:endParaRPr lang="en" sz="1350" dirty="0">
              <a:solidFill>
                <a:schemeClr val="bg1">
                  <a:lumMod val="60000"/>
                  <a:lumOff val="40000"/>
                </a:schemeClr>
              </a:solidFill>
            </a:endParaRPr>
          </a:p>
        </p:txBody>
      </p:sp>
      <p:cxnSp>
        <p:nvCxnSpPr>
          <p:cNvPr id="181" name="Shape 181"/>
          <p:cNvCxnSpPr>
            <a:stCxn id="178" idx="2"/>
            <a:endCxn id="182" idx="3"/>
          </p:cNvCxnSpPr>
          <p:nvPr/>
        </p:nvCxnSpPr>
        <p:spPr>
          <a:xfrm flipH="1">
            <a:off x="4320516" y="1888248"/>
            <a:ext cx="934734" cy="287914"/>
          </a:xfrm>
          <a:prstGeom prst="straightConnector1">
            <a:avLst/>
          </a:prstGeom>
          <a:noFill/>
          <a:ln w="9525" cap="flat">
            <a:solidFill>
              <a:schemeClr val="dk2"/>
            </a:solidFill>
            <a:prstDash val="solid"/>
            <a:round/>
            <a:headEnd type="none" w="lg" len="lg"/>
            <a:tailEnd type="triangle" w="lg" len="lg"/>
          </a:ln>
        </p:spPr>
      </p:cxnSp>
      <p:sp>
        <p:nvSpPr>
          <p:cNvPr id="182" name="Shape 182"/>
          <p:cNvSpPr/>
          <p:nvPr/>
        </p:nvSpPr>
        <p:spPr>
          <a:xfrm>
            <a:off x="2975493" y="2006988"/>
            <a:ext cx="1345023" cy="338348"/>
          </a:xfrm>
          <a:prstGeom prst="rect">
            <a:avLst/>
          </a:prstGeom>
          <a:solidFill>
            <a:schemeClr val="lt2"/>
          </a:solidFill>
          <a:ln w="19050" cap="flat">
            <a:solidFill>
              <a:schemeClr val="dk2"/>
            </a:solidFill>
            <a:prstDash val="solid"/>
            <a:round/>
            <a:headEnd type="none" w="med" len="med"/>
            <a:tailEnd type="none" w="med" len="med"/>
          </a:ln>
        </p:spPr>
        <p:txBody>
          <a:bodyPr lIns="68569" tIns="68569" rIns="68569" bIns="68569" anchor="ctr" anchorCtr="0">
            <a:noAutofit/>
          </a:bodyPr>
          <a:lstStyle/>
          <a:p>
            <a:pPr lvl="0" rtl="0">
              <a:buNone/>
            </a:pPr>
            <a:r>
              <a:rPr lang="ru-RU" sz="1350" dirty="0">
                <a:solidFill>
                  <a:schemeClr val="bg1">
                    <a:lumMod val="60000"/>
                    <a:lumOff val="40000"/>
                  </a:schemeClr>
                </a:solidFill>
              </a:rPr>
              <a:t>Классификация</a:t>
            </a:r>
            <a:endParaRPr lang="en" sz="1350" dirty="0">
              <a:solidFill>
                <a:schemeClr val="bg1">
                  <a:lumMod val="60000"/>
                  <a:lumOff val="40000"/>
                </a:schemeClr>
              </a:solidFill>
            </a:endParaRPr>
          </a:p>
        </p:txBody>
      </p:sp>
      <p:sp>
        <p:nvSpPr>
          <p:cNvPr id="178" name="Shape 178"/>
          <p:cNvSpPr/>
          <p:nvPr/>
        </p:nvSpPr>
        <p:spPr>
          <a:xfrm>
            <a:off x="4510050" y="1651774"/>
            <a:ext cx="1490400" cy="236474"/>
          </a:xfrm>
          <a:prstGeom prst="rect">
            <a:avLst/>
          </a:prstGeom>
          <a:solidFill>
            <a:schemeClr val="lt2"/>
          </a:solidFill>
          <a:ln w="19050" cap="flat">
            <a:solidFill>
              <a:schemeClr val="dk2"/>
            </a:solidFill>
            <a:prstDash val="solid"/>
            <a:round/>
            <a:headEnd type="none" w="med" len="med"/>
            <a:tailEnd type="none" w="med" len="med"/>
          </a:ln>
        </p:spPr>
        <p:txBody>
          <a:bodyPr lIns="68569" tIns="68569" rIns="68569" bIns="68569" anchor="ctr" anchorCtr="0">
            <a:noAutofit/>
          </a:bodyPr>
          <a:lstStyle/>
          <a:p>
            <a:pPr lvl="0" rtl="0">
              <a:buNone/>
            </a:pPr>
            <a:r>
              <a:rPr lang="ru-RU" sz="1350" dirty="0">
                <a:solidFill>
                  <a:schemeClr val="bg1">
                    <a:lumMod val="60000"/>
                    <a:lumOff val="40000"/>
                  </a:schemeClr>
                </a:solidFill>
              </a:rPr>
              <a:t>Имеет смысл</a:t>
            </a:r>
            <a:r>
              <a:rPr lang="en" sz="1350" dirty="0">
                <a:solidFill>
                  <a:schemeClr val="bg1">
                    <a:lumMod val="60000"/>
                    <a:lumOff val="40000"/>
                  </a:schemeClr>
                </a:solidFill>
              </a:rPr>
              <a:t>?</a:t>
            </a:r>
          </a:p>
        </p:txBody>
      </p:sp>
      <p:sp>
        <p:nvSpPr>
          <p:cNvPr id="183" name="Shape 183"/>
          <p:cNvSpPr/>
          <p:nvPr/>
        </p:nvSpPr>
        <p:spPr>
          <a:xfrm>
            <a:off x="1142772" y="2785672"/>
            <a:ext cx="1676429" cy="338850"/>
          </a:xfrm>
          <a:prstGeom prst="roundRect">
            <a:avLst>
              <a:gd name="adj" fmla="val 16667"/>
            </a:avLst>
          </a:prstGeom>
          <a:solidFill>
            <a:schemeClr val="lt2"/>
          </a:solidFill>
          <a:ln w="19050" cap="flat">
            <a:solidFill>
              <a:schemeClr val="dk2"/>
            </a:solidFill>
            <a:prstDash val="solid"/>
            <a:round/>
            <a:headEnd type="none" w="med" len="med"/>
            <a:tailEnd type="none" w="med" len="med"/>
          </a:ln>
        </p:spPr>
        <p:txBody>
          <a:bodyPr lIns="68569" tIns="68569" rIns="68569" bIns="68569" anchor="ctr" anchorCtr="0">
            <a:noAutofit/>
          </a:bodyPr>
          <a:lstStyle/>
          <a:p>
            <a:pPr lvl="0" algn="ctr" rtl="0">
              <a:buNone/>
            </a:pPr>
            <a:r>
              <a:rPr lang="ru-RU" sz="1350" dirty="0" err="1">
                <a:solidFill>
                  <a:schemeClr val="bg1">
                    <a:lumMod val="60000"/>
                    <a:lumOff val="40000"/>
                  </a:schemeClr>
                </a:solidFill>
              </a:rPr>
              <a:t>Переформулировка</a:t>
            </a:r>
            <a:endParaRPr lang="en" sz="1350" dirty="0">
              <a:solidFill>
                <a:schemeClr val="bg1">
                  <a:lumMod val="60000"/>
                  <a:lumOff val="40000"/>
                </a:schemeClr>
              </a:solidFill>
            </a:endParaRPr>
          </a:p>
        </p:txBody>
      </p:sp>
      <p:cxnSp>
        <p:nvCxnSpPr>
          <p:cNvPr id="184" name="Shape 184"/>
          <p:cNvCxnSpPr>
            <a:stCxn id="185" idx="2"/>
          </p:cNvCxnSpPr>
          <p:nvPr/>
        </p:nvCxnSpPr>
        <p:spPr>
          <a:xfrm>
            <a:off x="1879553" y="2592956"/>
            <a:ext cx="65888" cy="141528"/>
          </a:xfrm>
          <a:prstGeom prst="straightConnector1">
            <a:avLst/>
          </a:prstGeom>
          <a:noFill/>
          <a:ln w="9525" cap="flat">
            <a:solidFill>
              <a:schemeClr val="dk2"/>
            </a:solidFill>
            <a:prstDash val="solid"/>
            <a:round/>
            <a:headEnd type="none" w="lg" len="lg"/>
            <a:tailEnd type="triangle" w="lg" len="lg"/>
          </a:ln>
        </p:spPr>
      </p:cxnSp>
      <p:sp>
        <p:nvSpPr>
          <p:cNvPr id="185" name="Shape 185"/>
          <p:cNvSpPr/>
          <p:nvPr/>
        </p:nvSpPr>
        <p:spPr>
          <a:xfrm>
            <a:off x="1155326" y="2254106"/>
            <a:ext cx="1448454" cy="338850"/>
          </a:xfrm>
          <a:prstGeom prst="roundRect">
            <a:avLst>
              <a:gd name="adj" fmla="val 16667"/>
            </a:avLst>
          </a:prstGeom>
          <a:solidFill>
            <a:schemeClr val="lt2"/>
          </a:solidFill>
          <a:ln w="19050" cap="flat">
            <a:solidFill>
              <a:schemeClr val="dk2"/>
            </a:solidFill>
            <a:prstDash val="solid"/>
            <a:round/>
            <a:headEnd type="none" w="med" len="med"/>
            <a:tailEnd type="none" w="med" len="med"/>
          </a:ln>
        </p:spPr>
        <p:txBody>
          <a:bodyPr lIns="68569" tIns="68569" rIns="68569" bIns="68569" anchor="ctr" anchorCtr="0">
            <a:noAutofit/>
          </a:bodyPr>
          <a:lstStyle/>
          <a:p>
            <a:pPr lvl="0" algn="ctr" rtl="0">
              <a:buNone/>
            </a:pPr>
            <a:r>
              <a:rPr lang="ru-RU" sz="1350" dirty="0">
                <a:solidFill>
                  <a:schemeClr val="bg1">
                    <a:lumMod val="60000"/>
                    <a:lumOff val="40000"/>
                  </a:schemeClr>
                </a:solidFill>
              </a:rPr>
              <a:t>Моделирование</a:t>
            </a:r>
            <a:endParaRPr lang="en" sz="1350" dirty="0">
              <a:solidFill>
                <a:schemeClr val="bg1">
                  <a:lumMod val="60000"/>
                  <a:lumOff val="40000"/>
                </a:schemeClr>
              </a:solidFill>
            </a:endParaRPr>
          </a:p>
        </p:txBody>
      </p:sp>
      <p:cxnSp>
        <p:nvCxnSpPr>
          <p:cNvPr id="186" name="Shape 186"/>
          <p:cNvCxnSpPr>
            <a:stCxn id="182" idx="2"/>
            <a:endCxn id="185" idx="3"/>
          </p:cNvCxnSpPr>
          <p:nvPr/>
        </p:nvCxnSpPr>
        <p:spPr>
          <a:xfrm flipH="1">
            <a:off x="2603780" y="2345336"/>
            <a:ext cx="1044225" cy="78195"/>
          </a:xfrm>
          <a:prstGeom prst="straightConnector1">
            <a:avLst/>
          </a:prstGeom>
          <a:noFill/>
          <a:ln w="9525" cap="flat">
            <a:solidFill>
              <a:schemeClr val="dk2"/>
            </a:solidFill>
            <a:prstDash val="solid"/>
            <a:round/>
            <a:headEnd type="none" w="lg" len="lg"/>
            <a:tailEnd type="triangle" w="lg" len="lg"/>
          </a:ln>
        </p:spPr>
      </p:cxnSp>
      <p:sp>
        <p:nvSpPr>
          <p:cNvPr id="187" name="Shape 187"/>
          <p:cNvSpPr/>
          <p:nvPr/>
        </p:nvSpPr>
        <p:spPr>
          <a:xfrm>
            <a:off x="3094717" y="3151278"/>
            <a:ext cx="1093500" cy="430331"/>
          </a:xfrm>
          <a:prstGeom prst="roundRect">
            <a:avLst>
              <a:gd name="adj" fmla="val 16667"/>
            </a:avLst>
          </a:prstGeom>
          <a:solidFill>
            <a:schemeClr val="lt2"/>
          </a:solidFill>
          <a:ln w="19050" cap="flat">
            <a:solidFill>
              <a:schemeClr val="dk2"/>
            </a:solidFill>
            <a:prstDash val="solid"/>
            <a:round/>
            <a:headEnd type="none" w="med" len="med"/>
            <a:tailEnd type="none" w="med" len="med"/>
          </a:ln>
        </p:spPr>
        <p:txBody>
          <a:bodyPr lIns="68569" tIns="68569" rIns="68569" bIns="68569" anchor="ctr" anchorCtr="0">
            <a:noAutofit/>
          </a:bodyPr>
          <a:lstStyle/>
          <a:p>
            <a:pPr lvl="0" algn="ctr" rtl="0">
              <a:buNone/>
            </a:pPr>
            <a:r>
              <a:rPr lang="ru-RU" sz="1350" dirty="0">
                <a:solidFill>
                  <a:schemeClr val="bg1">
                    <a:lumMod val="60000"/>
                    <a:lumOff val="40000"/>
                  </a:schemeClr>
                </a:solidFill>
              </a:rPr>
              <a:t>Поиск решения</a:t>
            </a:r>
            <a:endParaRPr lang="en" sz="1350" dirty="0">
              <a:solidFill>
                <a:schemeClr val="bg1">
                  <a:lumMod val="60000"/>
                  <a:lumOff val="40000"/>
                </a:schemeClr>
              </a:solidFill>
            </a:endParaRPr>
          </a:p>
        </p:txBody>
      </p:sp>
      <p:sp>
        <p:nvSpPr>
          <p:cNvPr id="188" name="Shape 188"/>
          <p:cNvSpPr/>
          <p:nvPr/>
        </p:nvSpPr>
        <p:spPr>
          <a:xfrm>
            <a:off x="4510050" y="2785672"/>
            <a:ext cx="1490400" cy="236474"/>
          </a:xfrm>
          <a:prstGeom prst="rect">
            <a:avLst/>
          </a:prstGeom>
          <a:solidFill>
            <a:schemeClr val="lt2"/>
          </a:solidFill>
          <a:ln w="19050" cap="flat">
            <a:solidFill>
              <a:schemeClr val="dk2"/>
            </a:solidFill>
            <a:prstDash val="solid"/>
            <a:round/>
            <a:headEnd type="none" w="med" len="med"/>
            <a:tailEnd type="none" w="med" len="med"/>
          </a:ln>
        </p:spPr>
        <p:txBody>
          <a:bodyPr lIns="68569" tIns="68569" rIns="68569" bIns="68569" anchor="ctr" anchorCtr="0">
            <a:noAutofit/>
          </a:bodyPr>
          <a:lstStyle/>
          <a:p>
            <a:pPr lvl="0"/>
            <a:r>
              <a:rPr lang="ru-RU" sz="1350" dirty="0">
                <a:solidFill>
                  <a:schemeClr val="bg1">
                    <a:lumMod val="60000"/>
                    <a:lumOff val="40000"/>
                  </a:schemeClr>
                </a:solidFill>
              </a:rPr>
              <a:t>Имеет смысл</a:t>
            </a:r>
            <a:r>
              <a:rPr lang="en" sz="1350" dirty="0">
                <a:solidFill>
                  <a:schemeClr val="bg1">
                    <a:lumMod val="60000"/>
                    <a:lumOff val="40000"/>
                  </a:schemeClr>
                </a:solidFill>
              </a:rPr>
              <a:t>?</a:t>
            </a:r>
          </a:p>
        </p:txBody>
      </p:sp>
      <p:cxnSp>
        <p:nvCxnSpPr>
          <p:cNvPr id="189" name="Shape 189"/>
          <p:cNvCxnSpPr>
            <a:stCxn id="183" idx="3"/>
            <a:endCxn id="188" idx="1"/>
          </p:cNvCxnSpPr>
          <p:nvPr/>
        </p:nvCxnSpPr>
        <p:spPr>
          <a:xfrm flipV="1">
            <a:off x="2819201" y="2903909"/>
            <a:ext cx="1690849" cy="51188"/>
          </a:xfrm>
          <a:prstGeom prst="straightConnector1">
            <a:avLst/>
          </a:prstGeom>
          <a:noFill/>
          <a:ln w="9525" cap="flat">
            <a:solidFill>
              <a:schemeClr val="dk2"/>
            </a:solidFill>
            <a:prstDash val="solid"/>
            <a:round/>
            <a:headEnd type="none" w="lg" len="lg"/>
            <a:tailEnd type="triangle" w="lg" len="lg"/>
          </a:ln>
        </p:spPr>
      </p:cxnSp>
      <p:sp>
        <p:nvSpPr>
          <p:cNvPr id="190" name="Shape 190"/>
          <p:cNvSpPr/>
          <p:nvPr/>
        </p:nvSpPr>
        <p:spPr>
          <a:xfrm>
            <a:off x="6264404" y="3141295"/>
            <a:ext cx="1473074" cy="457087"/>
          </a:xfrm>
          <a:prstGeom prst="roundRect">
            <a:avLst>
              <a:gd name="adj" fmla="val 16667"/>
            </a:avLst>
          </a:prstGeom>
          <a:solidFill>
            <a:schemeClr val="lt2"/>
          </a:solidFill>
          <a:ln w="19050" cap="flat">
            <a:solidFill>
              <a:schemeClr val="dk2"/>
            </a:solidFill>
            <a:prstDash val="solid"/>
            <a:round/>
            <a:headEnd type="none" w="med" len="med"/>
            <a:tailEnd type="none" w="med" len="med"/>
          </a:ln>
        </p:spPr>
        <p:txBody>
          <a:bodyPr lIns="68569" tIns="68569" rIns="68569" bIns="68569" anchor="t" anchorCtr="0">
            <a:noAutofit/>
          </a:bodyPr>
          <a:lstStyle/>
          <a:p>
            <a:pPr algn="ctr"/>
            <a:r>
              <a:rPr lang="ru-RU" sz="1350" dirty="0">
                <a:solidFill>
                  <a:schemeClr val="bg1">
                    <a:lumMod val="60000"/>
                    <a:lumOff val="40000"/>
                  </a:schemeClr>
                </a:solidFill>
              </a:rPr>
              <a:t>Помощь</a:t>
            </a:r>
            <a:endParaRPr lang="en" sz="1350" dirty="0">
              <a:solidFill>
                <a:schemeClr val="bg1">
                  <a:lumMod val="60000"/>
                  <a:lumOff val="40000"/>
                </a:schemeClr>
              </a:solidFill>
            </a:endParaRPr>
          </a:p>
          <a:p>
            <a:pPr lvl="0" algn="ctr" rtl="0">
              <a:buNone/>
            </a:pPr>
            <a:endParaRPr lang="en" sz="1350" dirty="0">
              <a:solidFill>
                <a:schemeClr val="bg1">
                  <a:lumMod val="60000"/>
                  <a:lumOff val="40000"/>
                </a:schemeClr>
              </a:solidFill>
            </a:endParaRPr>
          </a:p>
        </p:txBody>
      </p:sp>
      <p:cxnSp>
        <p:nvCxnSpPr>
          <p:cNvPr id="191" name="Shape 191"/>
          <p:cNvCxnSpPr>
            <a:stCxn id="188" idx="2"/>
            <a:endCxn id="190" idx="1"/>
          </p:cNvCxnSpPr>
          <p:nvPr/>
        </p:nvCxnSpPr>
        <p:spPr>
          <a:xfrm>
            <a:off x="5255250" y="3022146"/>
            <a:ext cx="1009154" cy="347693"/>
          </a:xfrm>
          <a:prstGeom prst="straightConnector1">
            <a:avLst/>
          </a:prstGeom>
          <a:noFill/>
          <a:ln w="9525" cap="flat">
            <a:solidFill>
              <a:schemeClr val="dk2"/>
            </a:solidFill>
            <a:prstDash val="solid"/>
            <a:round/>
            <a:headEnd type="none" w="lg" len="lg"/>
            <a:tailEnd type="triangle" w="lg" len="lg"/>
          </a:ln>
        </p:spPr>
      </p:cxnSp>
      <p:cxnSp>
        <p:nvCxnSpPr>
          <p:cNvPr id="192" name="Shape 192"/>
          <p:cNvCxnSpPr>
            <a:stCxn id="188" idx="2"/>
            <a:endCxn id="187" idx="3"/>
          </p:cNvCxnSpPr>
          <p:nvPr/>
        </p:nvCxnSpPr>
        <p:spPr>
          <a:xfrm flipH="1">
            <a:off x="4188217" y="3022146"/>
            <a:ext cx="1067033" cy="344298"/>
          </a:xfrm>
          <a:prstGeom prst="straightConnector1">
            <a:avLst/>
          </a:prstGeom>
          <a:noFill/>
          <a:ln w="9525" cap="flat">
            <a:solidFill>
              <a:schemeClr val="dk2"/>
            </a:solidFill>
            <a:prstDash val="solid"/>
            <a:round/>
            <a:headEnd type="none" w="lg" len="lg"/>
            <a:tailEnd type="triangle" w="lg" len="lg"/>
          </a:ln>
        </p:spPr>
      </p:cxnSp>
      <p:sp>
        <p:nvSpPr>
          <p:cNvPr id="193" name="Shape 193"/>
          <p:cNvSpPr/>
          <p:nvPr/>
        </p:nvSpPr>
        <p:spPr>
          <a:xfrm>
            <a:off x="4486804" y="3444706"/>
            <a:ext cx="1529100" cy="429133"/>
          </a:xfrm>
          <a:prstGeom prst="rect">
            <a:avLst/>
          </a:prstGeom>
          <a:solidFill>
            <a:schemeClr val="lt2"/>
          </a:solidFill>
          <a:ln w="19050" cap="flat">
            <a:solidFill>
              <a:schemeClr val="dk2"/>
            </a:solidFill>
            <a:prstDash val="solid"/>
            <a:round/>
            <a:headEnd type="none" w="med" len="med"/>
            <a:tailEnd type="none" w="med" len="med"/>
          </a:ln>
        </p:spPr>
        <p:txBody>
          <a:bodyPr lIns="68569" tIns="68569" rIns="68569" bIns="68569" anchor="ctr" anchorCtr="0">
            <a:noAutofit/>
          </a:bodyPr>
          <a:lstStyle/>
          <a:p>
            <a:pPr lvl="0" rtl="0">
              <a:buNone/>
            </a:pPr>
            <a:r>
              <a:rPr lang="ru-RU" sz="1350" dirty="0">
                <a:solidFill>
                  <a:schemeClr val="bg1">
                    <a:lumMod val="60000"/>
                    <a:lumOff val="40000"/>
                  </a:schemeClr>
                </a:solidFill>
              </a:rPr>
              <a:t>Решение подходит</a:t>
            </a:r>
            <a:r>
              <a:rPr lang="en" sz="1350" dirty="0">
                <a:solidFill>
                  <a:schemeClr val="bg1">
                    <a:lumMod val="60000"/>
                    <a:lumOff val="40000"/>
                  </a:schemeClr>
                </a:solidFill>
              </a:rPr>
              <a:t>?</a:t>
            </a:r>
          </a:p>
        </p:txBody>
      </p:sp>
      <p:sp>
        <p:nvSpPr>
          <p:cNvPr id="194" name="Shape 194"/>
          <p:cNvSpPr/>
          <p:nvPr/>
        </p:nvSpPr>
        <p:spPr>
          <a:xfrm>
            <a:off x="6264404" y="3749674"/>
            <a:ext cx="1473074" cy="508274"/>
          </a:xfrm>
          <a:prstGeom prst="roundRect">
            <a:avLst>
              <a:gd name="adj" fmla="val 16667"/>
            </a:avLst>
          </a:prstGeom>
          <a:solidFill>
            <a:schemeClr val="lt2"/>
          </a:solidFill>
          <a:ln w="19050" cap="flat">
            <a:solidFill>
              <a:schemeClr val="dk2"/>
            </a:solidFill>
            <a:prstDash val="solid"/>
            <a:round/>
            <a:headEnd type="none" w="med" len="med"/>
            <a:tailEnd type="none" w="med" len="med"/>
          </a:ln>
        </p:spPr>
        <p:txBody>
          <a:bodyPr lIns="68569" tIns="68569" rIns="68569" bIns="68569" anchor="t" anchorCtr="0">
            <a:noAutofit/>
          </a:bodyPr>
          <a:lstStyle/>
          <a:p>
            <a:pPr algn="ctr"/>
            <a:r>
              <a:rPr lang="ru-RU" sz="1350" dirty="0">
                <a:solidFill>
                  <a:schemeClr val="bg1">
                    <a:lumMod val="60000"/>
                    <a:lumOff val="40000"/>
                  </a:schemeClr>
                </a:solidFill>
              </a:rPr>
              <a:t>Помощь</a:t>
            </a:r>
            <a:endParaRPr lang="en" sz="1350" dirty="0">
              <a:solidFill>
                <a:schemeClr val="bg1">
                  <a:lumMod val="60000"/>
                  <a:lumOff val="40000"/>
                </a:schemeClr>
              </a:solidFill>
            </a:endParaRPr>
          </a:p>
          <a:p>
            <a:pPr lvl="0" algn="ctr" rtl="0">
              <a:buNone/>
            </a:pPr>
            <a:endParaRPr lang="en" sz="1350" dirty="0">
              <a:solidFill>
                <a:schemeClr val="bg1">
                  <a:lumMod val="60000"/>
                  <a:lumOff val="40000"/>
                </a:schemeClr>
              </a:solidFill>
            </a:endParaRPr>
          </a:p>
        </p:txBody>
      </p:sp>
      <p:cxnSp>
        <p:nvCxnSpPr>
          <p:cNvPr id="195" name="Shape 195"/>
          <p:cNvCxnSpPr>
            <a:stCxn id="193" idx="2"/>
            <a:endCxn id="194" idx="1"/>
          </p:cNvCxnSpPr>
          <p:nvPr/>
        </p:nvCxnSpPr>
        <p:spPr>
          <a:xfrm>
            <a:off x="5251354" y="3873839"/>
            <a:ext cx="1013050" cy="129972"/>
          </a:xfrm>
          <a:prstGeom prst="straightConnector1">
            <a:avLst/>
          </a:prstGeom>
          <a:noFill/>
          <a:ln w="9525" cap="flat">
            <a:solidFill>
              <a:schemeClr val="dk2"/>
            </a:solidFill>
            <a:prstDash val="solid"/>
            <a:round/>
            <a:headEnd type="none" w="lg" len="lg"/>
            <a:tailEnd type="triangle" w="lg" len="lg"/>
          </a:ln>
        </p:spPr>
      </p:cxnSp>
      <p:cxnSp>
        <p:nvCxnSpPr>
          <p:cNvPr id="196" name="Shape 196"/>
          <p:cNvCxnSpPr>
            <a:stCxn id="187" idx="2"/>
            <a:endCxn id="193" idx="1"/>
          </p:cNvCxnSpPr>
          <p:nvPr/>
        </p:nvCxnSpPr>
        <p:spPr>
          <a:xfrm>
            <a:off x="3641467" y="3581609"/>
            <a:ext cx="845337" cy="77664"/>
          </a:xfrm>
          <a:prstGeom prst="straightConnector1">
            <a:avLst/>
          </a:prstGeom>
          <a:noFill/>
          <a:ln w="9525" cap="flat">
            <a:solidFill>
              <a:schemeClr val="dk2"/>
            </a:solidFill>
            <a:prstDash val="solid"/>
            <a:round/>
            <a:headEnd type="none" w="lg" len="lg"/>
            <a:tailEnd type="triangle" w="lg" len="lg"/>
          </a:ln>
        </p:spPr>
      </p:cxnSp>
      <p:sp>
        <p:nvSpPr>
          <p:cNvPr id="197" name="Shape 197"/>
          <p:cNvSpPr/>
          <p:nvPr/>
        </p:nvSpPr>
        <p:spPr>
          <a:xfrm>
            <a:off x="1409716" y="4003811"/>
            <a:ext cx="1093500" cy="423564"/>
          </a:xfrm>
          <a:prstGeom prst="roundRect">
            <a:avLst>
              <a:gd name="adj" fmla="val 16667"/>
            </a:avLst>
          </a:prstGeom>
          <a:solidFill>
            <a:schemeClr val="lt2"/>
          </a:solidFill>
          <a:ln w="19050" cap="flat">
            <a:solidFill>
              <a:schemeClr val="dk2"/>
            </a:solidFill>
            <a:prstDash val="solid"/>
            <a:round/>
            <a:headEnd type="none" w="med" len="med"/>
            <a:tailEnd type="none" w="med" len="med"/>
          </a:ln>
        </p:spPr>
        <p:txBody>
          <a:bodyPr lIns="68569" tIns="68569" rIns="68569" bIns="68569" anchor="ctr" anchorCtr="0">
            <a:noAutofit/>
          </a:bodyPr>
          <a:lstStyle/>
          <a:p>
            <a:pPr lvl="0" algn="ctr" rtl="0">
              <a:buNone/>
            </a:pPr>
            <a:r>
              <a:rPr lang="ru-RU" sz="1350" dirty="0">
                <a:solidFill>
                  <a:schemeClr val="bg1">
                    <a:lumMod val="60000"/>
                    <a:lumOff val="40000"/>
                  </a:schemeClr>
                </a:solidFill>
              </a:rPr>
              <a:t>Применить решение</a:t>
            </a:r>
            <a:endParaRPr lang="en" sz="1350" dirty="0">
              <a:solidFill>
                <a:schemeClr val="bg1">
                  <a:lumMod val="60000"/>
                  <a:lumOff val="40000"/>
                </a:schemeClr>
              </a:solidFill>
            </a:endParaRPr>
          </a:p>
        </p:txBody>
      </p:sp>
      <p:cxnSp>
        <p:nvCxnSpPr>
          <p:cNvPr id="198" name="Shape 198"/>
          <p:cNvCxnSpPr>
            <a:stCxn id="193" idx="2"/>
            <a:endCxn id="197" idx="3"/>
          </p:cNvCxnSpPr>
          <p:nvPr/>
        </p:nvCxnSpPr>
        <p:spPr>
          <a:xfrm flipH="1">
            <a:off x="2503216" y="3873839"/>
            <a:ext cx="2748138" cy="341754"/>
          </a:xfrm>
          <a:prstGeom prst="straightConnector1">
            <a:avLst/>
          </a:prstGeom>
          <a:noFill/>
          <a:ln w="9525" cap="flat">
            <a:solidFill>
              <a:schemeClr val="dk2"/>
            </a:solidFill>
            <a:prstDash val="solid"/>
            <a:round/>
            <a:headEnd type="none" w="lg" len="lg"/>
            <a:tailEnd type="triangle" w="lg" len="lg"/>
          </a:ln>
        </p:spPr>
      </p:cxnSp>
      <p:sp>
        <p:nvSpPr>
          <p:cNvPr id="199" name="Shape 199"/>
          <p:cNvSpPr/>
          <p:nvPr/>
        </p:nvSpPr>
        <p:spPr>
          <a:xfrm>
            <a:off x="4529400" y="2311812"/>
            <a:ext cx="1490400" cy="236474"/>
          </a:xfrm>
          <a:prstGeom prst="rect">
            <a:avLst/>
          </a:prstGeom>
          <a:solidFill>
            <a:schemeClr val="lt2"/>
          </a:solidFill>
          <a:ln w="19050" cap="flat">
            <a:solidFill>
              <a:schemeClr val="dk2"/>
            </a:solidFill>
            <a:prstDash val="solid"/>
            <a:round/>
            <a:headEnd type="none" w="med" len="med"/>
            <a:tailEnd type="none" w="med" len="med"/>
          </a:ln>
        </p:spPr>
        <p:txBody>
          <a:bodyPr lIns="68569" tIns="68569" rIns="68569" bIns="68569" anchor="ctr" anchorCtr="0">
            <a:noAutofit/>
          </a:bodyPr>
          <a:lstStyle/>
          <a:p>
            <a:pPr lvl="0" algn="ctr" rtl="0">
              <a:buNone/>
            </a:pPr>
            <a:r>
              <a:rPr lang="ru-RU" sz="1350" dirty="0">
                <a:solidFill>
                  <a:schemeClr val="bg1">
                    <a:lumMod val="60000"/>
                    <a:lumOff val="40000"/>
                  </a:schemeClr>
                </a:solidFill>
              </a:rPr>
              <a:t>Есть ли время</a:t>
            </a:r>
            <a:endParaRPr lang="en" sz="1350" dirty="0">
              <a:solidFill>
                <a:schemeClr val="bg1">
                  <a:lumMod val="60000"/>
                  <a:lumOff val="40000"/>
                </a:schemeClr>
              </a:solidFill>
            </a:endParaRPr>
          </a:p>
        </p:txBody>
      </p:sp>
      <p:sp>
        <p:nvSpPr>
          <p:cNvPr id="200" name="Shape 200"/>
          <p:cNvSpPr/>
          <p:nvPr/>
        </p:nvSpPr>
        <p:spPr>
          <a:xfrm>
            <a:off x="6264404" y="2430161"/>
            <a:ext cx="1473074" cy="438955"/>
          </a:xfrm>
          <a:prstGeom prst="roundRect">
            <a:avLst>
              <a:gd name="adj" fmla="val 16667"/>
            </a:avLst>
          </a:prstGeom>
          <a:solidFill>
            <a:schemeClr val="lt2"/>
          </a:solidFill>
          <a:ln w="19050" cap="flat">
            <a:solidFill>
              <a:schemeClr val="dk2"/>
            </a:solidFill>
            <a:prstDash val="solid"/>
            <a:round/>
            <a:headEnd type="none" w="med" len="med"/>
            <a:tailEnd type="none" w="med" len="med"/>
          </a:ln>
        </p:spPr>
        <p:txBody>
          <a:bodyPr lIns="68569" tIns="68569" rIns="68569" bIns="68569" anchor="t" anchorCtr="0">
            <a:noAutofit/>
          </a:bodyPr>
          <a:lstStyle/>
          <a:p>
            <a:pPr algn="ctr"/>
            <a:r>
              <a:rPr lang="ru-RU" sz="1350" dirty="0">
                <a:solidFill>
                  <a:schemeClr val="bg1">
                    <a:lumMod val="60000"/>
                    <a:lumOff val="40000"/>
                  </a:schemeClr>
                </a:solidFill>
              </a:rPr>
              <a:t>Помощь</a:t>
            </a:r>
            <a:endParaRPr lang="en" sz="1350" dirty="0">
              <a:solidFill>
                <a:schemeClr val="bg1">
                  <a:lumMod val="60000"/>
                  <a:lumOff val="40000"/>
                </a:schemeClr>
              </a:solidFill>
            </a:endParaRPr>
          </a:p>
          <a:p>
            <a:pPr lvl="0" algn="ctr" rtl="0">
              <a:buNone/>
            </a:pPr>
            <a:endParaRPr lang="en" sz="1350" dirty="0">
              <a:solidFill>
                <a:schemeClr val="bg1">
                  <a:lumMod val="60000"/>
                  <a:lumOff val="40000"/>
                </a:schemeClr>
              </a:solidFill>
            </a:endParaRPr>
          </a:p>
        </p:txBody>
      </p:sp>
      <p:cxnSp>
        <p:nvCxnSpPr>
          <p:cNvPr id="201" name="Shape 201"/>
          <p:cNvCxnSpPr>
            <a:stCxn id="199" idx="2"/>
          </p:cNvCxnSpPr>
          <p:nvPr/>
        </p:nvCxnSpPr>
        <p:spPr>
          <a:xfrm>
            <a:off x="5274600" y="2548286"/>
            <a:ext cx="989775" cy="51300"/>
          </a:xfrm>
          <a:prstGeom prst="straightConnector1">
            <a:avLst/>
          </a:prstGeom>
          <a:noFill/>
          <a:ln w="9525" cap="flat">
            <a:solidFill>
              <a:schemeClr val="dk2"/>
            </a:solidFill>
            <a:prstDash val="solid"/>
            <a:round/>
            <a:headEnd type="none" w="lg" len="lg"/>
            <a:tailEnd type="triangle" w="lg" len="lg"/>
          </a:ln>
        </p:spPr>
      </p:cxnSp>
    </p:spTree>
    <p:extLst>
      <p:ext uri="{BB962C8B-B14F-4D97-AF65-F5344CB8AC3E}">
        <p14:creationId xmlns:p14="http://schemas.microsoft.com/office/powerpoint/2010/main" val="1011207574"/>
      </p:ext>
    </p:extLst>
  </p:cSld>
  <p:clrMapOvr>
    <a:masterClrMapping/>
  </p:clrMapOvr>
  <p:transition spd="slow">
    <p:cut/>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1" name="Shape 81"/>
          <p:cNvSpPr txBox="1">
            <a:spLocks noGrp="1"/>
          </p:cNvSpPr>
          <p:nvPr>
            <p:ph type="title"/>
          </p:nvPr>
        </p:nvSpPr>
        <p:spPr>
          <a:prstGeom prst="rect">
            <a:avLst/>
          </a:prstGeom>
        </p:spPr>
        <p:txBody>
          <a:bodyPr lIns="68569" tIns="68569" rIns="68569" bIns="68569" anchor="b" anchorCtr="0">
            <a:noAutofit/>
          </a:bodyPr>
          <a:lstStyle/>
          <a:p>
            <a:r>
              <a:rPr lang="ru-RU" dirty="0" smtClean="0"/>
              <a:t>Обучение</a:t>
            </a:r>
            <a:endParaRPr lang="en" dirty="0"/>
          </a:p>
        </p:txBody>
      </p:sp>
      <p:sp>
        <p:nvSpPr>
          <p:cNvPr id="80" name="Shape 80"/>
          <p:cNvSpPr txBox="1">
            <a:spLocks noGrp="1"/>
          </p:cNvSpPr>
          <p:nvPr>
            <p:ph idx="1"/>
          </p:nvPr>
        </p:nvSpPr>
        <p:spPr>
          <a:prstGeom prst="rect">
            <a:avLst/>
          </a:prstGeom>
        </p:spPr>
        <p:txBody>
          <a:bodyPr lIns="68569" tIns="68569" rIns="68569" bIns="68569" anchor="t" anchorCtr="0">
            <a:noAutofit/>
          </a:bodyPr>
          <a:lstStyle/>
          <a:p>
            <a:pPr algn="ctr">
              <a:buNone/>
            </a:pPr>
            <a:r>
              <a:rPr lang="ru-RU" b="1" dirty="0" smtClean="0"/>
              <a:t>Люди отлично умеют распознавать множество путей</a:t>
            </a:r>
            <a:endParaRPr lang="en" b="1" dirty="0"/>
          </a:p>
        </p:txBody>
      </p:sp>
      <p:sp>
        <p:nvSpPr>
          <p:cNvPr id="82" name="Shape 82"/>
          <p:cNvSpPr/>
          <p:nvPr/>
        </p:nvSpPr>
        <p:spPr>
          <a:xfrm>
            <a:off x="2339717" y="1954294"/>
            <a:ext cx="1502324" cy="2653706"/>
          </a:xfrm>
          <a:prstGeom prst="rect">
            <a:avLst/>
          </a:prstGeom>
          <a:solidFill>
            <a:schemeClr val="lt1"/>
          </a:solidFill>
          <a:ln w="19050" cap="flat">
            <a:solidFill>
              <a:schemeClr val="dk2"/>
            </a:solidFill>
            <a:prstDash val="solid"/>
            <a:round/>
            <a:headEnd type="none" w="med" len="med"/>
            <a:tailEnd type="none" w="med" len="med"/>
          </a:ln>
        </p:spPr>
        <p:txBody>
          <a:bodyPr lIns="68569" tIns="68569" rIns="68569" bIns="68569" anchor="t" anchorCtr="0">
            <a:noAutofit/>
          </a:bodyPr>
          <a:lstStyle/>
          <a:p>
            <a:pPr algn="ctr">
              <a:buNone/>
            </a:pPr>
            <a:r>
              <a:rPr lang="ru-RU" sz="1350" dirty="0"/>
              <a:t>Обученные знания</a:t>
            </a:r>
            <a:endParaRPr lang="en" sz="1350" dirty="0"/>
          </a:p>
        </p:txBody>
      </p:sp>
      <p:sp>
        <p:nvSpPr>
          <p:cNvPr id="83" name="Shape 83"/>
          <p:cNvSpPr/>
          <p:nvPr/>
        </p:nvSpPr>
        <p:spPr>
          <a:xfrm>
            <a:off x="3820838" y="1954294"/>
            <a:ext cx="1502324" cy="2653706"/>
          </a:xfrm>
          <a:prstGeom prst="rect">
            <a:avLst/>
          </a:prstGeom>
          <a:solidFill>
            <a:schemeClr val="lt1"/>
          </a:solidFill>
          <a:ln w="19050" cap="flat">
            <a:solidFill>
              <a:schemeClr val="dk2"/>
            </a:solidFill>
            <a:prstDash val="solid"/>
            <a:round/>
            <a:headEnd type="none" w="med" len="med"/>
            <a:tailEnd type="none" w="med" len="med"/>
          </a:ln>
        </p:spPr>
        <p:txBody>
          <a:bodyPr lIns="68569" tIns="68569" rIns="68569" bIns="68569" anchor="t" anchorCtr="0">
            <a:noAutofit/>
          </a:bodyPr>
          <a:lstStyle/>
          <a:p>
            <a:pPr algn="ctr">
              <a:buNone/>
            </a:pPr>
            <a:r>
              <a:rPr lang="ru-RU" sz="1350" dirty="0"/>
              <a:t>Размышления</a:t>
            </a:r>
            <a:endParaRPr lang="en" sz="1350" dirty="0"/>
          </a:p>
        </p:txBody>
      </p:sp>
      <p:sp>
        <p:nvSpPr>
          <p:cNvPr id="84" name="Shape 84"/>
          <p:cNvSpPr/>
          <p:nvPr/>
        </p:nvSpPr>
        <p:spPr>
          <a:xfrm>
            <a:off x="5323163" y="1954294"/>
            <a:ext cx="1502324" cy="2653706"/>
          </a:xfrm>
          <a:prstGeom prst="rect">
            <a:avLst/>
          </a:prstGeom>
          <a:solidFill>
            <a:schemeClr val="lt1"/>
          </a:solidFill>
          <a:ln w="19050" cap="flat">
            <a:solidFill>
              <a:schemeClr val="dk2"/>
            </a:solidFill>
            <a:prstDash val="solid"/>
            <a:round/>
            <a:headEnd type="none" w="med" len="med"/>
            <a:tailEnd type="none" w="med" len="med"/>
          </a:ln>
        </p:spPr>
        <p:txBody>
          <a:bodyPr lIns="68569" tIns="68569" rIns="68569" bIns="68569" anchor="t" anchorCtr="0">
            <a:noAutofit/>
          </a:bodyPr>
          <a:lstStyle/>
          <a:p>
            <a:pPr algn="ctr">
              <a:buNone/>
            </a:pPr>
            <a:r>
              <a:rPr lang="ru-RU" sz="1350" dirty="0"/>
              <a:t>Рефлексивный</a:t>
            </a:r>
            <a:endParaRPr lang="en" sz="1350" dirty="0"/>
          </a:p>
        </p:txBody>
      </p:sp>
      <p:sp>
        <p:nvSpPr>
          <p:cNvPr id="85" name="Shape 85"/>
          <p:cNvSpPr/>
          <p:nvPr/>
        </p:nvSpPr>
        <p:spPr>
          <a:xfrm>
            <a:off x="2411760" y="2411813"/>
            <a:ext cx="1072798" cy="338850"/>
          </a:xfrm>
          <a:prstGeom prst="roundRect">
            <a:avLst>
              <a:gd name="adj" fmla="val 16667"/>
            </a:avLst>
          </a:prstGeom>
          <a:solidFill>
            <a:schemeClr val="lt2"/>
          </a:solidFill>
          <a:ln w="19050" cap="flat">
            <a:solidFill>
              <a:schemeClr val="dk2"/>
            </a:solidFill>
            <a:prstDash val="solid"/>
            <a:round/>
            <a:headEnd type="none" w="med" len="med"/>
            <a:tailEnd type="none" w="med" len="med"/>
          </a:ln>
        </p:spPr>
        <p:txBody>
          <a:bodyPr lIns="68569" tIns="68569" rIns="68569" bIns="68569" anchor="ctr" anchorCtr="0">
            <a:noAutofit/>
          </a:bodyPr>
          <a:lstStyle/>
          <a:p>
            <a:pPr algn="ctr">
              <a:buNone/>
            </a:pPr>
            <a:r>
              <a:rPr lang="ru-RU" sz="1350" dirty="0">
                <a:solidFill>
                  <a:schemeClr val="bg1">
                    <a:lumMod val="60000"/>
                    <a:lumOff val="40000"/>
                  </a:schemeClr>
                </a:solidFill>
              </a:rPr>
              <a:t>Действие 1</a:t>
            </a:r>
            <a:endParaRPr lang="en" sz="1350" dirty="0">
              <a:solidFill>
                <a:schemeClr val="bg1">
                  <a:lumMod val="60000"/>
                  <a:lumOff val="40000"/>
                </a:schemeClr>
              </a:solidFill>
            </a:endParaRPr>
          </a:p>
        </p:txBody>
      </p:sp>
      <p:cxnSp>
        <p:nvCxnSpPr>
          <p:cNvPr id="86" name="Shape 86"/>
          <p:cNvCxnSpPr>
            <a:stCxn id="85" idx="2"/>
            <a:endCxn id="87" idx="1"/>
          </p:cNvCxnSpPr>
          <p:nvPr/>
        </p:nvCxnSpPr>
        <p:spPr>
          <a:xfrm>
            <a:off x="2948160" y="2750663"/>
            <a:ext cx="2554441" cy="212564"/>
          </a:xfrm>
          <a:prstGeom prst="straightConnector1">
            <a:avLst/>
          </a:prstGeom>
          <a:noFill/>
          <a:ln w="9525" cap="flat">
            <a:solidFill>
              <a:schemeClr val="dk2"/>
            </a:solidFill>
            <a:prstDash val="solid"/>
            <a:round/>
            <a:headEnd type="none" w="lg" len="lg"/>
            <a:tailEnd type="triangle" w="lg" len="lg"/>
          </a:ln>
        </p:spPr>
      </p:cxnSp>
      <p:sp>
        <p:nvSpPr>
          <p:cNvPr id="88" name="Shape 88"/>
          <p:cNvSpPr/>
          <p:nvPr/>
        </p:nvSpPr>
        <p:spPr>
          <a:xfrm>
            <a:off x="5444906" y="4004843"/>
            <a:ext cx="1258837" cy="338850"/>
          </a:xfrm>
          <a:prstGeom prst="roundRect">
            <a:avLst>
              <a:gd name="adj" fmla="val 16667"/>
            </a:avLst>
          </a:prstGeom>
          <a:solidFill>
            <a:schemeClr val="lt2"/>
          </a:solidFill>
          <a:ln w="19050" cap="flat">
            <a:solidFill>
              <a:schemeClr val="dk2"/>
            </a:solidFill>
            <a:prstDash val="solid"/>
            <a:round/>
            <a:headEnd type="none" w="med" len="med"/>
            <a:tailEnd type="none" w="med" len="med"/>
          </a:ln>
        </p:spPr>
        <p:txBody>
          <a:bodyPr lIns="68569" tIns="68569" rIns="68569" bIns="68569" anchor="ctr" anchorCtr="0">
            <a:noAutofit/>
          </a:bodyPr>
          <a:lstStyle/>
          <a:p>
            <a:pPr lvl="0" algn="ctr" rtl="0">
              <a:buNone/>
            </a:pPr>
            <a:r>
              <a:rPr lang="ru-RU" sz="1350" dirty="0">
                <a:solidFill>
                  <a:schemeClr val="bg1">
                    <a:lumMod val="60000"/>
                    <a:lumOff val="40000"/>
                  </a:schemeClr>
                </a:solidFill>
              </a:rPr>
              <a:t>Попробовать что-то еще</a:t>
            </a:r>
            <a:endParaRPr lang="en" sz="1350" dirty="0">
              <a:solidFill>
                <a:schemeClr val="bg1">
                  <a:lumMod val="60000"/>
                  <a:lumOff val="40000"/>
                </a:schemeClr>
              </a:solidFill>
            </a:endParaRPr>
          </a:p>
        </p:txBody>
      </p:sp>
      <p:cxnSp>
        <p:nvCxnSpPr>
          <p:cNvPr id="89" name="Shape 89"/>
          <p:cNvCxnSpPr>
            <a:stCxn id="87" idx="2"/>
            <a:endCxn id="88" idx="0"/>
          </p:cNvCxnSpPr>
          <p:nvPr/>
        </p:nvCxnSpPr>
        <p:spPr>
          <a:xfrm flipH="1">
            <a:off x="6074325" y="3146714"/>
            <a:ext cx="1" cy="858129"/>
          </a:xfrm>
          <a:prstGeom prst="straightConnector1">
            <a:avLst/>
          </a:prstGeom>
          <a:noFill/>
          <a:ln w="9525" cap="flat">
            <a:solidFill>
              <a:schemeClr val="dk2"/>
            </a:solidFill>
            <a:prstDash val="solid"/>
            <a:round/>
            <a:headEnd type="none" w="lg" len="lg"/>
            <a:tailEnd type="triangle" w="lg" len="lg"/>
          </a:ln>
        </p:spPr>
      </p:cxnSp>
      <p:cxnSp>
        <p:nvCxnSpPr>
          <p:cNvPr id="90" name="Shape 90"/>
          <p:cNvCxnSpPr>
            <a:stCxn id="87" idx="2"/>
            <a:endCxn id="91" idx="3"/>
          </p:cNvCxnSpPr>
          <p:nvPr/>
        </p:nvCxnSpPr>
        <p:spPr>
          <a:xfrm flipH="1">
            <a:off x="3532669" y="3146714"/>
            <a:ext cx="2541657" cy="299044"/>
          </a:xfrm>
          <a:prstGeom prst="straightConnector1">
            <a:avLst/>
          </a:prstGeom>
          <a:noFill/>
          <a:ln w="9525" cap="flat">
            <a:solidFill>
              <a:schemeClr val="dk2"/>
            </a:solidFill>
            <a:prstDash val="solid"/>
            <a:round/>
            <a:headEnd type="none" w="lg" len="lg"/>
            <a:tailEnd type="triangle" w="lg" len="lg"/>
          </a:ln>
        </p:spPr>
      </p:cxnSp>
      <p:sp>
        <p:nvSpPr>
          <p:cNvPr id="92" name="Shape 92"/>
          <p:cNvSpPr txBox="1"/>
          <p:nvPr/>
        </p:nvSpPr>
        <p:spPr>
          <a:xfrm>
            <a:off x="5899501" y="3408038"/>
            <a:ext cx="349649" cy="342900"/>
          </a:xfrm>
          <a:prstGeom prst="rect">
            <a:avLst/>
          </a:prstGeom>
          <a:noFill/>
        </p:spPr>
        <p:txBody>
          <a:bodyPr lIns="68569" tIns="68569" rIns="68569" bIns="68569" anchor="t" anchorCtr="0">
            <a:noAutofit/>
          </a:bodyPr>
          <a:lstStyle/>
          <a:p>
            <a:pPr>
              <a:buNone/>
            </a:pPr>
            <a:r>
              <a:rPr lang="ru-RU" sz="1350" dirty="0"/>
              <a:t>нет</a:t>
            </a:r>
            <a:endParaRPr lang="en" sz="1350" dirty="0"/>
          </a:p>
        </p:txBody>
      </p:sp>
      <p:sp>
        <p:nvSpPr>
          <p:cNvPr id="91" name="Shape 91"/>
          <p:cNvSpPr/>
          <p:nvPr/>
        </p:nvSpPr>
        <p:spPr>
          <a:xfrm>
            <a:off x="2424210" y="3276333"/>
            <a:ext cx="1108459" cy="338850"/>
          </a:xfrm>
          <a:prstGeom prst="roundRect">
            <a:avLst>
              <a:gd name="adj" fmla="val 16667"/>
            </a:avLst>
          </a:prstGeom>
          <a:solidFill>
            <a:schemeClr val="lt2"/>
          </a:solidFill>
          <a:ln w="19050" cap="flat">
            <a:solidFill>
              <a:schemeClr val="dk2"/>
            </a:solidFill>
            <a:prstDash val="solid"/>
            <a:round/>
            <a:headEnd type="none" w="med" len="med"/>
            <a:tailEnd type="none" w="med" len="med"/>
          </a:ln>
        </p:spPr>
        <p:txBody>
          <a:bodyPr lIns="68569" tIns="68569" rIns="68569" bIns="68569" anchor="ctr" anchorCtr="0">
            <a:noAutofit/>
          </a:bodyPr>
          <a:lstStyle/>
          <a:p>
            <a:pPr lvl="0" algn="ctr" rtl="0">
              <a:buNone/>
            </a:pPr>
            <a:r>
              <a:rPr lang="ru-RU" sz="1350" dirty="0">
                <a:solidFill>
                  <a:schemeClr val="bg1">
                    <a:lumMod val="60000"/>
                    <a:lumOff val="40000"/>
                  </a:schemeClr>
                </a:solidFill>
              </a:rPr>
              <a:t>Действие 2</a:t>
            </a:r>
            <a:endParaRPr lang="en" sz="1350" dirty="0">
              <a:solidFill>
                <a:schemeClr val="bg1">
                  <a:lumMod val="60000"/>
                  <a:lumOff val="40000"/>
                </a:schemeClr>
              </a:solidFill>
            </a:endParaRPr>
          </a:p>
        </p:txBody>
      </p:sp>
      <p:cxnSp>
        <p:nvCxnSpPr>
          <p:cNvPr id="93" name="Shape 93"/>
          <p:cNvCxnSpPr>
            <a:stCxn id="88" idx="1"/>
            <a:endCxn id="94" idx="3"/>
          </p:cNvCxnSpPr>
          <p:nvPr/>
        </p:nvCxnSpPr>
        <p:spPr>
          <a:xfrm flipH="1">
            <a:off x="3520219" y="4174268"/>
            <a:ext cx="1924687" cy="1201"/>
          </a:xfrm>
          <a:prstGeom prst="straightConnector1">
            <a:avLst/>
          </a:prstGeom>
          <a:noFill/>
          <a:ln w="9525" cap="flat">
            <a:solidFill>
              <a:schemeClr val="dk2"/>
            </a:solidFill>
            <a:prstDash val="solid"/>
            <a:round/>
            <a:headEnd type="none" w="lg" len="lg"/>
            <a:tailEnd type="triangle" w="lg" len="lg"/>
          </a:ln>
        </p:spPr>
      </p:cxnSp>
      <p:sp>
        <p:nvSpPr>
          <p:cNvPr id="87" name="Shape 87"/>
          <p:cNvSpPr/>
          <p:nvPr/>
        </p:nvSpPr>
        <p:spPr>
          <a:xfrm>
            <a:off x="5502601" y="2779739"/>
            <a:ext cx="1143449" cy="366975"/>
          </a:xfrm>
          <a:prstGeom prst="rect">
            <a:avLst/>
          </a:prstGeom>
          <a:solidFill>
            <a:schemeClr val="lt2"/>
          </a:solidFill>
          <a:ln w="19050" cap="flat">
            <a:solidFill>
              <a:schemeClr val="dk2"/>
            </a:solidFill>
            <a:prstDash val="solid"/>
            <a:round/>
            <a:headEnd type="none" w="med" len="med"/>
            <a:tailEnd type="none" w="med" len="med"/>
          </a:ln>
        </p:spPr>
        <p:txBody>
          <a:bodyPr lIns="68569" tIns="68569" rIns="68569" bIns="68569" anchor="ctr" anchorCtr="0">
            <a:noAutofit/>
          </a:bodyPr>
          <a:lstStyle/>
          <a:p>
            <a:pPr algn="ctr">
              <a:buNone/>
            </a:pPr>
            <a:r>
              <a:rPr lang="ru-RU" sz="1350" dirty="0">
                <a:solidFill>
                  <a:schemeClr val="bg1">
                    <a:lumMod val="60000"/>
                    <a:lumOff val="40000"/>
                  </a:schemeClr>
                </a:solidFill>
              </a:rPr>
              <a:t>Имеет ли это смысл</a:t>
            </a:r>
            <a:r>
              <a:rPr lang="en" sz="1350" dirty="0">
                <a:solidFill>
                  <a:schemeClr val="bg1">
                    <a:lumMod val="60000"/>
                    <a:lumOff val="40000"/>
                  </a:schemeClr>
                </a:solidFill>
              </a:rPr>
              <a:t>?</a:t>
            </a:r>
          </a:p>
        </p:txBody>
      </p:sp>
      <p:sp>
        <p:nvSpPr>
          <p:cNvPr id="94" name="Shape 94"/>
          <p:cNvSpPr/>
          <p:nvPr/>
        </p:nvSpPr>
        <p:spPr>
          <a:xfrm>
            <a:off x="2409230" y="3971656"/>
            <a:ext cx="1110989" cy="407625"/>
          </a:xfrm>
          <a:prstGeom prst="roundRect">
            <a:avLst>
              <a:gd name="adj" fmla="val 16667"/>
            </a:avLst>
          </a:prstGeom>
          <a:solidFill>
            <a:schemeClr val="lt2"/>
          </a:solidFill>
          <a:ln w="19050" cap="flat">
            <a:solidFill>
              <a:schemeClr val="dk2"/>
            </a:solidFill>
            <a:prstDash val="solid"/>
            <a:round/>
            <a:headEnd type="none" w="med" len="med"/>
            <a:tailEnd type="none" w="med" len="med"/>
          </a:ln>
        </p:spPr>
        <p:txBody>
          <a:bodyPr lIns="68569" tIns="68569" rIns="68569" bIns="68569" anchor="ctr" anchorCtr="0">
            <a:noAutofit/>
          </a:bodyPr>
          <a:lstStyle/>
          <a:p>
            <a:pPr lvl="0" algn="ctr" rtl="0">
              <a:buNone/>
            </a:pPr>
            <a:r>
              <a:rPr lang="ru-RU" sz="1350" dirty="0">
                <a:solidFill>
                  <a:schemeClr val="bg1">
                    <a:lumMod val="60000"/>
                    <a:lumOff val="40000"/>
                  </a:schemeClr>
                </a:solidFill>
              </a:rPr>
              <a:t>Другое действие</a:t>
            </a:r>
            <a:endParaRPr lang="en" sz="1350" dirty="0">
              <a:solidFill>
                <a:schemeClr val="bg1">
                  <a:lumMod val="60000"/>
                  <a:lumOff val="40000"/>
                </a:schemeClr>
              </a:solidFill>
            </a:endParaRPr>
          </a:p>
        </p:txBody>
      </p:sp>
      <p:sp>
        <p:nvSpPr>
          <p:cNvPr id="95" name="Shape 95"/>
          <p:cNvSpPr txBox="1"/>
          <p:nvPr/>
        </p:nvSpPr>
        <p:spPr>
          <a:xfrm>
            <a:off x="4521919" y="3221494"/>
            <a:ext cx="500624" cy="342900"/>
          </a:xfrm>
          <a:prstGeom prst="rect">
            <a:avLst/>
          </a:prstGeom>
          <a:noFill/>
        </p:spPr>
        <p:txBody>
          <a:bodyPr lIns="68569" tIns="68569" rIns="68569" bIns="68569" anchor="t" anchorCtr="0">
            <a:noAutofit/>
          </a:bodyPr>
          <a:lstStyle/>
          <a:p>
            <a:pPr lvl="0" rtl="0">
              <a:buNone/>
            </a:pPr>
            <a:r>
              <a:rPr lang="ru-RU" sz="1350" dirty="0"/>
              <a:t>да</a:t>
            </a:r>
            <a:endParaRPr lang="en" sz="1350" dirty="0"/>
          </a:p>
        </p:txBody>
      </p:sp>
    </p:spTree>
    <p:extLst>
      <p:ext uri="{BB962C8B-B14F-4D97-AF65-F5344CB8AC3E}">
        <p14:creationId xmlns:p14="http://schemas.microsoft.com/office/powerpoint/2010/main" val="124401714"/>
      </p:ext>
    </p:extLst>
  </p:cSld>
  <p:clrMapOvr>
    <a:masterClrMapping/>
  </p:clrMapOvr>
  <p:transition spd="slow">
    <p:cut/>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Shape 148"/>
          <p:cNvSpPr txBox="1">
            <a:spLocks noGrp="1"/>
          </p:cNvSpPr>
          <p:nvPr>
            <p:ph type="title"/>
          </p:nvPr>
        </p:nvSpPr>
        <p:spPr>
          <a:prstGeom prst="rect">
            <a:avLst/>
          </a:prstGeom>
        </p:spPr>
        <p:txBody>
          <a:bodyPr lIns="68569" tIns="68569" rIns="68569" bIns="68569" anchor="b" anchorCtr="0">
            <a:noAutofit/>
          </a:bodyPr>
          <a:lstStyle/>
          <a:p>
            <a:pPr lvl="0"/>
            <a:r>
              <a:rPr lang="ru-RU" dirty="0" smtClean="0"/>
              <a:t>Модель данных </a:t>
            </a:r>
            <a:r>
              <a:rPr lang="en-US" dirty="0" err="1" smtClean="0"/>
              <a:t>TUKnowledge</a:t>
            </a:r>
            <a:endParaRPr lang="en" dirty="0"/>
          </a:p>
        </p:txBody>
      </p:sp>
      <p:sp>
        <p:nvSpPr>
          <p:cNvPr id="2" name="Объект 1"/>
          <p:cNvSpPr>
            <a:spLocks noGrp="1"/>
          </p:cNvSpPr>
          <p:nvPr>
            <p:ph idx="1"/>
          </p:nvPr>
        </p:nvSpPr>
        <p:spPr/>
        <p:txBody>
          <a:bodyPr/>
          <a:lstStyle/>
          <a:p>
            <a:r>
              <a:rPr lang="en-US" dirty="0" smtClean="0"/>
              <a:t>Resource</a:t>
            </a:r>
          </a:p>
          <a:p>
            <a:pPr lvl="1"/>
            <a:r>
              <a:rPr lang="en-US" dirty="0" err="1" smtClean="0"/>
              <a:t>KnowledgeURI</a:t>
            </a:r>
            <a:endParaRPr lang="en-US" dirty="0"/>
          </a:p>
          <a:p>
            <a:r>
              <a:rPr lang="ru-RU" dirty="0" smtClean="0"/>
              <a:t>Семантическая</a:t>
            </a:r>
          </a:p>
          <a:p>
            <a:pPr lvl="1"/>
            <a:r>
              <a:rPr lang="ru-RU" dirty="0" smtClean="0"/>
              <a:t>Сеть</a:t>
            </a:r>
          </a:p>
          <a:p>
            <a:r>
              <a:rPr lang="en-US" dirty="0" smtClean="0"/>
              <a:t>Rule</a:t>
            </a:r>
          </a:p>
          <a:p>
            <a:r>
              <a:rPr lang="en-US" dirty="0" err="1" smtClean="0"/>
              <a:t>KLines</a:t>
            </a:r>
            <a:endParaRPr lang="en-US" dirty="0" smtClean="0"/>
          </a:p>
          <a:p>
            <a:r>
              <a:rPr lang="ru-RU" dirty="0" smtClean="0"/>
              <a:t>Над</a:t>
            </a:r>
            <a:r>
              <a:rPr lang="en-US" dirty="0" smtClean="0"/>
              <a:t> Cypher</a:t>
            </a:r>
          </a:p>
        </p:txBody>
      </p:sp>
      <p:sp>
        <p:nvSpPr>
          <p:cNvPr id="149" name="Shape 149"/>
          <p:cNvSpPr/>
          <p:nvPr/>
        </p:nvSpPr>
        <p:spPr>
          <a:xfrm>
            <a:off x="3430991" y="962475"/>
            <a:ext cx="2183620" cy="3708450"/>
          </a:xfrm>
          <a:prstGeom prst="rect">
            <a:avLst/>
          </a:prstGeom>
          <a:solidFill>
            <a:schemeClr val="lt1"/>
          </a:solidFill>
          <a:ln w="19050" cap="flat">
            <a:solidFill>
              <a:schemeClr val="dk2"/>
            </a:solidFill>
            <a:prstDash val="solid"/>
            <a:round/>
            <a:headEnd type="none" w="med" len="med"/>
            <a:tailEnd type="none" w="med" len="med"/>
          </a:ln>
        </p:spPr>
        <p:txBody>
          <a:bodyPr lIns="68569" tIns="68569" rIns="68569" bIns="68569" anchor="t" anchorCtr="0">
            <a:noAutofit/>
          </a:bodyPr>
          <a:lstStyle/>
          <a:p>
            <a:pPr lvl="0" algn="ctr" rtl="0">
              <a:buNone/>
            </a:pPr>
            <a:r>
              <a:rPr lang="ru-RU" sz="1350" dirty="0">
                <a:solidFill>
                  <a:schemeClr val="bg1">
                    <a:lumMod val="60000"/>
                    <a:lumOff val="40000"/>
                  </a:schemeClr>
                </a:solidFill>
              </a:rPr>
              <a:t>Обученные реакции</a:t>
            </a:r>
            <a:endParaRPr lang="en" sz="1350" dirty="0">
              <a:solidFill>
                <a:schemeClr val="bg1">
                  <a:lumMod val="60000"/>
                  <a:lumOff val="40000"/>
                </a:schemeClr>
              </a:solidFill>
            </a:endParaRPr>
          </a:p>
        </p:txBody>
      </p:sp>
      <p:sp>
        <p:nvSpPr>
          <p:cNvPr id="150" name="Shape 150"/>
          <p:cNvSpPr/>
          <p:nvPr/>
        </p:nvSpPr>
        <p:spPr>
          <a:xfrm>
            <a:off x="5570909" y="962475"/>
            <a:ext cx="1728091" cy="3708450"/>
          </a:xfrm>
          <a:prstGeom prst="rect">
            <a:avLst/>
          </a:prstGeom>
          <a:solidFill>
            <a:schemeClr val="lt1"/>
          </a:solidFill>
          <a:ln w="19050" cap="flat">
            <a:solidFill>
              <a:schemeClr val="dk2"/>
            </a:solidFill>
            <a:prstDash val="solid"/>
            <a:round/>
            <a:headEnd type="none" w="med" len="med"/>
            <a:tailEnd type="none" w="med" len="med"/>
          </a:ln>
        </p:spPr>
        <p:txBody>
          <a:bodyPr lIns="68569" tIns="68569" rIns="68569" bIns="68569" anchor="t" anchorCtr="0">
            <a:noAutofit/>
          </a:bodyPr>
          <a:lstStyle/>
          <a:p>
            <a:pPr lvl="0" algn="ctr" rtl="0">
              <a:buNone/>
            </a:pPr>
            <a:r>
              <a:rPr lang="ru-RU" sz="1350" dirty="0">
                <a:solidFill>
                  <a:schemeClr val="bg1">
                    <a:lumMod val="60000"/>
                    <a:lumOff val="40000"/>
                  </a:schemeClr>
                </a:solidFill>
              </a:rPr>
              <a:t>Уровень мышления</a:t>
            </a:r>
            <a:endParaRPr lang="en" sz="1350" dirty="0">
              <a:solidFill>
                <a:schemeClr val="bg1">
                  <a:lumMod val="60000"/>
                  <a:lumOff val="40000"/>
                </a:schemeClr>
              </a:solidFill>
            </a:endParaRPr>
          </a:p>
        </p:txBody>
      </p:sp>
      <p:sp>
        <p:nvSpPr>
          <p:cNvPr id="151" name="Shape 151"/>
          <p:cNvSpPr/>
          <p:nvPr/>
        </p:nvSpPr>
        <p:spPr>
          <a:xfrm>
            <a:off x="7299001" y="962475"/>
            <a:ext cx="1825949" cy="3708450"/>
          </a:xfrm>
          <a:prstGeom prst="rect">
            <a:avLst/>
          </a:prstGeom>
          <a:solidFill>
            <a:schemeClr val="lt1"/>
          </a:solidFill>
          <a:ln w="19050" cap="flat">
            <a:solidFill>
              <a:schemeClr val="dk2"/>
            </a:solidFill>
            <a:prstDash val="solid"/>
            <a:round/>
            <a:headEnd type="none" w="med" len="med"/>
            <a:tailEnd type="none" w="med" len="med"/>
          </a:ln>
        </p:spPr>
        <p:txBody>
          <a:bodyPr lIns="68569" tIns="68569" rIns="68569" bIns="68569" anchor="t" anchorCtr="0">
            <a:noAutofit/>
          </a:bodyPr>
          <a:lstStyle/>
          <a:p>
            <a:pPr lvl="0" algn="ctr" rtl="0">
              <a:buNone/>
            </a:pPr>
            <a:r>
              <a:rPr lang="ru-RU" sz="1350" dirty="0">
                <a:solidFill>
                  <a:schemeClr val="bg1">
                    <a:lumMod val="60000"/>
                    <a:lumOff val="40000"/>
                  </a:schemeClr>
                </a:solidFill>
              </a:rPr>
              <a:t>Рефлексивный</a:t>
            </a:r>
            <a:endParaRPr lang="en" sz="1350" dirty="0">
              <a:solidFill>
                <a:schemeClr val="bg1">
                  <a:lumMod val="60000"/>
                  <a:lumOff val="40000"/>
                </a:schemeClr>
              </a:solidFill>
            </a:endParaRPr>
          </a:p>
        </p:txBody>
      </p:sp>
      <p:sp>
        <p:nvSpPr>
          <p:cNvPr id="152" name="Shape 152"/>
          <p:cNvSpPr/>
          <p:nvPr/>
        </p:nvSpPr>
        <p:spPr>
          <a:xfrm>
            <a:off x="3920680" y="1967217"/>
            <a:ext cx="1334924" cy="338850"/>
          </a:xfrm>
          <a:prstGeom prst="roundRect">
            <a:avLst>
              <a:gd name="adj" fmla="val 16667"/>
            </a:avLst>
          </a:prstGeom>
          <a:solidFill>
            <a:schemeClr val="lt2"/>
          </a:solidFill>
          <a:ln w="19050" cap="flat">
            <a:solidFill>
              <a:schemeClr val="dk2"/>
            </a:solidFill>
            <a:prstDash val="solid"/>
            <a:round/>
            <a:headEnd type="none" w="med" len="med"/>
            <a:tailEnd type="none" w="med" len="med"/>
          </a:ln>
        </p:spPr>
        <p:txBody>
          <a:bodyPr lIns="68569" tIns="68569" rIns="68569" bIns="68569" anchor="ctr" anchorCtr="0">
            <a:noAutofit/>
          </a:bodyPr>
          <a:lstStyle/>
          <a:p>
            <a:pPr lvl="0" algn="ctr" rtl="0">
              <a:buNone/>
            </a:pPr>
            <a:r>
              <a:rPr lang="ru-RU" sz="1350" dirty="0">
                <a:solidFill>
                  <a:schemeClr val="bg1">
                    <a:lumMod val="60000"/>
                    <a:lumOff val="40000"/>
                  </a:schemeClr>
                </a:solidFill>
              </a:rPr>
              <a:t>Лексическая обработка</a:t>
            </a:r>
            <a:endParaRPr lang="en" sz="1350" dirty="0">
              <a:solidFill>
                <a:schemeClr val="bg1">
                  <a:lumMod val="60000"/>
                  <a:lumOff val="40000"/>
                </a:schemeClr>
              </a:solidFill>
            </a:endParaRPr>
          </a:p>
        </p:txBody>
      </p:sp>
      <p:cxnSp>
        <p:nvCxnSpPr>
          <p:cNvPr id="153" name="Shape 153"/>
          <p:cNvCxnSpPr>
            <a:stCxn id="154" idx="2"/>
            <a:endCxn id="155" idx="1"/>
          </p:cNvCxnSpPr>
          <p:nvPr/>
        </p:nvCxnSpPr>
        <p:spPr>
          <a:xfrm>
            <a:off x="8172716" y="2878381"/>
            <a:ext cx="39258" cy="232407"/>
          </a:xfrm>
          <a:prstGeom prst="straightConnector1">
            <a:avLst/>
          </a:prstGeom>
          <a:noFill/>
          <a:ln w="9525" cap="flat">
            <a:solidFill>
              <a:schemeClr val="dk2"/>
            </a:solidFill>
            <a:prstDash val="solid"/>
            <a:round/>
            <a:headEnd type="none" w="lg" len="lg"/>
            <a:tailEnd type="triangle" w="lg" len="lg"/>
          </a:ln>
        </p:spPr>
      </p:cxnSp>
      <p:cxnSp>
        <p:nvCxnSpPr>
          <p:cNvPr id="156" name="Shape 156"/>
          <p:cNvCxnSpPr>
            <a:stCxn id="157" idx="5"/>
            <a:endCxn id="154" idx="1"/>
          </p:cNvCxnSpPr>
          <p:nvPr/>
        </p:nvCxnSpPr>
        <p:spPr>
          <a:xfrm>
            <a:off x="5413969" y="2659658"/>
            <a:ext cx="2013547" cy="12717"/>
          </a:xfrm>
          <a:prstGeom prst="straightConnector1">
            <a:avLst/>
          </a:prstGeom>
          <a:noFill/>
          <a:ln w="9525" cap="flat">
            <a:solidFill>
              <a:schemeClr val="dk2"/>
            </a:solidFill>
            <a:prstDash val="solid"/>
            <a:round/>
            <a:headEnd type="none" w="lg" len="lg"/>
            <a:tailEnd type="triangle" w="lg" len="lg"/>
          </a:ln>
        </p:spPr>
      </p:cxnSp>
      <p:cxnSp>
        <p:nvCxnSpPr>
          <p:cNvPr id="158" name="Shape 158"/>
          <p:cNvCxnSpPr>
            <a:stCxn id="155" idx="3"/>
            <a:endCxn id="159" idx="3"/>
          </p:cNvCxnSpPr>
          <p:nvPr/>
        </p:nvCxnSpPr>
        <p:spPr>
          <a:xfrm flipH="1">
            <a:off x="7041071" y="3404698"/>
            <a:ext cx="988307" cy="202540"/>
          </a:xfrm>
          <a:prstGeom prst="straightConnector1">
            <a:avLst/>
          </a:prstGeom>
          <a:noFill/>
          <a:ln w="9525" cap="flat">
            <a:solidFill>
              <a:schemeClr val="dk2"/>
            </a:solidFill>
            <a:prstDash val="solid"/>
            <a:round/>
            <a:headEnd type="none" w="lg" len="lg"/>
            <a:tailEnd type="triangle" w="lg" len="lg"/>
          </a:ln>
        </p:spPr>
      </p:cxnSp>
      <p:sp>
        <p:nvSpPr>
          <p:cNvPr id="159" name="Shape 159"/>
          <p:cNvSpPr/>
          <p:nvPr/>
        </p:nvSpPr>
        <p:spPr>
          <a:xfrm>
            <a:off x="5774533" y="3489001"/>
            <a:ext cx="1266538" cy="236474"/>
          </a:xfrm>
          <a:prstGeom prst="rect">
            <a:avLst/>
          </a:prstGeom>
          <a:solidFill>
            <a:schemeClr val="lt2"/>
          </a:solidFill>
          <a:ln w="19050" cap="flat">
            <a:solidFill>
              <a:schemeClr val="dk2"/>
            </a:solidFill>
            <a:prstDash val="solid"/>
            <a:round/>
            <a:headEnd type="none" w="med" len="med"/>
            <a:tailEnd type="none" w="med" len="med"/>
          </a:ln>
        </p:spPr>
        <p:txBody>
          <a:bodyPr lIns="68569" tIns="68569" rIns="68569" bIns="68569" anchor="ctr" anchorCtr="0">
            <a:noAutofit/>
          </a:bodyPr>
          <a:lstStyle/>
          <a:p>
            <a:pPr lvl="0" rtl="0">
              <a:buNone/>
            </a:pPr>
            <a:r>
              <a:rPr lang="ru-RU" sz="1350" dirty="0">
                <a:solidFill>
                  <a:schemeClr val="bg1">
                    <a:lumMod val="60000"/>
                    <a:lumOff val="40000"/>
                  </a:schemeClr>
                </a:solidFill>
              </a:rPr>
              <a:t>Классификация</a:t>
            </a:r>
            <a:endParaRPr lang="en" sz="1350" dirty="0">
              <a:solidFill>
                <a:schemeClr val="bg1">
                  <a:lumMod val="60000"/>
                  <a:lumOff val="40000"/>
                </a:schemeClr>
              </a:solidFill>
            </a:endParaRPr>
          </a:p>
        </p:txBody>
      </p:sp>
      <p:sp>
        <p:nvSpPr>
          <p:cNvPr id="154" name="Shape 154"/>
          <p:cNvSpPr/>
          <p:nvPr/>
        </p:nvSpPr>
        <p:spPr>
          <a:xfrm>
            <a:off x="7427516" y="2466369"/>
            <a:ext cx="1490400" cy="412012"/>
          </a:xfrm>
          <a:prstGeom prst="rect">
            <a:avLst/>
          </a:prstGeom>
          <a:solidFill>
            <a:schemeClr val="lt2"/>
          </a:solidFill>
          <a:ln w="19050" cap="flat">
            <a:solidFill>
              <a:schemeClr val="dk2"/>
            </a:solidFill>
            <a:prstDash val="solid"/>
            <a:round/>
            <a:headEnd type="none" w="med" len="med"/>
            <a:tailEnd type="none" w="med" len="med"/>
          </a:ln>
        </p:spPr>
        <p:txBody>
          <a:bodyPr lIns="68569" tIns="68569" rIns="68569" bIns="68569" anchor="ctr" anchorCtr="0">
            <a:noAutofit/>
          </a:bodyPr>
          <a:lstStyle/>
          <a:p>
            <a:pPr lvl="0" rtl="0">
              <a:buNone/>
            </a:pPr>
            <a:r>
              <a:rPr lang="ru-RU" sz="1350" dirty="0">
                <a:solidFill>
                  <a:schemeClr val="bg1">
                    <a:lumMod val="60000"/>
                    <a:lumOff val="40000"/>
                  </a:schemeClr>
                </a:solidFill>
              </a:rPr>
              <a:t>Имеет ли это смысл</a:t>
            </a:r>
            <a:r>
              <a:rPr lang="en" sz="1350" dirty="0">
                <a:solidFill>
                  <a:schemeClr val="bg1">
                    <a:lumMod val="60000"/>
                    <a:lumOff val="40000"/>
                  </a:schemeClr>
                </a:solidFill>
              </a:rPr>
              <a:t>?</a:t>
            </a:r>
          </a:p>
        </p:txBody>
      </p:sp>
      <p:sp>
        <p:nvSpPr>
          <p:cNvPr id="160" name="Shape 160"/>
          <p:cNvSpPr/>
          <p:nvPr/>
        </p:nvSpPr>
        <p:spPr>
          <a:xfrm>
            <a:off x="3868281" y="4259625"/>
            <a:ext cx="1387323" cy="338850"/>
          </a:xfrm>
          <a:prstGeom prst="roundRect">
            <a:avLst>
              <a:gd name="adj" fmla="val 16667"/>
            </a:avLst>
          </a:prstGeom>
          <a:solidFill>
            <a:schemeClr val="lt2"/>
          </a:solidFill>
          <a:ln w="19050" cap="flat">
            <a:solidFill>
              <a:schemeClr val="dk2"/>
            </a:solidFill>
            <a:prstDash val="solid"/>
            <a:round/>
            <a:headEnd type="none" w="med" len="med"/>
            <a:tailEnd type="none" w="med" len="med"/>
          </a:ln>
        </p:spPr>
        <p:txBody>
          <a:bodyPr lIns="68569" tIns="68569" rIns="68569" bIns="68569" anchor="ctr" anchorCtr="0">
            <a:noAutofit/>
          </a:bodyPr>
          <a:lstStyle/>
          <a:p>
            <a:pPr lvl="0" algn="ctr" rtl="0">
              <a:buNone/>
            </a:pPr>
            <a:r>
              <a:rPr lang="ru-RU" sz="1350" dirty="0">
                <a:solidFill>
                  <a:schemeClr val="bg1">
                    <a:lumMod val="60000"/>
                    <a:lumOff val="40000"/>
                  </a:schemeClr>
                </a:solidFill>
              </a:rPr>
              <a:t>Моделирование</a:t>
            </a:r>
            <a:endParaRPr lang="en" sz="1350" dirty="0">
              <a:solidFill>
                <a:schemeClr val="bg1">
                  <a:lumMod val="60000"/>
                  <a:lumOff val="40000"/>
                </a:schemeClr>
              </a:solidFill>
            </a:endParaRPr>
          </a:p>
        </p:txBody>
      </p:sp>
      <p:cxnSp>
        <p:nvCxnSpPr>
          <p:cNvPr id="161" name="Shape 161"/>
          <p:cNvCxnSpPr>
            <a:stCxn id="162" idx="3"/>
            <a:endCxn id="160" idx="3"/>
          </p:cNvCxnSpPr>
          <p:nvPr/>
        </p:nvCxnSpPr>
        <p:spPr>
          <a:xfrm flipH="1">
            <a:off x="5255604" y="4346532"/>
            <a:ext cx="966498" cy="82518"/>
          </a:xfrm>
          <a:prstGeom prst="straightConnector1">
            <a:avLst/>
          </a:prstGeom>
          <a:noFill/>
          <a:ln w="9525" cap="flat">
            <a:solidFill>
              <a:schemeClr val="dk2"/>
            </a:solidFill>
            <a:prstDash val="solid"/>
            <a:round/>
            <a:headEnd type="none" w="lg" len="lg"/>
            <a:tailEnd type="triangle" w="lg" len="lg"/>
          </a:ln>
        </p:spPr>
      </p:cxnSp>
      <p:cxnSp>
        <p:nvCxnSpPr>
          <p:cNvPr id="163" name="Shape 163"/>
          <p:cNvCxnSpPr>
            <a:stCxn id="164" idx="4"/>
            <a:endCxn id="152" idx="0"/>
          </p:cNvCxnSpPr>
          <p:nvPr/>
        </p:nvCxnSpPr>
        <p:spPr>
          <a:xfrm flipH="1">
            <a:off x="4588141" y="1789279"/>
            <a:ext cx="0" cy="177937"/>
          </a:xfrm>
          <a:prstGeom prst="straightConnector1">
            <a:avLst/>
          </a:prstGeom>
          <a:noFill/>
          <a:ln w="9525" cap="flat">
            <a:solidFill>
              <a:schemeClr val="dk2"/>
            </a:solidFill>
            <a:prstDash val="solid"/>
            <a:round/>
            <a:headEnd type="none" w="lg" len="lg"/>
            <a:tailEnd type="triangle" w="lg" len="lg"/>
          </a:ln>
        </p:spPr>
      </p:cxnSp>
      <p:cxnSp>
        <p:nvCxnSpPr>
          <p:cNvPr id="165" name="Shape 165"/>
          <p:cNvCxnSpPr>
            <a:stCxn id="152" idx="2"/>
          </p:cNvCxnSpPr>
          <p:nvPr/>
        </p:nvCxnSpPr>
        <p:spPr>
          <a:xfrm flipH="1">
            <a:off x="4588141" y="2306067"/>
            <a:ext cx="0" cy="154675"/>
          </a:xfrm>
          <a:prstGeom prst="straightConnector1">
            <a:avLst/>
          </a:prstGeom>
          <a:noFill/>
          <a:ln w="9525" cap="flat">
            <a:solidFill>
              <a:schemeClr val="dk2"/>
            </a:solidFill>
            <a:prstDash val="solid"/>
            <a:round/>
            <a:headEnd type="none" w="lg" len="lg"/>
            <a:tailEnd type="triangle" w="lg" len="lg"/>
          </a:ln>
        </p:spPr>
      </p:cxnSp>
      <p:sp>
        <p:nvSpPr>
          <p:cNvPr id="164" name="Shape 164"/>
          <p:cNvSpPr/>
          <p:nvPr/>
        </p:nvSpPr>
        <p:spPr>
          <a:xfrm>
            <a:off x="4001104" y="1582982"/>
            <a:ext cx="1174076" cy="206297"/>
          </a:xfrm>
          <a:prstGeom prst="flowChartInputOutput">
            <a:avLst/>
          </a:prstGeom>
          <a:solidFill>
            <a:schemeClr val="lt2"/>
          </a:solidFill>
          <a:ln w="19050" cap="flat">
            <a:solidFill>
              <a:schemeClr val="dk2"/>
            </a:solidFill>
            <a:prstDash val="solid"/>
            <a:round/>
            <a:headEnd type="none" w="med" len="med"/>
            <a:tailEnd type="none" w="med" len="med"/>
          </a:ln>
        </p:spPr>
        <p:txBody>
          <a:bodyPr lIns="68569" tIns="68569" rIns="68569" bIns="68569" anchor="ctr" anchorCtr="0">
            <a:noAutofit/>
          </a:bodyPr>
          <a:lstStyle/>
          <a:p>
            <a:pPr>
              <a:buNone/>
            </a:pPr>
            <a:r>
              <a:rPr lang="ru-RU" sz="1350" dirty="0">
                <a:solidFill>
                  <a:schemeClr val="bg1">
                    <a:lumMod val="60000"/>
                    <a:lumOff val="40000"/>
                  </a:schemeClr>
                </a:solidFill>
              </a:rPr>
              <a:t>Запрос</a:t>
            </a:r>
            <a:endParaRPr lang="en" sz="1350" dirty="0">
              <a:solidFill>
                <a:schemeClr val="bg1">
                  <a:lumMod val="60000"/>
                  <a:lumOff val="40000"/>
                </a:schemeClr>
              </a:solidFill>
            </a:endParaRPr>
          </a:p>
        </p:txBody>
      </p:sp>
      <p:sp>
        <p:nvSpPr>
          <p:cNvPr id="157" name="Shape 157"/>
          <p:cNvSpPr/>
          <p:nvPr/>
        </p:nvSpPr>
        <p:spPr>
          <a:xfrm>
            <a:off x="3483941" y="2469803"/>
            <a:ext cx="2144475" cy="379709"/>
          </a:xfrm>
          <a:prstGeom prst="flowChartInputOutput">
            <a:avLst/>
          </a:prstGeom>
          <a:solidFill>
            <a:schemeClr val="lt2"/>
          </a:solidFill>
          <a:ln w="19050" cap="flat">
            <a:solidFill>
              <a:schemeClr val="dk2"/>
            </a:solidFill>
            <a:prstDash val="solid"/>
            <a:round/>
            <a:headEnd type="none" w="med" len="med"/>
            <a:tailEnd type="none" w="med" len="med"/>
          </a:ln>
        </p:spPr>
        <p:txBody>
          <a:bodyPr lIns="68569" tIns="68569" rIns="68569" bIns="68569" anchor="ctr" anchorCtr="0">
            <a:noAutofit/>
          </a:bodyPr>
          <a:lstStyle/>
          <a:p>
            <a:pPr lvl="0" rtl="0">
              <a:buNone/>
            </a:pPr>
            <a:r>
              <a:rPr lang="ru-RU" sz="1350" dirty="0">
                <a:solidFill>
                  <a:schemeClr val="bg1">
                    <a:lumMod val="60000"/>
                    <a:lumOff val="40000"/>
                  </a:schemeClr>
                </a:solidFill>
              </a:rPr>
              <a:t>Семантическая сеть</a:t>
            </a:r>
            <a:endParaRPr lang="en" sz="1350" dirty="0">
              <a:solidFill>
                <a:schemeClr val="bg1">
                  <a:lumMod val="60000"/>
                  <a:lumOff val="40000"/>
                </a:schemeClr>
              </a:solidFill>
            </a:endParaRPr>
          </a:p>
        </p:txBody>
      </p:sp>
      <p:sp>
        <p:nvSpPr>
          <p:cNvPr id="155" name="Shape 155"/>
          <p:cNvSpPr/>
          <p:nvPr/>
        </p:nvSpPr>
        <p:spPr>
          <a:xfrm>
            <a:off x="7298998" y="3110788"/>
            <a:ext cx="1825951" cy="293910"/>
          </a:xfrm>
          <a:prstGeom prst="flowChartInputOutput">
            <a:avLst/>
          </a:prstGeom>
          <a:solidFill>
            <a:schemeClr val="lt2"/>
          </a:solidFill>
          <a:ln w="19050" cap="flat">
            <a:solidFill>
              <a:schemeClr val="dk2"/>
            </a:solidFill>
            <a:prstDash val="solid"/>
            <a:round/>
            <a:headEnd type="none" w="med" len="med"/>
            <a:tailEnd type="none" w="med" len="med"/>
          </a:ln>
        </p:spPr>
        <p:txBody>
          <a:bodyPr lIns="68569" tIns="68569" rIns="68569" bIns="68569" anchor="ctr" anchorCtr="0">
            <a:noAutofit/>
          </a:bodyPr>
          <a:lstStyle/>
          <a:p>
            <a:pPr lvl="0" rtl="0">
              <a:buNone/>
            </a:pPr>
            <a:r>
              <a:rPr lang="ru-RU" sz="1350" dirty="0">
                <a:solidFill>
                  <a:schemeClr val="bg1">
                    <a:lumMod val="60000"/>
                    <a:lumOff val="40000"/>
                  </a:schemeClr>
                </a:solidFill>
              </a:rPr>
              <a:t>Вероятность</a:t>
            </a:r>
            <a:endParaRPr lang="en" sz="1350" dirty="0">
              <a:solidFill>
                <a:schemeClr val="bg1">
                  <a:lumMod val="60000"/>
                  <a:lumOff val="40000"/>
                </a:schemeClr>
              </a:solidFill>
            </a:endParaRPr>
          </a:p>
        </p:txBody>
      </p:sp>
      <p:sp>
        <p:nvSpPr>
          <p:cNvPr id="162" name="Shape 162"/>
          <p:cNvSpPr/>
          <p:nvPr/>
        </p:nvSpPr>
        <p:spPr>
          <a:xfrm>
            <a:off x="5479302" y="4030325"/>
            <a:ext cx="1857000" cy="316207"/>
          </a:xfrm>
          <a:prstGeom prst="flowChartInputOutput">
            <a:avLst/>
          </a:prstGeom>
          <a:solidFill>
            <a:schemeClr val="lt2"/>
          </a:solidFill>
          <a:ln w="19050" cap="flat">
            <a:solidFill>
              <a:schemeClr val="dk2"/>
            </a:solidFill>
            <a:prstDash val="solid"/>
            <a:round/>
            <a:headEnd type="none" w="med" len="med"/>
            <a:tailEnd type="none" w="med" len="med"/>
          </a:ln>
        </p:spPr>
        <p:txBody>
          <a:bodyPr lIns="68569" tIns="68569" rIns="68569" bIns="68569" anchor="ctr" anchorCtr="0">
            <a:noAutofit/>
          </a:bodyPr>
          <a:lstStyle/>
          <a:p>
            <a:pPr lvl="0" rtl="0">
              <a:buNone/>
            </a:pPr>
            <a:r>
              <a:rPr lang="ru-RU" sz="1350" dirty="0">
                <a:solidFill>
                  <a:schemeClr val="bg1">
                    <a:lumMod val="60000"/>
                    <a:lumOff val="40000"/>
                  </a:schemeClr>
                </a:solidFill>
              </a:rPr>
              <a:t>Вероятность</a:t>
            </a:r>
            <a:endParaRPr lang="en" sz="1350" dirty="0">
              <a:solidFill>
                <a:schemeClr val="bg1">
                  <a:lumMod val="60000"/>
                  <a:lumOff val="40000"/>
                </a:schemeClr>
              </a:solidFill>
            </a:endParaRPr>
          </a:p>
        </p:txBody>
      </p:sp>
      <p:cxnSp>
        <p:nvCxnSpPr>
          <p:cNvPr id="166" name="Shape 166"/>
          <p:cNvCxnSpPr>
            <a:stCxn id="159" idx="2"/>
            <a:endCxn id="162" idx="1"/>
          </p:cNvCxnSpPr>
          <p:nvPr/>
        </p:nvCxnSpPr>
        <p:spPr>
          <a:xfrm>
            <a:off x="6407802" y="3725475"/>
            <a:ext cx="0" cy="304850"/>
          </a:xfrm>
          <a:prstGeom prst="straightConnector1">
            <a:avLst/>
          </a:prstGeom>
          <a:noFill/>
          <a:ln w="9525" cap="flat">
            <a:solidFill>
              <a:schemeClr val="dk2"/>
            </a:solidFill>
            <a:prstDash val="solid"/>
            <a:round/>
            <a:headEnd type="none" w="lg" len="lg"/>
            <a:tailEnd type="triangle" w="lg" len="lg"/>
          </a:ln>
        </p:spPr>
      </p:cxnSp>
    </p:spTree>
    <p:extLst>
      <p:ext uri="{BB962C8B-B14F-4D97-AF65-F5344CB8AC3E}">
        <p14:creationId xmlns:p14="http://schemas.microsoft.com/office/powerpoint/2010/main" val="310187008"/>
      </p:ext>
    </p:extLst>
  </p:cSld>
  <p:clrMapOvr>
    <a:masterClrMapping/>
  </p:clrMapOvr>
  <p:transition spd="slow">
    <p:cut/>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err="1" smtClean="0"/>
              <a:t>TUKnowledge</a:t>
            </a:r>
            <a:endParaRPr lang="ru-RU" dirty="0"/>
          </a:p>
        </p:txBody>
      </p:sp>
      <p:graphicFrame>
        <p:nvGraphicFramePr>
          <p:cNvPr id="6" name="Объект 5"/>
          <p:cNvGraphicFramePr>
            <a:graphicFrameLocks noGrp="1"/>
          </p:cNvGraphicFramePr>
          <p:nvPr>
            <p:ph idx="1"/>
            <p:extLst>
              <p:ext uri="{D42A27DB-BD31-4B8C-83A1-F6EECF244321}">
                <p14:modId xmlns:p14="http://schemas.microsoft.com/office/powerpoint/2010/main" val="3332065344"/>
              </p:ext>
            </p:extLst>
          </p:nvPr>
        </p:nvGraphicFramePr>
        <p:xfrm>
          <a:off x="71438" y="971550"/>
          <a:ext cx="9001125" cy="3636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132811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ctrTitle"/>
          </p:nvPr>
        </p:nvSpPr>
        <p:spPr/>
        <p:txBody>
          <a:bodyPr/>
          <a:lstStyle/>
          <a:p>
            <a:r>
              <a:rPr lang="ru-RU" dirty="0" smtClean="0"/>
              <a:t>Глава 4</a:t>
            </a:r>
            <a:endParaRPr lang="ru-RU" dirty="0"/>
          </a:p>
        </p:txBody>
      </p:sp>
      <p:sp>
        <p:nvSpPr>
          <p:cNvPr id="5" name="Подзаголовок 4"/>
          <p:cNvSpPr>
            <a:spLocks noGrp="1"/>
          </p:cNvSpPr>
          <p:nvPr>
            <p:ph type="subTitle" idx="1"/>
          </p:nvPr>
        </p:nvSpPr>
        <p:spPr/>
        <p:txBody>
          <a:bodyPr/>
          <a:lstStyle/>
          <a:p>
            <a:r>
              <a:rPr lang="ru-RU" b="1" dirty="0"/>
              <a:t>Экспериментальные исследования эффективности работы модели TU </a:t>
            </a:r>
            <a:endParaRPr lang="ru-RU" dirty="0"/>
          </a:p>
          <a:p>
            <a:endParaRPr lang="ru-RU" dirty="0"/>
          </a:p>
        </p:txBody>
      </p:sp>
    </p:spTree>
    <p:extLst>
      <p:ext uri="{BB962C8B-B14F-4D97-AF65-F5344CB8AC3E}">
        <p14:creationId xmlns:p14="http://schemas.microsoft.com/office/powerpoint/2010/main" val="20989847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Сравнение со специалистом</a:t>
            </a:r>
            <a:endParaRPr lang="ru-RU" dirty="0"/>
          </a:p>
        </p:txBody>
      </p:sp>
      <p:graphicFrame>
        <p:nvGraphicFramePr>
          <p:cNvPr id="4" name="Объект 3"/>
          <p:cNvGraphicFramePr>
            <a:graphicFrameLocks noGrp="1"/>
          </p:cNvGraphicFramePr>
          <p:nvPr>
            <p:ph idx="1"/>
            <p:extLst>
              <p:ext uri="{D42A27DB-BD31-4B8C-83A1-F6EECF244321}">
                <p14:modId xmlns:p14="http://schemas.microsoft.com/office/powerpoint/2010/main" val="463494193"/>
              </p:ext>
            </p:extLst>
          </p:nvPr>
        </p:nvGraphicFramePr>
        <p:xfrm>
          <a:off x="72000" y="895349"/>
          <a:ext cx="9000000" cy="3657600"/>
        </p:xfrm>
        <a:graphic>
          <a:graphicData uri="http://schemas.openxmlformats.org/drawingml/2006/table">
            <a:tbl>
              <a:tblPr/>
              <a:tblGrid>
                <a:gridCol w="6252600"/>
                <a:gridCol w="1219200"/>
                <a:gridCol w="1528200"/>
              </a:tblGrid>
              <a:tr h="385010">
                <a:tc>
                  <a:txBody>
                    <a:bodyPr/>
                    <a:lstStyle/>
                    <a:p>
                      <a:r>
                        <a:rPr lang="ru-RU" sz="1600" b="1" dirty="0">
                          <a:solidFill>
                            <a:sysClr val="windowText" lastClr="000000"/>
                          </a:solidFill>
                          <a:effectLst/>
                          <a:latin typeface="TimesNewRomanPS" charset="0"/>
                        </a:rPr>
                        <a:t>Инцидент </a:t>
                      </a:r>
                      <a:endParaRPr lang="ru-RU" sz="2000" dirty="0">
                        <a:solidFill>
                          <a:sysClr val="windowText" lastClr="000000"/>
                        </a:solidFill>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10135" cap="flat" cmpd="sng" algn="ctr">
                      <a:solidFill>
                        <a:srgbClr val="000000"/>
                      </a:solidFill>
                      <a:prstDash val="solid"/>
                      <a:round/>
                      <a:headEnd type="none" w="med" len="med"/>
                      <a:tailEnd type="none" w="med" len="med"/>
                    </a:lnB>
                    <a:solidFill>
                      <a:schemeClr val="tx1"/>
                    </a:solidFill>
                  </a:tcPr>
                </a:tc>
                <a:tc>
                  <a:txBody>
                    <a:bodyPr/>
                    <a:lstStyle/>
                    <a:p>
                      <a:r>
                        <a:rPr lang="en-US" sz="1600" b="1">
                          <a:solidFill>
                            <a:sysClr val="windowText" lastClr="000000"/>
                          </a:solidFill>
                          <a:effectLst/>
                          <a:latin typeface="TimesNewRomanPS" charset="0"/>
                        </a:rPr>
                        <a:t>TSS1 (.мс) </a:t>
                      </a:r>
                      <a:endParaRPr lang="en-US" sz="2000">
                        <a:solidFill>
                          <a:sysClr val="windowText" lastClr="000000"/>
                        </a:solidFill>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10135" cap="flat" cmpd="sng" algn="ctr">
                      <a:solidFill>
                        <a:srgbClr val="000000"/>
                      </a:solidFill>
                      <a:prstDash val="solid"/>
                      <a:round/>
                      <a:headEnd type="none" w="med" len="med"/>
                      <a:tailEnd type="none" w="med" len="med"/>
                    </a:lnB>
                    <a:solidFill>
                      <a:schemeClr val="tx1"/>
                    </a:solidFill>
                  </a:tcPr>
                </a:tc>
                <a:tc>
                  <a:txBody>
                    <a:bodyPr/>
                    <a:lstStyle/>
                    <a:p>
                      <a:r>
                        <a:rPr lang="hr-HR" sz="1600" b="1">
                          <a:solidFill>
                            <a:sysClr val="windowText" lastClr="000000"/>
                          </a:solidFill>
                          <a:effectLst/>
                          <a:latin typeface="TimesNewRomanPS" charset="0"/>
                        </a:rPr>
                        <a:t>TU (.мс) </a:t>
                      </a:r>
                      <a:endParaRPr lang="hr-HR" sz="2000">
                        <a:solidFill>
                          <a:sysClr val="windowText" lastClr="000000"/>
                        </a:solidFill>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10135" cap="flat" cmpd="sng" algn="ctr">
                      <a:solidFill>
                        <a:srgbClr val="000000"/>
                      </a:solidFill>
                      <a:prstDash val="solid"/>
                      <a:round/>
                      <a:headEnd type="none" w="med" len="med"/>
                      <a:tailEnd type="none" w="med" len="med"/>
                    </a:lnB>
                    <a:solidFill>
                      <a:schemeClr val="tx1"/>
                    </a:solidFill>
                  </a:tcPr>
                </a:tc>
              </a:tr>
              <a:tr h="654518">
                <a:tc>
                  <a:txBody>
                    <a:bodyPr/>
                    <a:lstStyle/>
                    <a:p>
                      <a:r>
                        <a:rPr lang="en-US" sz="1600" dirty="0">
                          <a:solidFill>
                            <a:sysClr val="windowText" lastClr="000000"/>
                          </a:solidFill>
                          <a:effectLst/>
                          <a:latin typeface="TimesNewRomanPSMT" charset="0"/>
                        </a:rPr>
                        <a:t>Tense is kind of concept (</a:t>
                      </a:r>
                      <a:r>
                        <a:rPr lang="en-US" sz="1600" dirty="0" err="1">
                          <a:solidFill>
                            <a:sysClr val="windowText" lastClr="000000"/>
                          </a:solidFill>
                          <a:effectLst/>
                          <a:latin typeface="TimesNewRomanPSMT" charset="0"/>
                        </a:rPr>
                        <a:t>Время</a:t>
                      </a:r>
                      <a:r>
                        <a:rPr lang="en-US" sz="1600" dirty="0">
                          <a:solidFill>
                            <a:sysClr val="windowText" lastClr="000000"/>
                          </a:solidFill>
                          <a:effectLst/>
                          <a:latin typeface="TimesNewRomanPSMT" charset="0"/>
                        </a:rPr>
                        <a:t> — </a:t>
                      </a:r>
                      <a:r>
                        <a:rPr lang="en-US" sz="1600" dirty="0" err="1">
                          <a:solidFill>
                            <a:sysClr val="windowText" lastClr="000000"/>
                          </a:solidFill>
                          <a:effectLst/>
                          <a:latin typeface="TimesNewRomanPSMT" charset="0"/>
                        </a:rPr>
                        <a:t>это</a:t>
                      </a:r>
                      <a:r>
                        <a:rPr lang="en-US" sz="1600" dirty="0">
                          <a:solidFill>
                            <a:sysClr val="windowText" lastClr="000000"/>
                          </a:solidFill>
                          <a:effectLst/>
                          <a:latin typeface="TimesNewRomanPSMT" charset="0"/>
                        </a:rPr>
                        <a:t> </a:t>
                      </a:r>
                      <a:r>
                        <a:rPr lang="en-US" sz="1600" dirty="0" err="1">
                          <a:solidFill>
                            <a:sysClr val="windowText" lastClr="000000"/>
                          </a:solidFill>
                          <a:effectLst/>
                          <a:latin typeface="TimesNewRomanPSMT" charset="0"/>
                        </a:rPr>
                        <a:t>концепция</a:t>
                      </a:r>
                      <a:r>
                        <a:rPr lang="en-US" sz="1600" dirty="0">
                          <a:solidFill>
                            <a:sysClr val="windowText" lastClr="000000"/>
                          </a:solidFill>
                          <a:effectLst/>
                          <a:latin typeface="TimesNewRomanPSMT" charset="0"/>
                        </a:rPr>
                        <a:t>). </a:t>
                      </a:r>
                      <a:endParaRPr lang="en-US" sz="2000" dirty="0">
                        <a:solidFill>
                          <a:sysClr val="windowText" lastClr="000000"/>
                        </a:solidFill>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1013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is-IS" sz="1600">
                          <a:solidFill>
                            <a:sysClr val="windowText" lastClr="000000"/>
                          </a:solidFill>
                          <a:effectLst/>
                          <a:latin typeface="TimesNewRomanPSMT" charset="0"/>
                        </a:rPr>
                        <a:t>15000 </a:t>
                      </a:r>
                      <a:endParaRPr lang="is-IS" sz="2000">
                        <a:solidFill>
                          <a:sysClr val="windowText" lastClr="000000"/>
                        </a:solidFill>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1013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ru-RU" sz="1600">
                          <a:solidFill>
                            <a:sysClr val="windowText" lastClr="000000"/>
                          </a:solidFill>
                          <a:effectLst/>
                          <a:latin typeface="TimesNewRomanPSMT" charset="0"/>
                        </a:rPr>
                        <a:t>385 </a:t>
                      </a:r>
                      <a:endParaRPr lang="ru-RU" sz="2000">
                        <a:solidFill>
                          <a:sysClr val="windowText" lastClr="000000"/>
                        </a:solidFill>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1013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r>
              <a:tr h="654518">
                <a:tc>
                  <a:txBody>
                    <a:bodyPr/>
                    <a:lstStyle/>
                    <a:p>
                      <a:r>
                        <a:rPr lang="en-US" sz="1600" dirty="0">
                          <a:solidFill>
                            <a:sysClr val="windowText" lastClr="000000"/>
                          </a:solidFill>
                          <a:effectLst/>
                          <a:latin typeface="TimesNewRomanPSMT" charset="0"/>
                        </a:rPr>
                        <a:t>Please install Firefox (</a:t>
                      </a:r>
                      <a:r>
                        <a:rPr lang="en-US" sz="1600" dirty="0" err="1">
                          <a:solidFill>
                            <a:sysClr val="windowText" lastClr="000000"/>
                          </a:solidFill>
                          <a:effectLst/>
                          <a:latin typeface="TimesNewRomanPSMT" charset="0"/>
                        </a:rPr>
                        <a:t>Установите</a:t>
                      </a:r>
                      <a:r>
                        <a:rPr lang="en-US" sz="1600" dirty="0">
                          <a:solidFill>
                            <a:sysClr val="windowText" lastClr="000000"/>
                          </a:solidFill>
                          <a:effectLst/>
                          <a:latin typeface="TimesNewRomanPSMT" charset="0"/>
                        </a:rPr>
                        <a:t> Firefox). </a:t>
                      </a:r>
                      <a:endParaRPr lang="en-US" sz="2000" dirty="0">
                        <a:solidFill>
                          <a:sysClr val="windowText" lastClr="000000"/>
                        </a:solidFill>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is-IS" sz="1600" dirty="0">
                          <a:solidFill>
                            <a:sysClr val="windowText" lastClr="000000"/>
                          </a:solidFill>
                          <a:effectLst/>
                          <a:latin typeface="TimesNewRomanPSMT" charset="0"/>
                        </a:rPr>
                        <a:t>9000 </a:t>
                      </a:r>
                      <a:endParaRPr lang="is-IS" sz="2000" dirty="0">
                        <a:solidFill>
                          <a:sysClr val="windowText" lastClr="000000"/>
                        </a:solidFill>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fi-FI" sz="1600">
                          <a:solidFill>
                            <a:sysClr val="windowText" lastClr="000000"/>
                          </a:solidFill>
                          <a:effectLst/>
                          <a:latin typeface="TimesNewRomanPSMT" charset="0"/>
                        </a:rPr>
                        <a:t>859 </a:t>
                      </a:r>
                      <a:endParaRPr lang="fi-FI" sz="2000">
                        <a:solidFill>
                          <a:sysClr val="windowText" lastClr="000000"/>
                        </a:solidFill>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r>
              <a:tr h="654518">
                <a:tc>
                  <a:txBody>
                    <a:bodyPr/>
                    <a:lstStyle/>
                    <a:p>
                      <a:r>
                        <a:rPr lang="en-US" sz="1600">
                          <a:solidFill>
                            <a:sysClr val="windowText" lastClr="000000"/>
                          </a:solidFill>
                          <a:effectLst/>
                          <a:latin typeface="TimesNewRomanPSMT" charset="0"/>
                        </a:rPr>
                        <a:t>Browser is an object (Браузер — это объект). </a:t>
                      </a:r>
                      <a:endParaRPr lang="en-US" sz="2000">
                        <a:solidFill>
                          <a:sysClr val="windowText" lastClr="000000"/>
                        </a:solidFill>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is-IS" sz="1600" dirty="0">
                          <a:solidFill>
                            <a:sysClr val="windowText" lastClr="000000"/>
                          </a:solidFill>
                          <a:effectLst/>
                          <a:latin typeface="TimesNewRomanPSMT" charset="0"/>
                        </a:rPr>
                        <a:t>20000 </a:t>
                      </a:r>
                      <a:endParaRPr lang="is-IS" sz="2000" dirty="0">
                        <a:solidFill>
                          <a:sysClr val="windowText" lastClr="000000"/>
                        </a:solidFill>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is-IS" sz="1600" dirty="0">
                          <a:solidFill>
                            <a:sysClr val="windowText" lastClr="000000"/>
                          </a:solidFill>
                          <a:effectLst/>
                          <a:latin typeface="TimesNewRomanPSMT" charset="0"/>
                        </a:rPr>
                        <a:t>400 </a:t>
                      </a:r>
                      <a:endParaRPr lang="is-IS" sz="2000" dirty="0">
                        <a:solidFill>
                          <a:sysClr val="windowText" lastClr="000000"/>
                        </a:solidFill>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r>
              <a:tr h="654518">
                <a:tc>
                  <a:txBody>
                    <a:bodyPr/>
                    <a:lstStyle/>
                    <a:p>
                      <a:r>
                        <a:rPr lang="en-US" sz="1600">
                          <a:solidFill>
                            <a:sysClr val="windowText" lastClr="000000"/>
                          </a:solidFill>
                          <a:effectLst/>
                          <a:latin typeface="TimesNewRomanPSMT" charset="0"/>
                        </a:rPr>
                        <a:t>Firefox is a browser (Firefox — это браузер). </a:t>
                      </a:r>
                      <a:endParaRPr lang="en-US" sz="2000">
                        <a:solidFill>
                          <a:sysClr val="windowText" lastClr="000000"/>
                        </a:solidFill>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is-IS" sz="1600" dirty="0">
                          <a:solidFill>
                            <a:sysClr val="windowText" lastClr="000000"/>
                          </a:solidFill>
                          <a:effectLst/>
                          <a:latin typeface="TimesNewRomanPSMT" charset="0"/>
                        </a:rPr>
                        <a:t>5000 </a:t>
                      </a:r>
                      <a:endParaRPr lang="is-IS" sz="2000" dirty="0">
                        <a:solidFill>
                          <a:sysClr val="windowText" lastClr="000000"/>
                        </a:solidFill>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fi-FI" sz="1600" dirty="0">
                          <a:solidFill>
                            <a:sysClr val="windowText" lastClr="000000"/>
                          </a:solidFill>
                          <a:effectLst/>
                          <a:latin typeface="TimesNewRomanPSMT" charset="0"/>
                        </a:rPr>
                        <a:t>659 </a:t>
                      </a:r>
                      <a:endParaRPr lang="fi-FI" sz="2000" dirty="0">
                        <a:solidFill>
                          <a:sysClr val="windowText" lastClr="000000"/>
                        </a:solidFill>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r>
              <a:tr h="654518">
                <a:tc>
                  <a:txBody>
                    <a:bodyPr/>
                    <a:lstStyle/>
                    <a:p>
                      <a:r>
                        <a:rPr lang="ru-RU" sz="1600">
                          <a:solidFill>
                            <a:sysClr val="windowText" lastClr="000000"/>
                          </a:solidFill>
                          <a:effectLst/>
                          <a:latin typeface="TimesNewRomanPSMT" charset="0"/>
                        </a:rPr>
                        <a:t>Install is an action (Установить — это действие). </a:t>
                      </a:r>
                      <a:endParaRPr lang="ru-RU" sz="2000">
                        <a:solidFill>
                          <a:sysClr val="windowText" lastClr="000000"/>
                        </a:solidFill>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is-IS" sz="1600">
                          <a:solidFill>
                            <a:sysClr val="windowText" lastClr="000000"/>
                          </a:solidFill>
                          <a:effectLst/>
                          <a:latin typeface="TimesNewRomanPSMT" charset="0"/>
                        </a:rPr>
                        <a:t>8000 </a:t>
                      </a:r>
                      <a:endParaRPr lang="is-IS" sz="2000">
                        <a:solidFill>
                          <a:sysClr val="windowText" lastClr="000000"/>
                        </a:solidFill>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is-IS" sz="1600" dirty="0">
                          <a:solidFill>
                            <a:sysClr val="windowText" lastClr="000000"/>
                          </a:solidFill>
                          <a:effectLst/>
                          <a:latin typeface="TimesNewRomanPSMT" charset="0"/>
                        </a:rPr>
                        <a:t>486 </a:t>
                      </a:r>
                      <a:endParaRPr lang="is-IS" sz="2000" dirty="0">
                        <a:solidFill>
                          <a:sysClr val="windowText" lastClr="000000"/>
                        </a:solidFill>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r>
            </a:tbl>
          </a:graphicData>
        </a:graphic>
      </p:graphicFrame>
    </p:spTree>
    <p:extLst>
      <p:ext uri="{BB962C8B-B14F-4D97-AF65-F5344CB8AC3E}">
        <p14:creationId xmlns:p14="http://schemas.microsoft.com/office/powerpoint/2010/main" val="126110681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graphicFrame>
        <p:nvGraphicFramePr>
          <p:cNvPr id="4" name="Объект 3"/>
          <p:cNvGraphicFramePr>
            <a:graphicFrameLocks noGrp="1"/>
          </p:cNvGraphicFramePr>
          <p:nvPr>
            <p:ph idx="1"/>
            <p:extLst>
              <p:ext uri="{D42A27DB-BD31-4B8C-83A1-F6EECF244321}">
                <p14:modId xmlns:p14="http://schemas.microsoft.com/office/powerpoint/2010/main" val="1038765553"/>
              </p:ext>
            </p:extLst>
          </p:nvPr>
        </p:nvGraphicFramePr>
        <p:xfrm>
          <a:off x="71999" y="71999"/>
          <a:ext cx="9000000" cy="4683515"/>
        </p:xfrm>
        <a:graphic>
          <a:graphicData uri="http://schemas.openxmlformats.org/drawingml/2006/table">
            <a:tbl>
              <a:tblPr/>
              <a:tblGrid>
                <a:gridCol w="6786001"/>
                <a:gridCol w="1295400"/>
                <a:gridCol w="918599"/>
              </a:tblGrid>
              <a:tr h="183370">
                <a:tc>
                  <a:txBody>
                    <a:bodyPr/>
                    <a:lstStyle/>
                    <a:p>
                      <a:r>
                        <a:rPr lang="ru-RU" sz="1400" b="1" dirty="0">
                          <a:solidFill>
                            <a:sysClr val="windowText" lastClr="000000"/>
                          </a:solidFill>
                          <a:effectLst/>
                          <a:latin typeface="TimesNewRomanPS" charset="0"/>
                        </a:rPr>
                        <a:t>Инцидент </a:t>
                      </a:r>
                      <a:endParaRPr lang="ru-RU" sz="1800" dirty="0">
                        <a:solidFill>
                          <a:sysClr val="windowText" lastClr="000000"/>
                        </a:solidFill>
                        <a:effectLst/>
                      </a:endParaRPr>
                    </a:p>
                  </a:txBody>
                  <a:tcPr marL="43819" marR="43819" marT="21909" marB="2190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en-US" sz="1400" b="1">
                          <a:solidFill>
                            <a:sysClr val="windowText" lastClr="000000"/>
                          </a:solidFill>
                          <a:effectLst/>
                          <a:latin typeface="TimesNewRomanPS" charset="0"/>
                        </a:rPr>
                        <a:t>TSS1 (.мс) </a:t>
                      </a:r>
                      <a:endParaRPr lang="en-US" sz="1800">
                        <a:solidFill>
                          <a:sysClr val="windowText" lastClr="000000"/>
                        </a:solidFill>
                        <a:effectLst/>
                      </a:endParaRPr>
                    </a:p>
                  </a:txBody>
                  <a:tcPr marL="43819" marR="43819" marT="21909" marB="2190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hr-HR" sz="1400" b="1">
                          <a:solidFill>
                            <a:sysClr val="windowText" lastClr="000000"/>
                          </a:solidFill>
                          <a:effectLst/>
                          <a:latin typeface="TimesNewRomanPS" charset="0"/>
                        </a:rPr>
                        <a:t>TU (.мс) </a:t>
                      </a:r>
                      <a:endParaRPr lang="hr-HR" sz="1800">
                        <a:solidFill>
                          <a:sysClr val="windowText" lastClr="000000"/>
                        </a:solidFill>
                        <a:effectLst/>
                      </a:endParaRPr>
                    </a:p>
                  </a:txBody>
                  <a:tcPr marL="43819" marR="43819" marT="21909" marB="2190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r>
              <a:tr h="443332">
                <a:tc>
                  <a:txBody>
                    <a:bodyPr/>
                    <a:lstStyle/>
                    <a:p>
                      <a:r>
                        <a:rPr lang="nb-NO" sz="1400" dirty="0">
                          <a:solidFill>
                            <a:sysClr val="windowText" lastClr="000000"/>
                          </a:solidFill>
                          <a:effectLst/>
                          <a:latin typeface="TimesNewRomanPSMT" charset="0"/>
                        </a:rPr>
                        <a:t>User miss </a:t>
                      </a:r>
                      <a:r>
                        <a:rPr lang="nb-NO" sz="1400" dirty="0" err="1">
                          <a:solidFill>
                            <a:sysClr val="windowText" lastClr="000000"/>
                          </a:solidFill>
                          <a:effectLst/>
                          <a:latin typeface="TimesNewRomanPSMT" charset="0"/>
                        </a:rPr>
                        <a:t>Internet</a:t>
                      </a:r>
                      <a:r>
                        <a:rPr lang="nb-NO" sz="1400" dirty="0">
                          <a:solidFill>
                            <a:sysClr val="windowText" lastClr="000000"/>
                          </a:solidFill>
                          <a:effectLst/>
                          <a:latin typeface="TimesNewRomanPSMT" charset="0"/>
                        </a:rPr>
                        <a:t> Explorer 8 (</a:t>
                      </a:r>
                      <a:r>
                        <a:rPr lang="nb-NO" sz="1400" dirty="0" err="1">
                          <a:solidFill>
                            <a:sysClr val="windowText" lastClr="000000"/>
                          </a:solidFill>
                          <a:effectLst/>
                          <a:latin typeface="TimesNewRomanPSMT" charset="0"/>
                        </a:rPr>
                        <a:t>У</a:t>
                      </a:r>
                      <a:r>
                        <a:rPr lang="nb-NO" sz="1400" dirty="0">
                          <a:solidFill>
                            <a:sysClr val="windowText" lastClr="000000"/>
                          </a:solidFill>
                          <a:effectLst/>
                          <a:latin typeface="TimesNewRomanPSMT" charset="0"/>
                        </a:rPr>
                        <a:t> </a:t>
                      </a:r>
                      <a:r>
                        <a:rPr lang="nb-NO" sz="1400" dirty="0" err="1">
                          <a:solidFill>
                            <a:sysClr val="windowText" lastClr="000000"/>
                          </a:solidFill>
                          <a:effectLst/>
                          <a:latin typeface="TimesNewRomanPSMT" charset="0"/>
                        </a:rPr>
                        <a:t>пользователя</a:t>
                      </a:r>
                      <a:r>
                        <a:rPr lang="nb-NO" sz="1400" dirty="0">
                          <a:solidFill>
                            <a:sysClr val="windowText" lastClr="000000"/>
                          </a:solidFill>
                          <a:effectLst/>
                          <a:latin typeface="TimesNewRomanPSMT" charset="0"/>
                        </a:rPr>
                        <a:t> </a:t>
                      </a:r>
                      <a:r>
                        <a:rPr lang="nb-NO" sz="1400" dirty="0" err="1">
                          <a:solidFill>
                            <a:sysClr val="windowText" lastClr="000000"/>
                          </a:solidFill>
                          <a:effectLst/>
                          <a:latin typeface="TimesNewRomanPSMT" charset="0"/>
                        </a:rPr>
                        <a:t>нет</a:t>
                      </a:r>
                      <a:r>
                        <a:rPr lang="nb-NO" sz="1400" dirty="0">
                          <a:solidFill>
                            <a:sysClr val="windowText" lastClr="000000"/>
                          </a:solidFill>
                          <a:effectLst/>
                          <a:latin typeface="TimesNewRomanPSMT" charset="0"/>
                        </a:rPr>
                        <a:t> </a:t>
                      </a:r>
                      <a:r>
                        <a:rPr lang="nb-NO" sz="1400" dirty="0" err="1">
                          <a:solidFill>
                            <a:sysClr val="windowText" lastClr="000000"/>
                          </a:solidFill>
                          <a:effectLst/>
                          <a:latin typeface="TimesNewRomanPSMT" charset="0"/>
                        </a:rPr>
                        <a:t>Internet</a:t>
                      </a:r>
                      <a:r>
                        <a:rPr lang="nb-NO" sz="1400" dirty="0">
                          <a:solidFill>
                            <a:sysClr val="windowText" lastClr="000000"/>
                          </a:solidFill>
                          <a:effectLst/>
                          <a:latin typeface="TimesNewRomanPSMT" charset="0"/>
                        </a:rPr>
                        <a:t> Explorer 8). </a:t>
                      </a:r>
                      <a:endParaRPr lang="nb-NO" sz="1800" dirty="0">
                        <a:solidFill>
                          <a:sysClr val="windowText" lastClr="000000"/>
                        </a:solidFill>
                        <a:effectLst/>
                      </a:endParaRPr>
                    </a:p>
                  </a:txBody>
                  <a:tcPr marL="43819" marR="43819" marT="21909" marB="2190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is-IS" sz="1400" dirty="0">
                          <a:solidFill>
                            <a:sysClr val="windowText" lastClr="000000"/>
                          </a:solidFill>
                          <a:effectLst/>
                          <a:latin typeface="TimesNewRomanPSMT" charset="0"/>
                        </a:rPr>
                        <a:t>10000 </a:t>
                      </a:r>
                      <a:endParaRPr lang="is-IS" sz="1800" dirty="0">
                        <a:solidFill>
                          <a:sysClr val="windowText" lastClr="000000"/>
                        </a:solidFill>
                        <a:effectLst/>
                      </a:endParaRPr>
                    </a:p>
                  </a:txBody>
                  <a:tcPr marL="43819" marR="43819" marT="21909" marB="2190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is-IS" sz="1400">
                          <a:solidFill>
                            <a:sysClr val="windowText" lastClr="000000"/>
                          </a:solidFill>
                          <a:effectLst/>
                          <a:latin typeface="TimesNewRomanPSMT" charset="0"/>
                        </a:rPr>
                        <a:t>10589 </a:t>
                      </a:r>
                      <a:endParaRPr lang="is-IS" sz="1800">
                        <a:solidFill>
                          <a:sysClr val="windowText" lastClr="000000"/>
                        </a:solidFill>
                        <a:effectLst/>
                      </a:endParaRPr>
                    </a:p>
                  </a:txBody>
                  <a:tcPr marL="43819" marR="43819" marT="21909" marB="2190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r>
              <a:tr h="443332">
                <a:tc>
                  <a:txBody>
                    <a:bodyPr/>
                    <a:lstStyle/>
                    <a:p>
                      <a:r>
                        <a:rPr lang="ru-RU" sz="1400" dirty="0" err="1">
                          <a:solidFill>
                            <a:sysClr val="windowText" lastClr="000000"/>
                          </a:solidFill>
                          <a:effectLst/>
                          <a:latin typeface="TimesNewRomanPSMT" charset="0"/>
                        </a:rPr>
                        <a:t>User</a:t>
                      </a:r>
                      <a:r>
                        <a:rPr lang="ru-RU" sz="1400" dirty="0">
                          <a:solidFill>
                            <a:sysClr val="windowText" lastClr="000000"/>
                          </a:solidFill>
                          <a:effectLst/>
                          <a:latin typeface="TimesNewRomanPSMT" charset="0"/>
                        </a:rPr>
                        <a:t> </a:t>
                      </a:r>
                      <a:r>
                        <a:rPr lang="ru-RU" sz="1400" dirty="0" err="1">
                          <a:solidFill>
                            <a:sysClr val="windowText" lastClr="000000"/>
                          </a:solidFill>
                          <a:effectLst/>
                          <a:latin typeface="TimesNewRomanPSMT" charset="0"/>
                        </a:rPr>
                        <a:t>needs</a:t>
                      </a:r>
                      <a:r>
                        <a:rPr lang="ru-RU" sz="1400" dirty="0">
                          <a:solidFill>
                            <a:sysClr val="windowText" lastClr="000000"/>
                          </a:solidFill>
                          <a:effectLst/>
                          <a:latin typeface="TimesNewRomanPSMT" charset="0"/>
                        </a:rPr>
                        <a:t> </a:t>
                      </a:r>
                      <a:r>
                        <a:rPr lang="ru-RU" sz="1400" dirty="0" err="1">
                          <a:solidFill>
                            <a:sysClr val="windowText" lastClr="000000"/>
                          </a:solidFill>
                          <a:effectLst/>
                          <a:latin typeface="TimesNewRomanPSMT" charset="0"/>
                        </a:rPr>
                        <a:t>document</a:t>
                      </a:r>
                      <a:r>
                        <a:rPr lang="ru-RU" sz="1400" dirty="0">
                          <a:solidFill>
                            <a:sysClr val="windowText" lastClr="000000"/>
                          </a:solidFill>
                          <a:effectLst/>
                          <a:latin typeface="TimesNewRomanPSMT" charset="0"/>
                        </a:rPr>
                        <a:t> </a:t>
                      </a:r>
                      <a:r>
                        <a:rPr lang="ru-RU" sz="1400" dirty="0" err="1">
                          <a:solidFill>
                            <a:sysClr val="windowText" lastClr="000000"/>
                          </a:solidFill>
                          <a:effectLst/>
                          <a:latin typeface="TimesNewRomanPSMT" charset="0"/>
                        </a:rPr>
                        <a:t>portal</a:t>
                      </a:r>
                      <a:r>
                        <a:rPr lang="ru-RU" sz="1400" dirty="0">
                          <a:solidFill>
                            <a:sysClr val="windowText" lastClr="000000"/>
                          </a:solidFill>
                          <a:effectLst/>
                          <a:latin typeface="TimesNewRomanPSMT" charset="0"/>
                        </a:rPr>
                        <a:t> </a:t>
                      </a:r>
                      <a:r>
                        <a:rPr lang="ru-RU" sz="1400" dirty="0" err="1">
                          <a:solidFill>
                            <a:sysClr val="windowText" lastClr="000000"/>
                          </a:solidFill>
                          <a:effectLst/>
                          <a:latin typeface="TimesNewRomanPSMT" charset="0"/>
                        </a:rPr>
                        <a:t>update</a:t>
                      </a:r>
                      <a:r>
                        <a:rPr lang="ru-RU" sz="1400" dirty="0">
                          <a:solidFill>
                            <a:sysClr val="windowText" lastClr="000000"/>
                          </a:solidFill>
                          <a:effectLst/>
                          <a:latin typeface="TimesNewRomanPSMT" charset="0"/>
                        </a:rPr>
                        <a:t> (Пользователю требу- </a:t>
                      </a:r>
                      <a:r>
                        <a:rPr lang="ru-RU" sz="1400" dirty="0" err="1">
                          <a:solidFill>
                            <a:sysClr val="windowText" lastClr="000000"/>
                          </a:solidFill>
                          <a:effectLst/>
                          <a:latin typeface="TimesNewRomanPSMT" charset="0"/>
                        </a:rPr>
                        <a:t>ется</a:t>
                      </a:r>
                      <a:r>
                        <a:rPr lang="ru-RU" sz="1400" dirty="0">
                          <a:solidFill>
                            <a:sysClr val="windowText" lastClr="000000"/>
                          </a:solidFill>
                          <a:effectLst/>
                          <a:latin typeface="TimesNewRomanPSMT" charset="0"/>
                        </a:rPr>
                        <a:t> обновление документов). </a:t>
                      </a:r>
                      <a:endParaRPr lang="ru-RU" sz="1800" dirty="0">
                        <a:solidFill>
                          <a:sysClr val="windowText" lastClr="000000"/>
                        </a:solidFill>
                        <a:effectLst/>
                      </a:endParaRPr>
                    </a:p>
                  </a:txBody>
                  <a:tcPr marL="43819" marR="43819" marT="21909" marB="2190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is-IS" sz="1400" dirty="0">
                          <a:solidFill>
                            <a:sysClr val="windowText" lastClr="000000"/>
                          </a:solidFill>
                          <a:effectLst/>
                          <a:latin typeface="TimesNewRomanPSMT" charset="0"/>
                        </a:rPr>
                        <a:t>15000 </a:t>
                      </a:r>
                      <a:endParaRPr lang="is-IS" sz="1800" dirty="0">
                        <a:solidFill>
                          <a:sysClr val="windowText" lastClr="000000"/>
                        </a:solidFill>
                        <a:effectLst/>
                      </a:endParaRPr>
                    </a:p>
                  </a:txBody>
                  <a:tcPr marL="43819" marR="43819" marT="21909" marB="2190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is-IS" sz="1400">
                          <a:solidFill>
                            <a:sysClr val="windowText" lastClr="000000"/>
                          </a:solidFill>
                          <a:effectLst/>
                          <a:latin typeface="TimesNewRomanPSMT" charset="0"/>
                        </a:rPr>
                        <a:t>16543 </a:t>
                      </a:r>
                      <a:endParaRPr lang="is-IS" sz="1800">
                        <a:solidFill>
                          <a:sysClr val="windowText" lastClr="000000"/>
                        </a:solidFill>
                        <a:effectLst/>
                      </a:endParaRPr>
                    </a:p>
                  </a:txBody>
                  <a:tcPr marL="43819" marR="43819" marT="21909" marB="2190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r>
              <a:tr h="1223218">
                <a:tc>
                  <a:txBody>
                    <a:bodyPr/>
                    <a:lstStyle/>
                    <a:p>
                      <a:r>
                        <a:rPr lang="en-US" sz="1400" dirty="0">
                          <a:solidFill>
                            <a:sysClr val="windowText" lastClr="000000"/>
                          </a:solidFill>
                          <a:effectLst/>
                          <a:latin typeface="TimesNewRomanPSMT" charset="0"/>
                        </a:rPr>
                        <a:t>Add new alias Host name on host that alias is wanted to: </a:t>
                      </a:r>
                      <a:r>
                        <a:rPr lang="en-US" sz="1400" dirty="0" err="1">
                          <a:solidFill>
                            <a:sysClr val="windowText" lastClr="000000"/>
                          </a:solidFill>
                          <a:effectLst/>
                          <a:latin typeface="TimesNewRomanPSMT" charset="0"/>
                        </a:rPr>
                        <a:t>hrportal.lalala.biz</a:t>
                      </a:r>
                      <a:r>
                        <a:rPr lang="en-US" sz="1400" dirty="0">
                          <a:solidFill>
                            <a:sysClr val="windowText" lastClr="000000"/>
                          </a:solidFill>
                          <a:effectLst/>
                          <a:latin typeface="TimesNewRomanPSMT" charset="0"/>
                        </a:rPr>
                        <a:t> IP address on host that alias is wanted to: 322.223.333.22 Wanted Alias: </a:t>
                      </a:r>
                      <a:r>
                        <a:rPr lang="en-US" sz="1400" dirty="0" err="1">
                          <a:solidFill>
                            <a:sysClr val="windowText" lastClr="000000"/>
                          </a:solidFill>
                          <a:effectLst/>
                          <a:latin typeface="TimesNewRomanPSMT" charset="0"/>
                        </a:rPr>
                        <a:t>webadviser.lalala.net</a:t>
                      </a:r>
                      <a:r>
                        <a:rPr lang="en-US" sz="1400" dirty="0">
                          <a:solidFill>
                            <a:sysClr val="windowText" lastClr="000000"/>
                          </a:solidFill>
                          <a:effectLst/>
                          <a:latin typeface="TimesNewRomanPSMT" charset="0"/>
                        </a:rPr>
                        <a:t> (</a:t>
                      </a:r>
                      <a:r>
                        <a:rPr lang="en-US" sz="1400" dirty="0" err="1">
                          <a:solidFill>
                            <a:sysClr val="windowText" lastClr="000000"/>
                          </a:solidFill>
                          <a:effectLst/>
                          <a:latin typeface="TimesNewRomanPSMT" charset="0"/>
                        </a:rPr>
                        <a:t>До</a:t>
                      </a:r>
                      <a:r>
                        <a:rPr lang="en-US" sz="1400" dirty="0">
                          <a:solidFill>
                            <a:sysClr val="windowText" lastClr="000000"/>
                          </a:solidFill>
                          <a:effectLst/>
                          <a:latin typeface="TimesNewRomanPSMT" charset="0"/>
                        </a:rPr>
                        <a:t>- </a:t>
                      </a:r>
                      <a:r>
                        <a:rPr lang="en-US" sz="1400" dirty="0" err="1">
                          <a:solidFill>
                            <a:sysClr val="windowText" lastClr="000000"/>
                          </a:solidFill>
                          <a:effectLst/>
                          <a:latin typeface="TimesNewRomanPSMT" charset="0"/>
                        </a:rPr>
                        <a:t>бавьте</a:t>
                      </a:r>
                      <a:r>
                        <a:rPr lang="en-US" sz="1400" dirty="0">
                          <a:solidFill>
                            <a:sysClr val="windowText" lastClr="000000"/>
                          </a:solidFill>
                          <a:effectLst/>
                          <a:latin typeface="TimesNewRomanPSMT" charset="0"/>
                        </a:rPr>
                        <a:t>, </a:t>
                      </a:r>
                      <a:r>
                        <a:rPr lang="en-US" sz="1400" dirty="0" err="1">
                          <a:solidFill>
                            <a:sysClr val="windowText" lastClr="000000"/>
                          </a:solidFill>
                          <a:effectLst/>
                          <a:latin typeface="TimesNewRomanPSMT" charset="0"/>
                        </a:rPr>
                        <a:t>пожалуйста</a:t>
                      </a:r>
                      <a:r>
                        <a:rPr lang="en-US" sz="1400" dirty="0">
                          <a:solidFill>
                            <a:sysClr val="windowText" lastClr="000000"/>
                          </a:solidFill>
                          <a:effectLst/>
                          <a:latin typeface="TimesNewRomanPSMT" charset="0"/>
                        </a:rPr>
                        <a:t>, </a:t>
                      </a:r>
                      <a:r>
                        <a:rPr lang="en-US" sz="1400" dirty="0" err="1">
                          <a:solidFill>
                            <a:sysClr val="windowText" lastClr="000000"/>
                          </a:solidFill>
                          <a:effectLst/>
                          <a:latin typeface="TimesNewRomanPSMT" charset="0"/>
                        </a:rPr>
                        <a:t>новую</a:t>
                      </a:r>
                      <a:r>
                        <a:rPr lang="en-US" sz="1400" dirty="0">
                          <a:solidFill>
                            <a:sysClr val="windowText" lastClr="000000"/>
                          </a:solidFill>
                          <a:effectLst/>
                          <a:latin typeface="TimesNewRomanPSMT" charset="0"/>
                        </a:rPr>
                        <a:t> </a:t>
                      </a:r>
                      <a:r>
                        <a:rPr lang="en-US" sz="1400" dirty="0" err="1">
                          <a:solidFill>
                            <a:sysClr val="windowText" lastClr="000000"/>
                          </a:solidFill>
                          <a:effectLst/>
                          <a:latin typeface="TimesNewRomanPSMT" charset="0"/>
                        </a:rPr>
                        <a:t>ссылку</a:t>
                      </a:r>
                      <a:r>
                        <a:rPr lang="en-US" sz="1400" dirty="0">
                          <a:solidFill>
                            <a:sysClr val="windowText" lastClr="000000"/>
                          </a:solidFill>
                          <a:effectLst/>
                          <a:latin typeface="TimesNewRomanPSMT" charset="0"/>
                        </a:rPr>
                        <a:t> </a:t>
                      </a:r>
                      <a:r>
                        <a:rPr lang="en-US" sz="1400" dirty="0" err="1">
                          <a:solidFill>
                            <a:sysClr val="windowText" lastClr="000000"/>
                          </a:solidFill>
                          <a:effectLst/>
                          <a:latin typeface="TimesNewRomanPSMT" charset="0"/>
                        </a:rPr>
                        <a:t>на</a:t>
                      </a:r>
                      <a:r>
                        <a:rPr lang="en-US" sz="1400" dirty="0">
                          <a:solidFill>
                            <a:sysClr val="windowText" lastClr="000000"/>
                          </a:solidFill>
                          <a:effectLst/>
                          <a:latin typeface="TimesNewRomanPSMT" charset="0"/>
                        </a:rPr>
                        <a:t> </a:t>
                      </a:r>
                      <a:r>
                        <a:rPr lang="en-US" sz="1400" dirty="0" err="1">
                          <a:solidFill>
                            <a:sysClr val="windowText" lastClr="000000"/>
                          </a:solidFill>
                          <a:effectLst/>
                          <a:latin typeface="TimesNewRomanPSMT" charset="0"/>
                        </a:rPr>
                        <a:t>hrportal.lalala.biz</a:t>
                      </a:r>
                      <a:r>
                        <a:rPr lang="en-US" sz="1400" dirty="0">
                          <a:solidFill>
                            <a:sysClr val="windowText" lastClr="000000"/>
                          </a:solidFill>
                          <a:effectLst/>
                          <a:latin typeface="TimesNewRomanPSMT" charset="0"/>
                        </a:rPr>
                        <a:t> </a:t>
                      </a:r>
                      <a:r>
                        <a:rPr lang="en-US" sz="1400" dirty="0" err="1">
                          <a:solidFill>
                            <a:sysClr val="windowText" lastClr="000000"/>
                          </a:solidFill>
                          <a:effectLst/>
                          <a:latin typeface="TimesNewRomanPSMT" charset="0"/>
                        </a:rPr>
                        <a:t>через</a:t>
                      </a:r>
                      <a:r>
                        <a:rPr lang="en-US" sz="1400" dirty="0">
                          <a:solidFill>
                            <a:sysClr val="windowText" lastClr="000000"/>
                          </a:solidFill>
                          <a:effectLst/>
                          <a:latin typeface="TimesNewRomanPSMT" charset="0"/>
                        </a:rPr>
                        <a:t> 322.223.333.22). </a:t>
                      </a:r>
                      <a:endParaRPr lang="en-US" sz="1800" dirty="0">
                        <a:solidFill>
                          <a:sysClr val="windowText" lastClr="000000"/>
                        </a:solidFill>
                        <a:effectLst/>
                      </a:endParaRPr>
                    </a:p>
                  </a:txBody>
                  <a:tcPr marL="43819" marR="43819" marT="21909" marB="2190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is-IS" sz="1400" dirty="0">
                          <a:solidFill>
                            <a:sysClr val="windowText" lastClr="000000"/>
                          </a:solidFill>
                          <a:effectLst/>
                          <a:latin typeface="TimesNewRomanPSMT" charset="0"/>
                        </a:rPr>
                        <a:t>10000 </a:t>
                      </a:r>
                      <a:endParaRPr lang="is-IS" sz="1800" dirty="0">
                        <a:solidFill>
                          <a:sysClr val="windowText" lastClr="000000"/>
                        </a:solidFill>
                        <a:effectLst/>
                      </a:endParaRPr>
                    </a:p>
                  </a:txBody>
                  <a:tcPr marL="43819" marR="43819" marT="21909" marB="2190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is-IS" sz="1400" dirty="0">
                          <a:solidFill>
                            <a:sysClr val="windowText" lastClr="000000"/>
                          </a:solidFill>
                          <a:effectLst/>
                          <a:latin typeface="TimesNewRomanPSMT" charset="0"/>
                        </a:rPr>
                        <a:t>18432 </a:t>
                      </a:r>
                      <a:endParaRPr lang="is-IS" sz="1800" dirty="0">
                        <a:solidFill>
                          <a:sysClr val="windowText" lastClr="000000"/>
                        </a:solidFill>
                        <a:effectLst/>
                      </a:endParaRPr>
                    </a:p>
                  </a:txBody>
                  <a:tcPr marL="43819" marR="43819" marT="21909" marB="2190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r>
              <a:tr h="573313">
                <a:tc>
                  <a:txBody>
                    <a:bodyPr/>
                    <a:lstStyle/>
                    <a:p>
                      <a:r>
                        <a:rPr lang="en-US" sz="1400" dirty="0">
                          <a:solidFill>
                            <a:sysClr val="windowText" lastClr="000000"/>
                          </a:solidFill>
                          <a:effectLst/>
                          <a:latin typeface="TimesNewRomanPSMT" charset="0"/>
                        </a:rPr>
                        <a:t>Outlook Web Access (CCC) — 403 — Forbidden: Access is denied (</a:t>
                      </a:r>
                      <a:r>
                        <a:rPr lang="en-US" sz="1400" dirty="0" err="1">
                          <a:solidFill>
                            <a:sysClr val="windowText" lastClr="000000"/>
                          </a:solidFill>
                          <a:effectLst/>
                          <a:latin typeface="TimesNewRomanPSMT" charset="0"/>
                        </a:rPr>
                        <a:t>Нет</a:t>
                      </a:r>
                      <a:r>
                        <a:rPr lang="en-US" sz="1400" dirty="0">
                          <a:solidFill>
                            <a:sysClr val="windowText" lastClr="000000"/>
                          </a:solidFill>
                          <a:effectLst/>
                          <a:latin typeface="TimesNewRomanPSMT" charset="0"/>
                        </a:rPr>
                        <a:t> </a:t>
                      </a:r>
                      <a:r>
                        <a:rPr lang="en-US" sz="1400" dirty="0" err="1">
                          <a:solidFill>
                            <a:sysClr val="windowText" lastClr="000000"/>
                          </a:solidFill>
                          <a:effectLst/>
                          <a:latin typeface="TimesNewRomanPSMT" charset="0"/>
                        </a:rPr>
                        <a:t>доступа</a:t>
                      </a:r>
                      <a:r>
                        <a:rPr lang="en-US" sz="1400" dirty="0">
                          <a:solidFill>
                            <a:sysClr val="windowText" lastClr="000000"/>
                          </a:solidFill>
                          <a:effectLst/>
                          <a:latin typeface="TimesNewRomanPSMT" charset="0"/>
                        </a:rPr>
                        <a:t> </a:t>
                      </a:r>
                      <a:r>
                        <a:rPr lang="en-US" sz="1400" dirty="0" err="1">
                          <a:solidFill>
                            <a:sysClr val="windowText" lastClr="000000"/>
                          </a:solidFill>
                          <a:effectLst/>
                          <a:latin typeface="TimesNewRomanPSMT" charset="0"/>
                        </a:rPr>
                        <a:t>к</a:t>
                      </a:r>
                      <a:r>
                        <a:rPr lang="en-US" sz="1400" dirty="0">
                          <a:solidFill>
                            <a:sysClr val="windowText" lastClr="000000"/>
                          </a:solidFill>
                          <a:effectLst/>
                          <a:latin typeface="TimesNewRomanPSMT" charset="0"/>
                        </a:rPr>
                        <a:t> Outlook Web Access (CCC)). </a:t>
                      </a:r>
                      <a:endParaRPr lang="en-US" sz="1800" dirty="0">
                        <a:solidFill>
                          <a:sysClr val="windowText" lastClr="000000"/>
                        </a:solidFill>
                        <a:effectLst/>
                      </a:endParaRPr>
                    </a:p>
                  </a:txBody>
                  <a:tcPr marL="43819" marR="43819" marT="21909" marB="2190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is-IS" sz="1400" dirty="0">
                          <a:solidFill>
                            <a:sysClr val="windowText" lastClr="000000"/>
                          </a:solidFill>
                          <a:effectLst/>
                          <a:latin typeface="TimesNewRomanPSMT" charset="0"/>
                        </a:rPr>
                        <a:t>15000 </a:t>
                      </a:r>
                      <a:endParaRPr lang="is-IS" sz="1800" dirty="0">
                        <a:solidFill>
                          <a:sysClr val="windowText" lastClr="000000"/>
                        </a:solidFill>
                        <a:effectLst/>
                      </a:endParaRPr>
                    </a:p>
                  </a:txBody>
                  <a:tcPr marL="43819" marR="43819" marT="21909" marB="2190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is-IS" sz="1400" dirty="0">
                          <a:solidFill>
                            <a:sysClr val="windowText" lastClr="000000"/>
                          </a:solidFill>
                          <a:effectLst/>
                          <a:latin typeface="TimesNewRomanPSMT" charset="0"/>
                        </a:rPr>
                        <a:t>10342 </a:t>
                      </a:r>
                      <a:endParaRPr lang="is-IS" sz="1800" dirty="0">
                        <a:solidFill>
                          <a:sysClr val="windowText" lastClr="000000"/>
                        </a:solidFill>
                        <a:effectLst/>
                      </a:endParaRPr>
                    </a:p>
                  </a:txBody>
                  <a:tcPr marL="43819" marR="43819" marT="21909" marB="2190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r>
              <a:tr h="1743142">
                <a:tc>
                  <a:txBody>
                    <a:bodyPr/>
                    <a:lstStyle/>
                    <a:p>
                      <a:r>
                        <a:rPr lang="en-US" sz="1400">
                          <a:solidFill>
                            <a:sysClr val="windowText" lastClr="000000"/>
                          </a:solidFill>
                          <a:effectLst/>
                          <a:latin typeface="TimesNewRomanPSMT" charset="0"/>
                        </a:rPr>
                        <a:t>PP2C — Cisco IP communicator. Please see if you can fix the problem with the ip phone, it’s stuck on configuring ip + sometimes Server error rejected: Security etc (PP2C — ком- муникатор Cisco IP. Пожалуйста, помогите исправить проблему с ИП-телефоном, он застревает во время кон- фигурирования и иногда показывает ошибку «Безопас- ность»). </a:t>
                      </a:r>
                      <a:endParaRPr lang="en-US" sz="1800">
                        <a:solidFill>
                          <a:sysClr val="windowText" lastClr="000000"/>
                        </a:solidFill>
                        <a:effectLst/>
                      </a:endParaRPr>
                    </a:p>
                  </a:txBody>
                  <a:tcPr marL="43819" marR="43819" marT="21909" marB="2190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10135" cap="flat" cmpd="sng" algn="ctr">
                      <a:solidFill>
                        <a:srgbClr val="000000"/>
                      </a:solidFill>
                      <a:prstDash val="solid"/>
                      <a:round/>
                      <a:headEnd type="none" w="med" len="med"/>
                      <a:tailEnd type="none" w="med" len="med"/>
                    </a:lnB>
                    <a:solidFill>
                      <a:schemeClr val="tx1"/>
                    </a:solidFill>
                  </a:tcPr>
                </a:tc>
                <a:tc>
                  <a:txBody>
                    <a:bodyPr/>
                    <a:lstStyle/>
                    <a:p>
                      <a:r>
                        <a:rPr lang="is-IS" sz="1400" dirty="0">
                          <a:solidFill>
                            <a:sysClr val="windowText" lastClr="000000"/>
                          </a:solidFill>
                          <a:effectLst/>
                          <a:latin typeface="TimesNewRomanPSMT" charset="0"/>
                        </a:rPr>
                        <a:t>13000 </a:t>
                      </a:r>
                      <a:endParaRPr lang="is-IS" sz="1800" dirty="0">
                        <a:solidFill>
                          <a:sysClr val="windowText" lastClr="000000"/>
                        </a:solidFill>
                        <a:effectLst/>
                      </a:endParaRPr>
                    </a:p>
                  </a:txBody>
                  <a:tcPr marL="43819" marR="43819" marT="21909" marB="2190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10135" cap="flat" cmpd="sng" algn="ctr">
                      <a:solidFill>
                        <a:srgbClr val="000000"/>
                      </a:solidFill>
                      <a:prstDash val="solid"/>
                      <a:round/>
                      <a:headEnd type="none" w="med" len="med"/>
                      <a:tailEnd type="none" w="med" len="med"/>
                    </a:lnB>
                    <a:solidFill>
                      <a:schemeClr val="tx1"/>
                    </a:solidFill>
                  </a:tcPr>
                </a:tc>
                <a:tc>
                  <a:txBody>
                    <a:bodyPr/>
                    <a:lstStyle/>
                    <a:p>
                      <a:r>
                        <a:rPr lang="is-IS" sz="1400" dirty="0">
                          <a:solidFill>
                            <a:sysClr val="windowText" lastClr="000000"/>
                          </a:solidFill>
                          <a:effectLst/>
                          <a:latin typeface="TimesNewRomanPSMT" charset="0"/>
                        </a:rPr>
                        <a:t>12343 </a:t>
                      </a:r>
                      <a:endParaRPr lang="is-IS" sz="1800" dirty="0">
                        <a:solidFill>
                          <a:sysClr val="windowText" lastClr="000000"/>
                        </a:solidFill>
                        <a:effectLst/>
                      </a:endParaRPr>
                    </a:p>
                  </a:txBody>
                  <a:tcPr marL="43819" marR="43819" marT="21909" marB="2190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10135" cap="flat" cmpd="sng" algn="ctr">
                      <a:solidFill>
                        <a:srgbClr val="000000"/>
                      </a:solidFill>
                      <a:prstDash val="solid"/>
                      <a:round/>
                      <a:headEnd type="none" w="med" len="med"/>
                      <a:tailEnd type="none" w="med" len="med"/>
                    </a:lnB>
                    <a:solidFill>
                      <a:schemeClr val="tx1"/>
                    </a:solidFill>
                  </a:tcPr>
                </a:tc>
              </a:tr>
            </a:tbl>
          </a:graphicData>
        </a:graphic>
      </p:graphicFrame>
    </p:spTree>
    <p:extLst>
      <p:ext uri="{BB962C8B-B14F-4D97-AF65-F5344CB8AC3E}">
        <p14:creationId xmlns:p14="http://schemas.microsoft.com/office/powerpoint/2010/main" val="207108005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Результаты тестирования</a:t>
            </a:r>
            <a:endParaRPr lang="ru-RU" dirty="0"/>
          </a:p>
        </p:txBody>
      </p:sp>
      <p:graphicFrame>
        <p:nvGraphicFramePr>
          <p:cNvPr id="4" name="Объект 3"/>
          <p:cNvGraphicFramePr>
            <a:graphicFrameLocks noGrp="1"/>
          </p:cNvGraphicFramePr>
          <p:nvPr>
            <p:ph idx="1"/>
            <p:extLst>
              <p:ext uri="{D42A27DB-BD31-4B8C-83A1-F6EECF244321}">
                <p14:modId xmlns:p14="http://schemas.microsoft.com/office/powerpoint/2010/main" val="1065397858"/>
              </p:ext>
            </p:extLst>
          </p:nvPr>
        </p:nvGraphicFramePr>
        <p:xfrm>
          <a:off x="72000" y="895349"/>
          <a:ext cx="9000000" cy="3251200"/>
        </p:xfrm>
        <a:graphic>
          <a:graphicData uri="http://schemas.openxmlformats.org/drawingml/2006/table">
            <a:tbl>
              <a:tblPr/>
              <a:tblGrid>
                <a:gridCol w="4500000"/>
                <a:gridCol w="4500000"/>
              </a:tblGrid>
              <a:tr h="406400">
                <a:tc>
                  <a:txBody>
                    <a:bodyPr/>
                    <a:lstStyle/>
                    <a:p>
                      <a:r>
                        <a:rPr lang="ru-RU" sz="1400" b="1" dirty="0" smtClean="0">
                          <a:solidFill>
                            <a:sysClr val="windowText" lastClr="000000"/>
                          </a:solidFill>
                          <a:effectLst/>
                          <a:latin typeface="TimesNewRomanPS" charset="0"/>
                        </a:rPr>
                        <a:t>Класс </a:t>
                      </a:r>
                      <a:r>
                        <a:rPr lang="ru-RU" sz="1400" b="1" dirty="0">
                          <a:solidFill>
                            <a:sysClr val="windowText" lastClr="000000"/>
                          </a:solidFill>
                          <a:effectLst/>
                          <a:latin typeface="TimesNewRomanPS" charset="0"/>
                        </a:rPr>
                        <a:t>проблемы </a:t>
                      </a:r>
                      <a:endParaRPr lang="ru-RU" dirty="0">
                        <a:solidFill>
                          <a:sysClr val="windowText" lastClr="000000"/>
                        </a:solidFill>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15215" cap="flat" cmpd="sng" algn="ctr">
                      <a:solidFill>
                        <a:srgbClr val="000000"/>
                      </a:solidFill>
                      <a:prstDash val="solid"/>
                      <a:round/>
                      <a:headEnd type="none" w="med" len="med"/>
                      <a:tailEnd type="none" w="med" len="med"/>
                    </a:lnB>
                    <a:solidFill>
                      <a:schemeClr val="tx1"/>
                    </a:solidFill>
                  </a:tcPr>
                </a:tc>
                <a:tc>
                  <a:txBody>
                    <a:bodyPr/>
                    <a:lstStyle/>
                    <a:p>
                      <a:r>
                        <a:rPr lang="ru-RU" sz="1400" b="1">
                          <a:solidFill>
                            <a:sysClr val="windowText" lastClr="000000"/>
                          </a:solidFill>
                          <a:effectLst/>
                          <a:latin typeface="TimesNewRomanPS" charset="0"/>
                        </a:rPr>
                        <a:t>% успешных </a:t>
                      </a:r>
                      <a:endParaRPr lang="ru-RU">
                        <a:solidFill>
                          <a:sysClr val="windowText" lastClr="000000"/>
                        </a:solidFill>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15215" cap="flat" cmpd="sng" algn="ctr">
                      <a:solidFill>
                        <a:srgbClr val="000000"/>
                      </a:solidFill>
                      <a:prstDash val="solid"/>
                      <a:round/>
                      <a:headEnd type="none" w="med" len="med"/>
                      <a:tailEnd type="none" w="med" len="med"/>
                    </a:lnB>
                    <a:solidFill>
                      <a:schemeClr val="tx1"/>
                    </a:solidFill>
                  </a:tcPr>
                </a:tc>
              </a:tr>
              <a:tr h="406400">
                <a:tc>
                  <a:txBody>
                    <a:bodyPr/>
                    <a:lstStyle/>
                    <a:p>
                      <a:r>
                        <a:rPr lang="ru-RU" sz="1400" dirty="0" err="1" smtClean="0">
                          <a:solidFill>
                            <a:sysClr val="windowText" lastClr="000000"/>
                          </a:solidFill>
                          <a:effectLst/>
                          <a:latin typeface="TimesNewRomanPSMT" charset="0"/>
                        </a:rPr>
                        <a:t>Пролема</a:t>
                      </a:r>
                      <a:r>
                        <a:rPr lang="ru-RU" sz="1400" dirty="0" smtClean="0">
                          <a:solidFill>
                            <a:sysClr val="windowText" lastClr="000000"/>
                          </a:solidFill>
                          <a:effectLst/>
                          <a:latin typeface="TimesNewRomanPSMT" charset="0"/>
                        </a:rPr>
                        <a:t> </a:t>
                      </a:r>
                      <a:r>
                        <a:rPr lang="ru-RU" sz="1400" dirty="0">
                          <a:solidFill>
                            <a:sysClr val="windowText" lastClr="000000"/>
                          </a:solidFill>
                          <a:effectLst/>
                          <a:latin typeface="TimesNewRomanPSMT" charset="0"/>
                        </a:rPr>
                        <a:t>с ПО </a:t>
                      </a:r>
                      <a:endParaRPr lang="ru-RU" dirty="0">
                        <a:solidFill>
                          <a:sysClr val="windowText" lastClr="000000"/>
                        </a:solidFill>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1521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pt-BR" sz="1400">
                          <a:solidFill>
                            <a:sysClr val="windowText" lastClr="000000"/>
                          </a:solidFill>
                          <a:effectLst/>
                          <a:latin typeface="TimesNewRomanPSMT" charset="0"/>
                        </a:rPr>
                        <a:t>64% </a:t>
                      </a:r>
                      <a:endParaRPr lang="pt-BR">
                        <a:solidFill>
                          <a:sysClr val="windowText" lastClr="000000"/>
                        </a:solidFill>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1521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r>
              <a:tr h="406400">
                <a:tc>
                  <a:txBody>
                    <a:bodyPr/>
                    <a:lstStyle/>
                    <a:p>
                      <a:r>
                        <a:rPr lang="ru-RU" sz="1400">
                          <a:solidFill>
                            <a:sysClr val="windowText" lastClr="000000"/>
                          </a:solidFill>
                          <a:effectLst/>
                          <a:latin typeface="TimesNewRomanPSMT" charset="0"/>
                        </a:rPr>
                        <a:t>Проблемы во время работы </a:t>
                      </a:r>
                      <a:endParaRPr lang="ru-RU">
                        <a:solidFill>
                          <a:sysClr val="windowText" lastClr="000000"/>
                        </a:solidFill>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pt-BR" sz="1400">
                          <a:solidFill>
                            <a:sysClr val="windowText" lastClr="000000"/>
                          </a:solidFill>
                          <a:effectLst/>
                          <a:latin typeface="TimesNewRomanPSMT" charset="0"/>
                        </a:rPr>
                        <a:t>10% </a:t>
                      </a:r>
                      <a:endParaRPr lang="pt-BR">
                        <a:solidFill>
                          <a:sysClr val="windowText" lastClr="000000"/>
                        </a:solidFill>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r>
              <a:tr h="406400">
                <a:tc>
                  <a:txBody>
                    <a:bodyPr/>
                    <a:lstStyle/>
                    <a:p>
                      <a:r>
                        <a:rPr lang="ru-RU" sz="1400">
                          <a:solidFill>
                            <a:sysClr val="windowText" lastClr="000000"/>
                          </a:solidFill>
                          <a:effectLst/>
                          <a:latin typeface="TimesNewRomanPSMT" charset="0"/>
                        </a:rPr>
                        <a:t>Как сделать </a:t>
                      </a:r>
                      <a:endParaRPr lang="ru-RU">
                        <a:solidFill>
                          <a:sysClr val="windowText" lastClr="000000"/>
                        </a:solidFill>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pt-BR" sz="1400">
                          <a:solidFill>
                            <a:sysClr val="windowText" lastClr="000000"/>
                          </a:solidFill>
                          <a:effectLst/>
                          <a:latin typeface="TimesNewRomanPSMT" charset="0"/>
                        </a:rPr>
                        <a:t>10% </a:t>
                      </a:r>
                      <a:endParaRPr lang="pt-BR">
                        <a:solidFill>
                          <a:sysClr val="windowText" lastClr="000000"/>
                        </a:solidFill>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r>
              <a:tr h="406400">
                <a:tc>
                  <a:txBody>
                    <a:bodyPr/>
                    <a:lstStyle/>
                    <a:p>
                      <a:r>
                        <a:rPr lang="ru-RU" sz="1400">
                          <a:solidFill>
                            <a:sysClr val="windowText" lastClr="000000"/>
                          </a:solidFill>
                          <a:effectLst/>
                          <a:latin typeface="TimesNewRomanPSMT" charset="0"/>
                        </a:rPr>
                        <a:t>Проблема с оборудованием </a:t>
                      </a:r>
                      <a:endParaRPr lang="ru-RU">
                        <a:solidFill>
                          <a:sysClr val="windowText" lastClr="000000"/>
                        </a:solidFill>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ru-RU" sz="1400">
                          <a:solidFill>
                            <a:sysClr val="windowText" lastClr="000000"/>
                          </a:solidFill>
                          <a:effectLst/>
                          <a:latin typeface="TimesNewRomanPSMT" charset="0"/>
                        </a:rPr>
                        <a:t>0% </a:t>
                      </a:r>
                      <a:endParaRPr lang="ru-RU">
                        <a:solidFill>
                          <a:sysClr val="windowText" lastClr="000000"/>
                        </a:solidFill>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r>
              <a:tr h="406400">
                <a:tc>
                  <a:txBody>
                    <a:bodyPr/>
                    <a:lstStyle/>
                    <a:p>
                      <a:r>
                        <a:rPr lang="ru-RU" sz="1400">
                          <a:solidFill>
                            <a:sysClr val="windowText" lastClr="000000"/>
                          </a:solidFill>
                          <a:effectLst/>
                          <a:latin typeface="TimesNewRomanPSMT" charset="0"/>
                        </a:rPr>
                        <a:t>Установить новое ПО </a:t>
                      </a:r>
                      <a:endParaRPr lang="ru-RU">
                        <a:solidFill>
                          <a:sysClr val="windowText" lastClr="000000"/>
                        </a:solidFill>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en-US" sz="1400">
                          <a:solidFill>
                            <a:sysClr val="windowText" lastClr="000000"/>
                          </a:solidFill>
                          <a:effectLst/>
                          <a:latin typeface="TimesNewRomanPSMT" charset="0"/>
                        </a:rPr>
                        <a:t>100% </a:t>
                      </a:r>
                      <a:endParaRPr lang="en-US">
                        <a:solidFill>
                          <a:sysClr val="windowText" lastClr="000000"/>
                        </a:solidFill>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r>
              <a:tr h="406400">
                <a:tc>
                  <a:txBody>
                    <a:bodyPr/>
                    <a:lstStyle/>
                    <a:p>
                      <a:r>
                        <a:rPr lang="ru-RU" sz="1400">
                          <a:solidFill>
                            <a:sysClr val="windowText" lastClr="000000"/>
                          </a:solidFill>
                          <a:effectLst/>
                          <a:latin typeface="TimesNewRomanPSMT" charset="0"/>
                        </a:rPr>
                        <a:t>Проблема с печатью </a:t>
                      </a:r>
                      <a:endParaRPr lang="ru-RU">
                        <a:solidFill>
                          <a:sysClr val="windowText" lastClr="000000"/>
                        </a:solidFill>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ru-RU" sz="1400">
                          <a:solidFill>
                            <a:sysClr val="windowText" lastClr="000000"/>
                          </a:solidFill>
                          <a:effectLst/>
                          <a:latin typeface="TimesNewRomanPSMT" charset="0"/>
                        </a:rPr>
                        <a:t>80% </a:t>
                      </a:r>
                      <a:endParaRPr lang="ru-RU">
                        <a:solidFill>
                          <a:sysClr val="windowText" lastClr="000000"/>
                        </a:solidFill>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r>
              <a:tr h="406400">
                <a:tc>
                  <a:txBody>
                    <a:bodyPr/>
                    <a:lstStyle/>
                    <a:p>
                      <a:r>
                        <a:rPr lang="ru-RU" sz="1400">
                          <a:solidFill>
                            <a:sysClr val="windowText" lastClr="000000"/>
                          </a:solidFill>
                          <a:effectLst/>
                          <a:latin typeface="TimesNewRomanPSMT" charset="0"/>
                        </a:rPr>
                        <a:t>Нет доступа </a:t>
                      </a:r>
                      <a:endParaRPr lang="ru-RU">
                        <a:solidFill>
                          <a:sysClr val="windowText" lastClr="000000"/>
                        </a:solidFill>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15215" cap="flat" cmpd="sng" algn="ctr">
                      <a:solidFill>
                        <a:srgbClr val="000000"/>
                      </a:solidFill>
                      <a:prstDash val="solid"/>
                      <a:round/>
                      <a:headEnd type="none" w="med" len="med"/>
                      <a:tailEnd type="none" w="med" len="med"/>
                    </a:lnB>
                    <a:solidFill>
                      <a:schemeClr val="tx1"/>
                    </a:solidFill>
                  </a:tcPr>
                </a:tc>
                <a:tc>
                  <a:txBody>
                    <a:bodyPr/>
                    <a:lstStyle/>
                    <a:p>
                      <a:r>
                        <a:rPr lang="en-US" sz="1400" dirty="0">
                          <a:solidFill>
                            <a:sysClr val="windowText" lastClr="000000"/>
                          </a:solidFill>
                          <a:effectLst/>
                          <a:latin typeface="TimesNewRomanPSMT" charset="0"/>
                        </a:rPr>
                        <a:t>100% </a:t>
                      </a:r>
                      <a:endParaRPr lang="en-US" dirty="0">
                        <a:solidFill>
                          <a:sysClr val="windowText" lastClr="000000"/>
                        </a:solidFill>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15215" cap="flat" cmpd="sng" algn="ctr">
                      <a:solidFill>
                        <a:srgbClr val="000000"/>
                      </a:solidFill>
                      <a:prstDash val="solid"/>
                      <a:round/>
                      <a:headEnd type="none" w="med" len="med"/>
                      <a:tailEnd type="none" w="med" len="med"/>
                    </a:lnB>
                    <a:solidFill>
                      <a:schemeClr val="tx1"/>
                    </a:solidFill>
                  </a:tcPr>
                </a:tc>
              </a:tr>
            </a:tbl>
          </a:graphicData>
        </a:graphic>
      </p:graphicFrame>
    </p:spTree>
    <p:extLst>
      <p:ext uri="{BB962C8B-B14F-4D97-AF65-F5344CB8AC3E}">
        <p14:creationId xmlns:p14="http://schemas.microsoft.com/office/powerpoint/2010/main" val="5173995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Характеристика</a:t>
            </a:r>
            <a:r>
              <a:rPr lang="ru-RU" dirty="0"/>
              <a:t/>
            </a:r>
            <a:br>
              <a:rPr lang="ru-RU" dirty="0"/>
            </a:br>
            <a:endParaRPr lang="ru-RU" dirty="0"/>
          </a:p>
        </p:txBody>
      </p:sp>
      <p:sp>
        <p:nvSpPr>
          <p:cNvPr id="3" name="Объект 2"/>
          <p:cNvSpPr>
            <a:spLocks noGrp="1"/>
          </p:cNvSpPr>
          <p:nvPr>
            <p:ph idx="1"/>
          </p:nvPr>
        </p:nvSpPr>
        <p:spPr/>
        <p:txBody>
          <a:bodyPr/>
          <a:lstStyle/>
          <a:p>
            <a:r>
              <a:rPr lang="ru-RU" sz="2800" b="1" dirty="0"/>
              <a:t>Предмет </a:t>
            </a:r>
            <a:r>
              <a:rPr lang="ru-RU" sz="2800" b="1" dirty="0" smtClean="0"/>
              <a:t>исследования</a:t>
            </a:r>
            <a:r>
              <a:rPr lang="en-US" sz="2800" dirty="0" smtClean="0"/>
              <a:t>:</a:t>
            </a:r>
            <a:r>
              <a:rPr lang="ru-RU" sz="2800" dirty="0" smtClean="0"/>
              <a:t> </a:t>
            </a:r>
            <a:r>
              <a:rPr lang="ru-RU" sz="2800" dirty="0"/>
              <a:t>процесс регистрации и устранения проблемных </a:t>
            </a:r>
            <a:r>
              <a:rPr lang="ru-RU" sz="2800" dirty="0" smtClean="0"/>
              <a:t>ситуаций, </a:t>
            </a:r>
            <a:r>
              <a:rPr lang="ru-RU" sz="2800" dirty="0"/>
              <a:t>возникающих в IT-инфраструктуре </a:t>
            </a:r>
            <a:r>
              <a:rPr lang="ru-RU" sz="2800" dirty="0" smtClean="0"/>
              <a:t>предприятия</a:t>
            </a:r>
            <a:r>
              <a:rPr lang="en-US" sz="2800" dirty="0" smtClean="0"/>
              <a:t>;</a:t>
            </a:r>
            <a:r>
              <a:rPr lang="ru-RU" sz="2800" dirty="0" smtClean="0"/>
              <a:t> </a:t>
            </a:r>
            <a:endParaRPr lang="ru-RU" sz="2800" dirty="0"/>
          </a:p>
          <a:p>
            <a:r>
              <a:rPr lang="ru-RU" sz="2800" b="1" dirty="0" smtClean="0"/>
              <a:t>Цель исследования</a:t>
            </a:r>
            <a:r>
              <a:rPr lang="en-US" sz="2800" b="1" dirty="0" smtClean="0"/>
              <a:t>:</a:t>
            </a:r>
            <a:r>
              <a:rPr lang="ru-RU" sz="2800" dirty="0" smtClean="0"/>
              <a:t> </a:t>
            </a:r>
            <a:r>
              <a:rPr lang="ru-RU" sz="2800" dirty="0"/>
              <a:t>диссертации является разработка </a:t>
            </a:r>
            <a:r>
              <a:rPr lang="ru-RU" sz="2800" dirty="0" err="1"/>
              <a:t>интеллектуальнои</a:t>
            </a:r>
            <a:r>
              <a:rPr lang="ru-RU" sz="2800" dirty="0"/>
              <a:t>̆ системы </a:t>
            </a:r>
            <a:r>
              <a:rPr lang="ru-RU" sz="2800" dirty="0" smtClean="0"/>
              <a:t>повышения </a:t>
            </a:r>
            <a:r>
              <a:rPr lang="ru-RU" sz="2800" dirty="0"/>
              <a:t>эффективности деятельности ИТ-службы предприятия (ИТ — </a:t>
            </a:r>
            <a:r>
              <a:rPr lang="ru-RU" sz="2800" dirty="0" smtClean="0"/>
              <a:t>информационные </a:t>
            </a:r>
            <a:r>
              <a:rPr lang="ru-RU" sz="2800" dirty="0"/>
              <a:t>технологии</a:t>
            </a:r>
            <a:r>
              <a:rPr lang="ru-RU" sz="2800" dirty="0" smtClean="0"/>
              <a:t>)</a:t>
            </a:r>
            <a:r>
              <a:rPr lang="en-US" sz="2800" dirty="0" smtClean="0"/>
              <a:t>.</a:t>
            </a:r>
            <a:r>
              <a:rPr lang="ru-RU" sz="2800" dirty="0" smtClean="0"/>
              <a:t> </a:t>
            </a:r>
            <a:endParaRPr lang="ru-RU" sz="2800" dirty="0"/>
          </a:p>
          <a:p>
            <a:endParaRPr lang="ru-RU" dirty="0"/>
          </a:p>
        </p:txBody>
      </p:sp>
    </p:spTree>
    <p:extLst>
      <p:ext uri="{BB962C8B-B14F-4D97-AF65-F5344CB8AC3E}">
        <p14:creationId xmlns:p14="http://schemas.microsoft.com/office/powerpoint/2010/main" val="42914372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ctrTitle"/>
          </p:nvPr>
        </p:nvSpPr>
        <p:spPr/>
        <p:txBody>
          <a:bodyPr/>
          <a:lstStyle/>
          <a:p>
            <a:r>
              <a:rPr lang="ru-RU" dirty="0" smtClean="0"/>
              <a:t>Заключение</a:t>
            </a:r>
            <a:endParaRPr lang="ru-RU" dirty="0"/>
          </a:p>
        </p:txBody>
      </p:sp>
      <p:sp>
        <p:nvSpPr>
          <p:cNvPr id="5" name="Подзаголовок 4"/>
          <p:cNvSpPr>
            <a:spLocks noGrp="1"/>
          </p:cNvSpPr>
          <p:nvPr>
            <p:ph type="subTitle" idx="1"/>
          </p:nvPr>
        </p:nvSpPr>
        <p:spPr/>
        <p:txBody>
          <a:bodyPr/>
          <a:lstStyle/>
          <a:p>
            <a:r>
              <a:rPr lang="ru-RU" dirty="0" smtClean="0"/>
              <a:t>Основные результаты работы</a:t>
            </a:r>
            <a:endParaRPr lang="ru-RU" dirty="0"/>
          </a:p>
        </p:txBody>
      </p:sp>
    </p:spTree>
    <p:extLst>
      <p:ext uri="{BB962C8B-B14F-4D97-AF65-F5344CB8AC3E}">
        <p14:creationId xmlns:p14="http://schemas.microsoft.com/office/powerpoint/2010/main" val="157579582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smtClean="0"/>
              <a:t>Решенные задачи</a:t>
            </a:r>
            <a:endParaRPr lang="ru-RU" dirty="0"/>
          </a:p>
        </p:txBody>
      </p:sp>
      <p:sp>
        <p:nvSpPr>
          <p:cNvPr id="5" name="Объект 4"/>
          <p:cNvSpPr>
            <a:spLocks noGrp="1"/>
          </p:cNvSpPr>
          <p:nvPr>
            <p:ph idx="1"/>
          </p:nvPr>
        </p:nvSpPr>
        <p:spPr/>
        <p:txBody>
          <a:bodyPr/>
          <a:lstStyle/>
          <a:p>
            <a:r>
              <a:rPr lang="ru-RU" sz="2800" dirty="0"/>
              <a:t>Создана модель </a:t>
            </a:r>
            <a:r>
              <a:rPr lang="ru-RU" sz="2800" dirty="0" smtClean="0"/>
              <a:t>проблемно-ориентированной системы </a:t>
            </a:r>
            <a:r>
              <a:rPr lang="ru-RU" sz="2800" dirty="0"/>
              <a:t>управления, </a:t>
            </a:r>
            <a:r>
              <a:rPr lang="ru-RU" sz="2800" dirty="0" smtClean="0"/>
              <a:t>принятия </a:t>
            </a:r>
            <a:r>
              <a:rPr lang="ru-RU" sz="2800" dirty="0"/>
              <a:t>решений в области обслуживания </a:t>
            </a:r>
            <a:r>
              <a:rPr lang="ru-RU" sz="2800" dirty="0" smtClean="0"/>
              <a:t>информационной инфраструктуры </a:t>
            </a:r>
            <a:r>
              <a:rPr lang="ru-RU" sz="2800" dirty="0"/>
              <a:t>предприятия на основе обобщения модели мышления; </a:t>
            </a:r>
            <a:endParaRPr lang="ru-RU" sz="2800" dirty="0" smtClean="0"/>
          </a:p>
          <a:p>
            <a:r>
              <a:rPr lang="ru-RU" sz="2800" dirty="0" smtClean="0"/>
              <a:t>Представлены новая модель данных для модели мышления и оригинальный способ </a:t>
            </a:r>
            <a:r>
              <a:rPr lang="ru-RU" sz="2800" dirty="0"/>
              <a:t>их хранения, более </a:t>
            </a:r>
            <a:r>
              <a:rPr lang="ru-RU" sz="2800" dirty="0" smtClean="0"/>
              <a:t>эффективный по </a:t>
            </a:r>
            <a:r>
              <a:rPr lang="ru-RU" sz="2800" dirty="0"/>
              <a:t>сравнению с </a:t>
            </a:r>
            <a:r>
              <a:rPr lang="ru-RU" sz="2800" dirty="0" smtClean="0"/>
              <a:t>классическими </a:t>
            </a:r>
            <a:r>
              <a:rPr lang="ru-RU" sz="2800" dirty="0"/>
              <a:t>базами данных, использующими </a:t>
            </a:r>
            <a:r>
              <a:rPr lang="ru-RU" sz="2800" dirty="0" smtClean="0"/>
              <a:t>реляционный подход</a:t>
            </a:r>
            <a:r>
              <a:rPr lang="ru-RU" sz="2800" dirty="0"/>
              <a:t>; </a:t>
            </a:r>
          </a:p>
          <a:p>
            <a:endParaRPr lang="ru-RU" dirty="0"/>
          </a:p>
        </p:txBody>
      </p:sp>
    </p:spTree>
    <p:extLst>
      <p:ext uri="{BB962C8B-B14F-4D97-AF65-F5344CB8AC3E}">
        <p14:creationId xmlns:p14="http://schemas.microsoft.com/office/powerpoint/2010/main" val="120557943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Решенные задачи</a:t>
            </a:r>
          </a:p>
        </p:txBody>
      </p:sp>
      <p:sp>
        <p:nvSpPr>
          <p:cNvPr id="3" name="Объект 2"/>
          <p:cNvSpPr>
            <a:spLocks noGrp="1"/>
          </p:cNvSpPr>
          <p:nvPr>
            <p:ph idx="1"/>
          </p:nvPr>
        </p:nvSpPr>
        <p:spPr/>
        <p:txBody>
          <a:bodyPr/>
          <a:lstStyle/>
          <a:p>
            <a:r>
              <a:rPr lang="ru-RU" sz="2800" dirty="0"/>
              <a:t>Выполнено оригинальное исследование </a:t>
            </a:r>
            <a:r>
              <a:rPr lang="ru-RU" sz="2800" dirty="0" smtClean="0"/>
              <a:t>моделей мышления </a:t>
            </a:r>
            <a:r>
              <a:rPr lang="ru-RU" sz="2800" dirty="0"/>
              <a:t>в </a:t>
            </a:r>
            <a:r>
              <a:rPr lang="ru-RU" sz="2800" dirty="0" smtClean="0"/>
              <a:t>области обслуживания информационной инфраструктуры </a:t>
            </a:r>
            <a:r>
              <a:rPr lang="ru-RU" sz="2800" dirty="0"/>
              <a:t>предприятия; </a:t>
            </a:r>
          </a:p>
          <a:p>
            <a:r>
              <a:rPr lang="ru-RU" sz="2800" dirty="0"/>
              <a:t>На основе модели, </a:t>
            </a:r>
            <a:r>
              <a:rPr lang="ru-RU" sz="2800" dirty="0" smtClean="0"/>
              <a:t>разработанной в </a:t>
            </a:r>
            <a:r>
              <a:rPr lang="ru-RU" sz="2800" dirty="0"/>
              <a:t>диссертации, созданы </a:t>
            </a:r>
            <a:r>
              <a:rPr lang="ru-RU" sz="2800" dirty="0" smtClean="0"/>
              <a:t>архитектура системы </a:t>
            </a:r>
            <a:r>
              <a:rPr lang="ru-RU" sz="2800" dirty="0"/>
              <a:t>и ее прототип; </a:t>
            </a:r>
          </a:p>
          <a:p>
            <a:r>
              <a:rPr lang="ru-RU" sz="2800" dirty="0"/>
              <a:t>Разработаны специальные алгоритмы для анализа запросов </a:t>
            </a:r>
            <a:r>
              <a:rPr lang="ru-RU" sz="2800" dirty="0" smtClean="0"/>
              <a:t>пользователей и </a:t>
            </a:r>
            <a:r>
              <a:rPr lang="ru-RU" sz="2800" dirty="0"/>
              <a:t>принятия решений; </a:t>
            </a:r>
          </a:p>
          <a:p>
            <a:endParaRPr lang="ru-RU" dirty="0"/>
          </a:p>
        </p:txBody>
      </p:sp>
    </p:spTree>
    <p:extLst>
      <p:ext uri="{BB962C8B-B14F-4D97-AF65-F5344CB8AC3E}">
        <p14:creationId xmlns:p14="http://schemas.microsoft.com/office/powerpoint/2010/main" val="19096876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Решенные задачи</a:t>
            </a:r>
          </a:p>
        </p:txBody>
      </p:sp>
      <p:sp>
        <p:nvSpPr>
          <p:cNvPr id="3" name="Объект 2"/>
          <p:cNvSpPr>
            <a:spLocks noGrp="1"/>
          </p:cNvSpPr>
          <p:nvPr>
            <p:ph idx="1"/>
          </p:nvPr>
        </p:nvSpPr>
        <p:spPr/>
        <p:txBody>
          <a:bodyPr/>
          <a:lstStyle/>
          <a:p>
            <a:r>
              <a:rPr lang="ru-RU" sz="2800" dirty="0"/>
              <a:t>Система, разработанная в рамках </a:t>
            </a:r>
            <a:r>
              <a:rPr lang="ru-RU" sz="2800" dirty="0" smtClean="0"/>
              <a:t>данной </a:t>
            </a:r>
            <a:r>
              <a:rPr lang="ru-RU" sz="2800" dirty="0"/>
              <a:t>работы, включает в себя </a:t>
            </a:r>
            <a:r>
              <a:rPr lang="ru-RU" sz="2800" dirty="0" smtClean="0"/>
              <a:t>инновационные </a:t>
            </a:r>
            <a:r>
              <a:rPr lang="ru-RU" sz="2800" dirty="0"/>
              <a:t>методы и алгоритмы поддержки принятия </a:t>
            </a:r>
            <a:r>
              <a:rPr lang="ru-RU" sz="2800" dirty="0" smtClean="0"/>
              <a:t>решений, использует </a:t>
            </a:r>
            <a:r>
              <a:rPr lang="ru-RU" sz="2800" dirty="0"/>
              <a:t>обобщенную модель мышления </a:t>
            </a:r>
            <a:r>
              <a:rPr lang="ru-RU" sz="2800" dirty="0" err="1"/>
              <a:t>Мински</a:t>
            </a:r>
            <a:r>
              <a:rPr lang="ru-RU" sz="2800" dirty="0"/>
              <a:t>; </a:t>
            </a:r>
          </a:p>
          <a:p>
            <a:r>
              <a:rPr lang="ru-RU" sz="2800" dirty="0"/>
              <a:t>Представлена наглядная визуализация структуры области </a:t>
            </a:r>
            <a:r>
              <a:rPr lang="ru-RU" sz="2800" dirty="0" smtClean="0"/>
              <a:t>удаленной поддержки </a:t>
            </a:r>
            <a:r>
              <a:rPr lang="ru-RU" sz="2800" dirty="0"/>
              <a:t>инфраструктуры. </a:t>
            </a:r>
          </a:p>
          <a:p>
            <a:endParaRPr lang="ru-RU" dirty="0"/>
          </a:p>
        </p:txBody>
      </p:sp>
    </p:spTree>
    <p:extLst>
      <p:ext uri="{BB962C8B-B14F-4D97-AF65-F5344CB8AC3E}">
        <p14:creationId xmlns:p14="http://schemas.microsoft.com/office/powerpoint/2010/main" val="156969698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Стек технологий</a:t>
            </a:r>
            <a:endParaRPr lang="ru-RU" dirty="0"/>
          </a:p>
        </p:txBody>
      </p:sp>
      <p:sp>
        <p:nvSpPr>
          <p:cNvPr id="3" name="Объект 2"/>
          <p:cNvSpPr>
            <a:spLocks noGrp="1"/>
          </p:cNvSpPr>
          <p:nvPr>
            <p:ph sz="half" idx="2"/>
          </p:nvPr>
        </p:nvSpPr>
        <p:spPr>
          <a:xfrm>
            <a:off x="457200" y="792000"/>
            <a:ext cx="4040188" cy="3802622"/>
          </a:xfrm>
        </p:spPr>
        <p:txBody>
          <a:bodyPr/>
          <a:lstStyle/>
          <a:p>
            <a:r>
              <a:rPr lang="en-US" dirty="0" smtClean="0"/>
              <a:t>Java 1.</a:t>
            </a:r>
            <a:r>
              <a:rPr lang="ru-RU" dirty="0" smtClean="0"/>
              <a:t>8</a:t>
            </a:r>
            <a:endParaRPr lang="en-US" dirty="0" smtClean="0"/>
          </a:p>
          <a:p>
            <a:r>
              <a:rPr lang="en-US" dirty="0" smtClean="0"/>
              <a:t>C++</a:t>
            </a:r>
          </a:p>
          <a:p>
            <a:r>
              <a:rPr lang="en-US" dirty="0" smtClean="0"/>
              <a:t>C--</a:t>
            </a:r>
          </a:p>
          <a:p>
            <a:r>
              <a:rPr lang="en-US" dirty="0" err="1" smtClean="0"/>
              <a:t>RelEx</a:t>
            </a:r>
            <a:endParaRPr lang="en-US" dirty="0" smtClean="0"/>
          </a:p>
          <a:p>
            <a:r>
              <a:rPr lang="en-US" dirty="0" smtClean="0"/>
              <a:t>Scala</a:t>
            </a:r>
          </a:p>
          <a:p>
            <a:r>
              <a:rPr lang="en-US" dirty="0" err="1" smtClean="0"/>
              <a:t>IntelliJIdea</a:t>
            </a:r>
            <a:endParaRPr lang="en-US" dirty="0" smtClean="0"/>
          </a:p>
          <a:p>
            <a:r>
              <a:rPr lang="en-US" dirty="0" smtClean="0"/>
              <a:t>Apache CXF</a:t>
            </a:r>
          </a:p>
          <a:p>
            <a:endParaRPr lang="ru-RU" dirty="0"/>
          </a:p>
        </p:txBody>
      </p:sp>
      <p:sp>
        <p:nvSpPr>
          <p:cNvPr id="6" name="Объект 5"/>
          <p:cNvSpPr>
            <a:spLocks noGrp="1"/>
          </p:cNvSpPr>
          <p:nvPr>
            <p:ph sz="quarter" idx="4"/>
          </p:nvPr>
        </p:nvSpPr>
        <p:spPr>
          <a:xfrm>
            <a:off x="4645028" y="792000"/>
            <a:ext cx="4041775" cy="3802622"/>
          </a:xfrm>
        </p:spPr>
        <p:txBody>
          <a:bodyPr/>
          <a:lstStyle/>
          <a:p>
            <a:r>
              <a:rPr lang="en-US" dirty="0" smtClean="0"/>
              <a:t>Slf4j, log4j</a:t>
            </a:r>
          </a:p>
          <a:p>
            <a:r>
              <a:rPr lang="en-US" dirty="0" smtClean="0"/>
              <a:t>Ubuntu, </a:t>
            </a:r>
            <a:r>
              <a:rPr lang="en-US" dirty="0" err="1" smtClean="0"/>
              <a:t>Cogbuntu</a:t>
            </a:r>
            <a:endParaRPr lang="en-US" dirty="0" smtClean="0"/>
          </a:p>
          <a:p>
            <a:r>
              <a:rPr lang="en-US" dirty="0" err="1" smtClean="0"/>
              <a:t>OpenCog</a:t>
            </a:r>
            <a:endParaRPr lang="en-US" dirty="0"/>
          </a:p>
          <a:p>
            <a:endParaRPr lang="ru-RU" dirty="0"/>
          </a:p>
        </p:txBody>
      </p:sp>
    </p:spTree>
    <p:extLst>
      <p:ext uri="{BB962C8B-B14F-4D97-AF65-F5344CB8AC3E}">
        <p14:creationId xmlns:p14="http://schemas.microsoft.com/office/powerpoint/2010/main" val="408026290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Заголовок 6"/>
          <p:cNvSpPr>
            <a:spLocks noGrp="1"/>
          </p:cNvSpPr>
          <p:nvPr>
            <p:ph type="ctrTitle"/>
          </p:nvPr>
        </p:nvSpPr>
        <p:spPr/>
        <p:txBody>
          <a:bodyPr/>
          <a:lstStyle/>
          <a:p>
            <a:r>
              <a:rPr lang="ru-RU" dirty="0" smtClean="0"/>
              <a:t>Спасибо за внимание!</a:t>
            </a:r>
            <a:endParaRPr lang="ru-RU" dirty="0"/>
          </a:p>
        </p:txBody>
      </p:sp>
      <p:sp>
        <p:nvSpPr>
          <p:cNvPr id="8" name="Подзаголовок 7"/>
          <p:cNvSpPr>
            <a:spLocks noGrp="1"/>
          </p:cNvSpPr>
          <p:nvPr>
            <p:ph type="subTitle" idx="1"/>
          </p:nvPr>
        </p:nvSpPr>
        <p:spPr/>
        <p:txBody>
          <a:bodyPr/>
          <a:lstStyle/>
          <a:p>
            <a:endParaRPr lang="ru-RU"/>
          </a:p>
        </p:txBody>
      </p:sp>
    </p:spTree>
    <p:extLst>
      <p:ext uri="{BB962C8B-B14F-4D97-AF65-F5344CB8AC3E}">
        <p14:creationId xmlns:p14="http://schemas.microsoft.com/office/powerpoint/2010/main" val="10320132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Характеристика</a:t>
            </a:r>
          </a:p>
        </p:txBody>
      </p:sp>
      <p:sp>
        <p:nvSpPr>
          <p:cNvPr id="3" name="Объект 2"/>
          <p:cNvSpPr>
            <a:spLocks noGrp="1"/>
          </p:cNvSpPr>
          <p:nvPr>
            <p:ph idx="1"/>
          </p:nvPr>
        </p:nvSpPr>
        <p:spPr/>
        <p:txBody>
          <a:bodyPr/>
          <a:lstStyle/>
          <a:p>
            <a:r>
              <a:rPr lang="ru-RU" b="1" dirty="0" smtClean="0"/>
              <a:t>Актуальность</a:t>
            </a:r>
            <a:r>
              <a:rPr lang="ru-RU" dirty="0" smtClean="0"/>
              <a:t> </a:t>
            </a:r>
            <a:r>
              <a:rPr lang="ru-RU" dirty="0"/>
              <a:t>определяется потребностью предприятий IT-отрасли в интеллектуальных системах, повышающих эффективность служб, поддерживающих IT-инфраструктуру </a:t>
            </a:r>
            <a:r>
              <a:rPr lang="ru-RU" dirty="0" smtClean="0"/>
              <a:t>этих предприятий</a:t>
            </a:r>
            <a:r>
              <a:rPr lang="en-US" dirty="0" smtClean="0"/>
              <a:t>.</a:t>
            </a:r>
            <a:endParaRPr lang="ru-RU" dirty="0"/>
          </a:p>
          <a:p>
            <a:endParaRPr lang="ru-RU" dirty="0"/>
          </a:p>
        </p:txBody>
      </p:sp>
    </p:spTree>
    <p:extLst>
      <p:ext uri="{BB962C8B-B14F-4D97-AF65-F5344CB8AC3E}">
        <p14:creationId xmlns:p14="http://schemas.microsoft.com/office/powerpoint/2010/main" val="6166607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Характеристика</a:t>
            </a:r>
          </a:p>
        </p:txBody>
      </p:sp>
      <p:sp>
        <p:nvSpPr>
          <p:cNvPr id="3" name="Объект 2"/>
          <p:cNvSpPr>
            <a:spLocks noGrp="1"/>
          </p:cNvSpPr>
          <p:nvPr>
            <p:ph idx="1"/>
          </p:nvPr>
        </p:nvSpPr>
        <p:spPr/>
        <p:txBody>
          <a:bodyPr/>
          <a:lstStyle/>
          <a:p>
            <a:r>
              <a:rPr lang="ru-RU" b="1" dirty="0"/>
              <a:t>Область исследования </a:t>
            </a:r>
            <a:r>
              <a:rPr lang="ru-RU" dirty="0"/>
              <a:t>разработка методов и алгоритмов решения задач системного анализа, оптимизации, управления, принятия решений и обработки информации в IT-отрасли </a:t>
            </a:r>
          </a:p>
          <a:p>
            <a:endParaRPr lang="ru-RU" dirty="0"/>
          </a:p>
        </p:txBody>
      </p:sp>
    </p:spTree>
    <p:extLst>
      <p:ext uri="{BB962C8B-B14F-4D97-AF65-F5344CB8AC3E}">
        <p14:creationId xmlns:p14="http://schemas.microsoft.com/office/powerpoint/2010/main" val="5492746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Методы исследования</a:t>
            </a:r>
            <a:endParaRPr lang="ru-RU" dirty="0"/>
          </a:p>
        </p:txBody>
      </p:sp>
      <p:sp>
        <p:nvSpPr>
          <p:cNvPr id="3" name="Объект 2"/>
          <p:cNvSpPr>
            <a:spLocks noGrp="1"/>
          </p:cNvSpPr>
          <p:nvPr>
            <p:ph idx="1"/>
          </p:nvPr>
        </p:nvSpPr>
        <p:spPr/>
        <p:txBody>
          <a:bodyPr/>
          <a:lstStyle/>
          <a:p>
            <a:r>
              <a:rPr lang="ru-RU" b="1" dirty="0" smtClean="0"/>
              <a:t>Теоретические </a:t>
            </a:r>
            <a:r>
              <a:rPr lang="ru-RU" b="1" dirty="0"/>
              <a:t>методы</a:t>
            </a:r>
            <a:r>
              <a:rPr lang="ru-RU" dirty="0"/>
              <a:t>: метод идеализации, метод формализации; </a:t>
            </a:r>
            <a:endParaRPr lang="ru-RU" dirty="0" smtClean="0"/>
          </a:p>
          <a:p>
            <a:r>
              <a:rPr lang="ru-RU" b="1" dirty="0" smtClean="0"/>
              <a:t>Специальные </a:t>
            </a:r>
            <a:r>
              <a:rPr lang="ru-RU" b="1" dirty="0"/>
              <a:t>методы</a:t>
            </a:r>
            <a:r>
              <a:rPr lang="ru-RU" dirty="0"/>
              <a:t>: системное моделирование, </a:t>
            </a:r>
            <a:r>
              <a:rPr lang="ru-RU" dirty="0" smtClean="0"/>
              <a:t>системный </a:t>
            </a:r>
            <a:r>
              <a:rPr lang="ru-RU" dirty="0"/>
              <a:t>анализ; </a:t>
            </a:r>
            <a:endParaRPr lang="ru-RU" dirty="0" smtClean="0"/>
          </a:p>
          <a:p>
            <a:r>
              <a:rPr lang="ru-RU" b="1" dirty="0" smtClean="0"/>
              <a:t>Экспериментальные </a:t>
            </a:r>
            <a:r>
              <a:rPr lang="ru-RU" b="1" dirty="0"/>
              <a:t>методы</a:t>
            </a:r>
            <a:r>
              <a:rPr lang="ru-RU" dirty="0"/>
              <a:t>: метод </a:t>
            </a:r>
            <a:r>
              <a:rPr lang="ru-RU" dirty="0" smtClean="0"/>
              <a:t>наблюдений, </a:t>
            </a:r>
            <a:r>
              <a:rPr lang="ru-RU" dirty="0"/>
              <a:t>проведение </a:t>
            </a:r>
            <a:r>
              <a:rPr lang="ru-RU" dirty="0" smtClean="0"/>
              <a:t>экспериментов</a:t>
            </a:r>
            <a:r>
              <a:rPr lang="ru-RU" dirty="0"/>
              <a:t>. </a:t>
            </a:r>
          </a:p>
          <a:p>
            <a:endParaRPr lang="ru-RU" dirty="0"/>
          </a:p>
        </p:txBody>
      </p:sp>
    </p:spTree>
    <p:extLst>
      <p:ext uri="{BB962C8B-B14F-4D97-AF65-F5344CB8AC3E}">
        <p14:creationId xmlns:p14="http://schemas.microsoft.com/office/powerpoint/2010/main" val="5533235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З</a:t>
            </a:r>
            <a:r>
              <a:rPr lang="ru-RU" dirty="0" smtClean="0"/>
              <a:t>адачи</a:t>
            </a:r>
            <a:endParaRPr lang="ru-RU" dirty="0"/>
          </a:p>
        </p:txBody>
      </p:sp>
      <p:sp>
        <p:nvSpPr>
          <p:cNvPr id="3" name="Объект 2"/>
          <p:cNvSpPr>
            <a:spLocks noGrp="1"/>
          </p:cNvSpPr>
          <p:nvPr>
            <p:ph idx="1"/>
          </p:nvPr>
        </p:nvSpPr>
        <p:spPr/>
        <p:txBody>
          <a:bodyPr/>
          <a:lstStyle/>
          <a:p>
            <a:r>
              <a:rPr lang="ru-RU" dirty="0"/>
              <a:t>Провести теоретико-множественный и теоретико-информационный анализ сложных информационных систем принятия решений в области поддержки информационной инфраструктуры </a:t>
            </a:r>
            <a:r>
              <a:rPr lang="ru-RU" dirty="0" smtClean="0"/>
              <a:t>предприятия</a:t>
            </a:r>
            <a:r>
              <a:rPr lang="en-US" dirty="0" smtClean="0"/>
              <a:t>;</a:t>
            </a:r>
            <a:endParaRPr lang="ru-RU" dirty="0"/>
          </a:p>
        </p:txBody>
      </p:sp>
    </p:spTree>
    <p:extLst>
      <p:ext uri="{BB962C8B-B14F-4D97-AF65-F5344CB8AC3E}">
        <p14:creationId xmlns:p14="http://schemas.microsoft.com/office/powerpoint/2010/main" val="13828074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Задачи</a:t>
            </a:r>
            <a:endParaRPr lang="ru-RU" dirty="0"/>
          </a:p>
        </p:txBody>
      </p:sp>
      <p:sp>
        <p:nvSpPr>
          <p:cNvPr id="3" name="Объект 2"/>
          <p:cNvSpPr>
            <a:spLocks noGrp="1"/>
          </p:cNvSpPr>
          <p:nvPr>
            <p:ph idx="1"/>
          </p:nvPr>
        </p:nvSpPr>
        <p:spPr/>
        <p:txBody>
          <a:bodyPr/>
          <a:lstStyle/>
          <a:p>
            <a:r>
              <a:rPr lang="ru-RU" dirty="0"/>
              <a:t>Разработать и построить модель проблемно-ориентированной системы управления, принятия решений и оптимизации процесса регистрации, анализа и обработки запросов пользователей в области обслуживания информационной инфраструктуры предприятия; </a:t>
            </a:r>
          </a:p>
          <a:p>
            <a:endParaRPr lang="ru-RU" dirty="0"/>
          </a:p>
        </p:txBody>
      </p:sp>
    </p:spTree>
    <p:extLst>
      <p:ext uri="{BB962C8B-B14F-4D97-AF65-F5344CB8AC3E}">
        <p14:creationId xmlns:p14="http://schemas.microsoft.com/office/powerpoint/2010/main" val="840758336"/>
      </p:ext>
    </p:extLst>
  </p:cSld>
  <p:clrMapOvr>
    <a:masterClrMapping/>
  </p:clrMapOvr>
</p:sld>
</file>

<file path=ppt/theme/theme1.xml><?xml version="1.0" encoding="utf-8"?>
<a:theme xmlns:a="http://schemas.openxmlformats.org/drawingml/2006/main" name="Menta AS Days">
  <a:themeElements>
    <a:clrScheme name="Другая 1">
      <a:dk1>
        <a:srgbClr val="202F51"/>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Menta AS Days</Template>
  <TotalTime>10691</TotalTime>
  <Words>3211</Words>
  <Application>Microsoft Macintosh PowerPoint</Application>
  <PresentationFormat>Экран (16:9)</PresentationFormat>
  <Paragraphs>491</Paragraphs>
  <Slides>45</Slides>
  <Notes>19</Notes>
  <HiddenSlides>0</HiddenSlides>
  <MMClips>0</MMClips>
  <ScaleCrop>false</ScaleCrop>
  <HeadingPairs>
    <vt:vector size="6" baseType="variant">
      <vt:variant>
        <vt:lpstr>Использованные шрифты</vt:lpstr>
      </vt:variant>
      <vt:variant>
        <vt:i4>6</vt:i4>
      </vt:variant>
      <vt:variant>
        <vt:lpstr>Тема</vt:lpstr>
      </vt:variant>
      <vt:variant>
        <vt:i4>1</vt:i4>
      </vt:variant>
      <vt:variant>
        <vt:lpstr>Заголовки слайдов</vt:lpstr>
      </vt:variant>
      <vt:variant>
        <vt:i4>45</vt:i4>
      </vt:variant>
    </vt:vector>
  </HeadingPairs>
  <TitlesOfParts>
    <vt:vector size="52" baseType="lpstr">
      <vt:lpstr>Calibri</vt:lpstr>
      <vt:lpstr>DirectRg</vt:lpstr>
      <vt:lpstr>TimesNewRomanPS</vt:lpstr>
      <vt:lpstr>TimesNewRomanPSMT</vt:lpstr>
      <vt:lpstr>Wingdings</vt:lpstr>
      <vt:lpstr>Arial</vt:lpstr>
      <vt:lpstr>Menta AS Days</vt:lpstr>
      <vt:lpstr>Thinking-Understanding</vt:lpstr>
      <vt:lpstr>Презентация PowerPoint</vt:lpstr>
      <vt:lpstr>Содержание</vt:lpstr>
      <vt:lpstr>Характеристика </vt:lpstr>
      <vt:lpstr>Характеристика</vt:lpstr>
      <vt:lpstr>Характеристика</vt:lpstr>
      <vt:lpstr>Методы исследования</vt:lpstr>
      <vt:lpstr>Задачи</vt:lpstr>
      <vt:lpstr>Задачи</vt:lpstr>
      <vt:lpstr>Задачи</vt:lpstr>
      <vt:lpstr>Структура диссертации</vt:lpstr>
      <vt:lpstr>Структура диссертации</vt:lpstr>
      <vt:lpstr>Структура диссертации</vt:lpstr>
      <vt:lpstr>Структура диссертации</vt:lpstr>
      <vt:lpstr>Анализ проекта</vt:lpstr>
      <vt:lpstr>Анализ выгрузки проблем</vt:lpstr>
      <vt:lpstr>Обзор области</vt:lpstr>
      <vt:lpstr>Обзор области</vt:lpstr>
      <vt:lpstr>Глава 1 </vt:lpstr>
      <vt:lpstr>Диаграмма состава команд</vt:lpstr>
      <vt:lpstr>Презентация PowerPoint</vt:lpstr>
      <vt:lpstr>Глава 2 </vt:lpstr>
      <vt:lpstr>Рассмотренные модели </vt:lpstr>
      <vt:lpstr>Menta 0.1</vt:lpstr>
      <vt:lpstr>Взаимодействие</vt:lpstr>
      <vt:lpstr>Menta 0.3</vt:lpstr>
      <vt:lpstr>TU 1.0</vt:lpstr>
      <vt:lpstr>Модель 6-ти уровней</vt:lpstr>
      <vt:lpstr> T3</vt:lpstr>
      <vt:lpstr>Глава 3. Реализация модель TU 1.0</vt:lpstr>
      <vt:lpstr>Основные компоненты</vt:lpstr>
      <vt:lpstr>Обработка запроса</vt:lpstr>
      <vt:lpstr>Обучение</vt:lpstr>
      <vt:lpstr>Модель данных TUKnowledge</vt:lpstr>
      <vt:lpstr>TUKnowledge</vt:lpstr>
      <vt:lpstr>Глава 4</vt:lpstr>
      <vt:lpstr>Сравнение со специалистом</vt:lpstr>
      <vt:lpstr>Презентация PowerPoint</vt:lpstr>
      <vt:lpstr>Результаты тестирования</vt:lpstr>
      <vt:lpstr>Заключение</vt:lpstr>
      <vt:lpstr>Решенные задачи</vt:lpstr>
      <vt:lpstr>Решенные задачи</vt:lpstr>
      <vt:lpstr>Решенные задачи</vt:lpstr>
      <vt:lpstr>Стек технологий</vt:lpstr>
      <vt:lpstr>Спасибо за внимание!</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Thinking-Understanding</dc:title>
  <dc:creator>Alexander S Toschev</dc:creator>
  <cp:lastModifiedBy>Александр Тощев</cp:lastModifiedBy>
  <cp:revision>119</cp:revision>
  <dcterms:created xsi:type="dcterms:W3CDTF">2006-08-16T00:00:00Z</dcterms:created>
  <dcterms:modified xsi:type="dcterms:W3CDTF">2016-04-15T13:12:10Z</dcterms:modified>
</cp:coreProperties>
</file>