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04" r:id="rId3"/>
    <p:sldId id="334" r:id="rId4"/>
    <p:sldId id="306" r:id="rId5"/>
    <p:sldId id="335" r:id="rId6"/>
    <p:sldId id="348" r:id="rId7"/>
    <p:sldId id="349" r:id="rId8"/>
    <p:sldId id="350" r:id="rId9"/>
    <p:sldId id="351" r:id="rId10"/>
    <p:sldId id="303" r:id="rId11"/>
    <p:sldId id="316" r:id="rId12"/>
    <p:sldId id="307" r:id="rId13"/>
    <p:sldId id="352" r:id="rId14"/>
    <p:sldId id="353" r:id="rId15"/>
    <p:sldId id="354" r:id="rId16"/>
    <p:sldId id="355" r:id="rId17"/>
    <p:sldId id="317" r:id="rId18"/>
    <p:sldId id="318" r:id="rId19"/>
    <p:sldId id="320" r:id="rId20"/>
    <p:sldId id="356" r:id="rId21"/>
    <p:sldId id="357" r:id="rId22"/>
    <p:sldId id="358" r:id="rId23"/>
    <p:sldId id="331" r:id="rId24"/>
    <p:sldId id="342" r:id="rId25"/>
    <p:sldId id="359" r:id="rId26"/>
    <p:sldId id="345" r:id="rId27"/>
    <p:sldId id="332" r:id="rId28"/>
    <p:sldId id="333" r:id="rId29"/>
    <p:sldId id="329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A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5"/>
  </p:normalViewPr>
  <p:slideViewPr>
    <p:cSldViewPr>
      <p:cViewPr>
        <p:scale>
          <a:sx n="70" d="100"/>
          <a:sy n="70" d="100"/>
        </p:scale>
        <p:origin x="1824" y="10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EDB85CD-8A01-0F43-89EC-F8736F6F0FEC}" type="datetimeFigureOut">
              <a:rPr lang="en-IN"/>
              <a:pPr>
                <a:defRPr/>
              </a:pPr>
              <a:t>19/02/19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70C97E5-9F5D-A241-B251-87680D77712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054693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3B80E35E-107E-AF41-981B-8FBF2F74FDB2}" type="slidenum">
              <a:rPr lang="en-IN" altLang="en-US"/>
              <a:pPr/>
              <a:t>1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26297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34B1FC60-F371-664B-856E-A27A32C083F4}" type="slidenum">
              <a:rPr lang="en-IN" altLang="en-US"/>
              <a:pPr/>
              <a:t>29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753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CSE202 Object Oriented Programming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27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CSE202 Object Oriented Programming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F4430590-7B50-564D-89B9-1ED37A2AD90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64364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CSE202 Object Oriented Programming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62458EEA-469C-9F4D-AD21-0652BD78E3A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0121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CSE202 Object Oriented Programming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5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CSE202 Object Oriented Programming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A64B91A3-7AC1-7C45-9538-F933159B517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95123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CSE202 Object Oriented Programming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06C1644F-7102-AB46-88B7-AFE257709DD5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9452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CSE202 Object Oriented Programming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31ECF837-F888-BA48-A133-C6D543705D7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5107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CSE202 Object Oriented Programming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473A2C58-7EF3-454C-BD96-26F6F0C65DE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0968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CSE202 Object Oriented Programming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2F4195AF-3FF6-0B4E-AA84-88EF6E97784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3575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CSE202 Object Oriented Programming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59973C7B-764C-5A46-9C66-EADDE792EBF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336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CSE202 Object Oriented Programming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FCF2FF65-EDBE-7548-A29E-A4687F88813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3504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266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© LPU :: CSE202 Object Oriented Programming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88" y="398464"/>
            <a:ext cx="8856662" cy="2684463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  <a:latin typeface="Elephant" pitchFamily="18" charset="0"/>
              </a:rPr>
              <a:t/>
            </a:r>
            <a:br>
              <a:rPr lang="en-US" sz="5400" dirty="0" smtClean="0">
                <a:solidFill>
                  <a:schemeClr val="tx2">
                    <a:lumMod val="50000"/>
                  </a:schemeClr>
                </a:solidFill>
                <a:latin typeface="Elephant" pitchFamily="18" charset="0"/>
              </a:rPr>
            </a:b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  <a:latin typeface="Elephant" pitchFamily="18" charset="0"/>
              </a:rPr>
              <a:t>Object Oriented Programing</a:t>
            </a:r>
            <a:endParaRPr lang="en-IN" sz="5400" dirty="0">
              <a:solidFill>
                <a:schemeClr val="tx2">
                  <a:lumMod val="50000"/>
                </a:schemeClr>
              </a:solidFill>
              <a:latin typeface="Elephant" pitchFamily="18" charset="0"/>
            </a:endParaRPr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1042988" y="3789363"/>
            <a:ext cx="7058025" cy="0"/>
          </a:xfrm>
          <a:prstGeom prst="line">
            <a:avLst/>
          </a:prstGeom>
          <a:noFill/>
          <a:ln w="38100">
            <a:solidFill>
              <a:srgbClr val="F79646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3733800" y="3962400"/>
            <a:ext cx="17700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ea typeface="+mn-ea"/>
                <a:cs typeface="+mn-cs"/>
              </a:rPr>
              <a:t>Lecture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ea typeface="+mn-ea"/>
                <a:cs typeface="+mn-cs"/>
              </a:rPr>
              <a:t>#1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819400" y="4495800"/>
            <a:ext cx="3505200" cy="990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     Let’s explore and  move    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     to “Better C”</a:t>
            </a:r>
            <a:endParaRPr lang="en-IN" sz="2400" dirty="0"/>
          </a:p>
        </p:txBody>
      </p:sp>
      <p:pic>
        <p:nvPicPr>
          <p:cNvPr id="1032" name="Picture 90" descr="http://www.mindfreakerstuff.com/wp-content/uploads/2012/12/c++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038600"/>
            <a:ext cx="23812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7400" y="32766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Dr</a:t>
            </a:r>
            <a:r>
              <a:rPr lang="en-US" sz="3200" dirty="0" smtClean="0"/>
              <a:t> </a:t>
            </a:r>
            <a:r>
              <a:rPr lang="en-US" sz="3200" dirty="0" err="1" smtClean="0"/>
              <a:t>Palwasha</a:t>
            </a:r>
            <a:r>
              <a:rPr lang="en-US" sz="3200" dirty="0" smtClean="0"/>
              <a:t> </a:t>
            </a:r>
            <a:r>
              <a:rPr lang="en-US" sz="3200" dirty="0" err="1" smtClean="0"/>
              <a:t>Afsar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15" descr="http://www.anxiety.org/sites/default/files/contentpathway/signs-of-anxiety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4476750"/>
            <a:ext cx="2381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800">
                <a:solidFill>
                  <a:srgbClr val="C00000"/>
                </a:solidFill>
              </a:rPr>
              <a:t>The hitch…</a:t>
            </a:r>
            <a:endParaRPr lang="en-IN" altLang="en-US" sz="480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>
            <a:off x="611188" y="1268413"/>
            <a:ext cx="7056437" cy="0"/>
          </a:xfrm>
          <a:prstGeom prst="line">
            <a:avLst/>
          </a:prstGeom>
          <a:noFill/>
          <a:ln w="38100">
            <a:solidFill>
              <a:srgbClr val="F79646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2051050" y="2133600"/>
            <a:ext cx="1873250" cy="574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84200" y="1628775"/>
            <a:ext cx="8097025" cy="37856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The BURNING questions in mind…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latin typeface="+mn-lt"/>
              <a:ea typeface="+mn-ea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Oh no…  Why another Programming Language </a:t>
            </a:r>
            <a:r>
              <a:rPr lang="en-US" sz="2800" b="1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dirty="0" smtClean="0">
                <a:latin typeface="+mn-lt"/>
                <a:ea typeface="+mn-ea"/>
                <a:cs typeface="+mn-cs"/>
              </a:rPr>
              <a:t>Limitation in older programming languages</a:t>
            </a:r>
            <a:endParaRPr lang="en-US" sz="2800" b="1" dirty="0">
              <a:latin typeface="+mn-lt"/>
              <a:ea typeface="+mn-ea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What would we do with it, we already know C</a:t>
            </a:r>
            <a:r>
              <a:rPr lang="en-US" sz="2800" b="1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dirty="0" smtClean="0">
                <a:latin typeface="+mn-lt"/>
                <a:ea typeface="+mn-ea"/>
                <a:cs typeface="+mn-cs"/>
              </a:rPr>
              <a:t>Two main concepts in OOP : Objects and classes</a:t>
            </a:r>
            <a:endParaRPr lang="en-US" sz="2800" b="1" dirty="0">
              <a:latin typeface="+mn-lt"/>
              <a:ea typeface="+mn-ea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Will it really help improve my programming skills?</a:t>
            </a:r>
            <a:endParaRPr lang="en-IN" sz="28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800" dirty="0" smtClean="0">
                <a:solidFill>
                  <a:srgbClr val="C00000"/>
                </a:solidFill>
              </a:rPr>
              <a:t>Limitations in current languages</a:t>
            </a:r>
            <a:endParaRPr lang="en-IN" altLang="en-US" sz="4800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>
            <a:off x="611188" y="1268413"/>
            <a:ext cx="7056437" cy="0"/>
          </a:xfrm>
          <a:prstGeom prst="line">
            <a:avLst/>
          </a:prstGeom>
          <a:noFill/>
          <a:ln w="38100">
            <a:solidFill>
              <a:srgbClr val="F79646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2051050" y="2133600"/>
            <a:ext cx="1873250" cy="574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84200" y="1492250"/>
            <a:ext cx="7678705" cy="42165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Procedural languages</a:t>
            </a:r>
            <a:endParaRPr lang="en-US" sz="36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Executes a set of instructions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Suitable for small programs</a:t>
            </a:r>
          </a:p>
          <a:p>
            <a:pPr marL="90488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Division into functions</a:t>
            </a:r>
          </a:p>
          <a:p>
            <a:pPr marL="48895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Large programs, functions are used.</a:t>
            </a:r>
          </a:p>
          <a:p>
            <a:pPr marL="48895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They are also referred as subroutines</a:t>
            </a:r>
          </a:p>
          <a:p>
            <a:pPr marL="48895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Grouping functions together into modules.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200" b="1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This approach is common in structure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200" b="1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Programming.</a:t>
            </a:r>
            <a:endParaRPr lang="en-IN" sz="3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91000" y="6188075"/>
            <a:ext cx="5648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2800" b="1"/>
              <a:t>Towards better </a:t>
            </a:r>
            <a:r>
              <a:rPr lang="en-US" altLang="en-US" sz="2800" b="1">
                <a:solidFill>
                  <a:srgbClr val="FF0000"/>
                </a:solidFill>
              </a:rPr>
              <a:t>programming</a:t>
            </a:r>
            <a:r>
              <a:rPr lang="en-US" altLang="en-US" sz="2800" b="1"/>
              <a:t>….</a:t>
            </a:r>
            <a:endParaRPr lang="en-IN" altLang="en-US" sz="2800" b="1"/>
          </a:p>
        </p:txBody>
      </p:sp>
      <p:sp>
        <p:nvSpPr>
          <p:cNvPr id="9224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179388" y="6519863"/>
            <a:ext cx="51228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898989"/>
                </a:solidFill>
                <a:latin typeface="Tahoma" charset="0"/>
                <a:ea typeface="Tahoma" charset="0"/>
                <a:cs typeface="Tahoma" charset="0"/>
              </a:rPr>
              <a:t>© LPU :: CSE202 Object Oriented Programming</a:t>
            </a:r>
            <a:endParaRPr lang="en-IN" altLang="en-US">
              <a:solidFill>
                <a:srgbClr val="898989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>
                <a:solidFill>
                  <a:srgbClr val="C00000"/>
                </a:solidFill>
              </a:rPr>
              <a:t>Procedural languages </a:t>
            </a:r>
            <a:r>
              <a:rPr lang="en-US" altLang="en-US" dirty="0" err="1">
                <a:solidFill>
                  <a:srgbClr val="C00000"/>
                </a:solidFill>
              </a:rPr>
              <a:t>Input/Output</a:t>
            </a:r>
            <a:endParaRPr lang="en-IN" altLang="en-US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>
            <a:off x="611188" y="1268413"/>
            <a:ext cx="7056437" cy="0"/>
          </a:xfrm>
          <a:prstGeom prst="line">
            <a:avLst/>
          </a:prstGeom>
          <a:noFill/>
          <a:ln w="38100">
            <a:solidFill>
              <a:srgbClr val="F79646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3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IN" altLang="en-US"/>
          </a:p>
        </p:txBody>
      </p:sp>
      <p:sp>
        <p:nvSpPr>
          <p:cNvPr id="12294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I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447800" y="6019800"/>
            <a:ext cx="6183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2400" b="1">
                <a:solidFill>
                  <a:srgbClr val="002060"/>
                </a:solidFill>
              </a:rPr>
              <a:t>Bring in through </a:t>
            </a:r>
            <a:r>
              <a:rPr lang="en-US" altLang="en-US" sz="2400" b="1">
                <a:solidFill>
                  <a:srgbClr val="FF0000"/>
                </a:solidFill>
              </a:rPr>
              <a:t>cin</a:t>
            </a:r>
            <a:r>
              <a:rPr lang="en-US" altLang="en-US" sz="2400" b="1">
                <a:solidFill>
                  <a:srgbClr val="002060"/>
                </a:solidFill>
              </a:rPr>
              <a:t> and Take out through </a:t>
            </a:r>
            <a:r>
              <a:rPr lang="en-US" altLang="en-US" sz="2400" b="1">
                <a:solidFill>
                  <a:srgbClr val="FF0000"/>
                </a:solidFill>
              </a:rPr>
              <a:t>cout</a:t>
            </a:r>
            <a:endParaRPr lang="en-IN" altLang="en-US" sz="2400" b="1">
              <a:solidFill>
                <a:srgbClr val="FF0000"/>
              </a:solidFill>
            </a:endParaRPr>
          </a:p>
        </p:txBody>
      </p:sp>
      <p:sp>
        <p:nvSpPr>
          <p:cNvPr id="12296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179388" y="6519863"/>
            <a:ext cx="51228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898989"/>
                </a:solidFill>
                <a:latin typeface="Tahoma" charset="0"/>
                <a:ea typeface="Tahoma" charset="0"/>
                <a:cs typeface="Tahoma" charset="0"/>
              </a:rPr>
              <a:t>© LPU :: CSE202 Object Oriented Programming</a:t>
            </a:r>
            <a:endParaRPr lang="en-IN" altLang="en-US">
              <a:solidFill>
                <a:srgbClr val="898989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12297" name="Picture 41" descr="http://img.c4learn.com/2012/03/extraction-operator-cin-Accepting-input-from-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3581400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43" descr="http://img.c4learn.com/2012/03/Cout-Operator-in-C++-Insertion-Opera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00200"/>
            <a:ext cx="3657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45" descr="http://itblogs.org/wp-content/uploads/2012/10/cin-cou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124200"/>
            <a:ext cx="2133600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Larger programs, more complex, even structure programming is not the solution.</a:t>
            </a:r>
          </a:p>
          <a:p>
            <a:r>
              <a:rPr lang="en-US" dirty="0" smtClean="0"/>
              <a:t>More programmers are added, cost is increased, complexity increases and schedule slips.</a:t>
            </a:r>
          </a:p>
          <a:p>
            <a:r>
              <a:rPr lang="en-US" dirty="0" smtClean="0"/>
              <a:t>Functions have access to global data.</a:t>
            </a:r>
          </a:p>
          <a:p>
            <a:r>
              <a:rPr lang="en-US" dirty="0" smtClean="0"/>
              <a:t>Poor modeling of real world.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LPU :: CSE202 Object Oriented Programming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363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752600"/>
            <a:ext cx="669987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20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accessing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81200"/>
            <a:ext cx="7056114" cy="381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94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smtClean="0"/>
              <a:t>Difficult to modify.</a:t>
            </a:r>
          </a:p>
          <a:p>
            <a:r>
              <a:rPr lang="en-US" dirty="0" smtClean="0"/>
              <a:t>One change in global data will require subsequent changes in all of the functions e.g., change of food aisle</a:t>
            </a:r>
          </a:p>
          <a:p>
            <a:r>
              <a:rPr lang="en-US" dirty="0" smtClean="0"/>
              <a:t>Real-world modeling:</a:t>
            </a:r>
          </a:p>
          <a:p>
            <a:r>
              <a:rPr lang="en-US" dirty="0" smtClean="0"/>
              <a:t>In real world we deal with physical object </a:t>
            </a:r>
            <a:r>
              <a:rPr lang="en-US" dirty="0" err="1" smtClean="0"/>
              <a:t>e.g</a:t>
            </a:r>
            <a:r>
              <a:rPr lang="en-US" dirty="0" smtClean="0"/>
              <a:t> people, car </a:t>
            </a:r>
            <a:r>
              <a:rPr lang="en-US" dirty="0" err="1" smtClean="0"/>
              <a:t>etc</a:t>
            </a:r>
            <a:r>
              <a:rPr lang="en-US" dirty="0" smtClean="0"/>
              <a:t> with attributes and behavior.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of attributes: eye color, job title, doors in cars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6455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C00000"/>
                </a:solidFill>
              </a:rPr>
              <a:t>Example of Objects</a:t>
            </a:r>
            <a:endParaRPr lang="en-IN" sz="4800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>
            <a:off x="612775" y="1524000"/>
            <a:ext cx="7056438" cy="0"/>
          </a:xfrm>
          <a:prstGeom prst="line">
            <a:avLst/>
          </a:prstGeom>
          <a:noFill/>
          <a:ln w="38100">
            <a:solidFill>
              <a:srgbClr val="F79646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2051050" y="2133600"/>
            <a:ext cx="1873250" cy="574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95288" y="1412875"/>
            <a:ext cx="8424862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Look around you and identify some objects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367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IN" altLang="en-US"/>
          </a:p>
        </p:txBody>
      </p:sp>
      <p:sp>
        <p:nvSpPr>
          <p:cNvPr id="15368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IN" altLang="en-US"/>
          </a:p>
        </p:txBody>
      </p:sp>
      <p:pic>
        <p:nvPicPr>
          <p:cNvPr id="15370" name="Picture 10" descr="sportsbike-09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2514600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14" descr="F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91000"/>
            <a:ext cx="3429000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15" descr="PE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05000"/>
            <a:ext cx="1828800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16" descr="APP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57400"/>
            <a:ext cx="3182938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4" name="TextBox 17"/>
          <p:cNvSpPr txBox="1">
            <a:spLocks noChangeArrowheads="1"/>
          </p:cNvSpPr>
          <p:nvPr/>
        </p:nvSpPr>
        <p:spPr bwMode="auto">
          <a:xfrm>
            <a:off x="2438400" y="3409950"/>
            <a:ext cx="365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2000">
                <a:latin typeface="Broadway" charset="0"/>
              </a:rPr>
              <a:t>Everything is an OBJECT</a:t>
            </a:r>
          </a:p>
        </p:txBody>
      </p:sp>
      <p:pic>
        <p:nvPicPr>
          <p:cNvPr id="15375" name="Picture 8" descr="http://www.marcindia.biz/Images/Products/Ceiling_Fans/Max%20Air%20Dec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34099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800">
                <a:solidFill>
                  <a:srgbClr val="C00000"/>
                </a:solidFill>
              </a:rPr>
              <a:t>Object ,Object and Object</a:t>
            </a:r>
            <a:endParaRPr lang="en-IN" altLang="en-US" sz="480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>
            <a:off x="611188" y="1268413"/>
            <a:ext cx="7056437" cy="0"/>
          </a:xfrm>
          <a:prstGeom prst="line">
            <a:avLst/>
          </a:prstGeom>
          <a:noFill/>
          <a:ln w="38100">
            <a:solidFill>
              <a:srgbClr val="F79646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2051050" y="2133600"/>
            <a:ext cx="1873250" cy="574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6390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IN" altLang="en-US"/>
          </a:p>
        </p:txBody>
      </p:sp>
      <p:sp>
        <p:nvSpPr>
          <p:cNvPr id="16391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IN" altLang="en-US"/>
          </a:p>
        </p:txBody>
      </p:sp>
      <p:sp>
        <p:nvSpPr>
          <p:cNvPr id="16392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179388" y="6519863"/>
            <a:ext cx="51228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898989"/>
                </a:solidFill>
                <a:latin typeface="Tahoma" charset="0"/>
                <a:ea typeface="Tahoma" charset="0"/>
                <a:cs typeface="Tahoma" charset="0"/>
              </a:rPr>
              <a:t>© LPU :: CSE202 C++ Programming</a:t>
            </a:r>
            <a:endParaRPr lang="en-IN" altLang="en-US">
              <a:solidFill>
                <a:srgbClr val="898989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6393" name="Rectangle 31"/>
          <p:cNvSpPr>
            <a:spLocks noChangeArrowheads="1"/>
          </p:cNvSpPr>
          <p:nvPr/>
        </p:nvSpPr>
        <p:spPr bwMode="auto">
          <a:xfrm>
            <a:off x="381000" y="1371600"/>
            <a:ext cx="73914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 sz="3200">
              <a:ea typeface="SimSun" charset="0"/>
            </a:endParaRPr>
          </a:p>
          <a:p>
            <a:r>
              <a:rPr lang="en-US" altLang="zh-CN" sz="3200">
                <a:ea typeface="SimSun" charset="0"/>
              </a:rPr>
              <a:t>A student, a professor</a:t>
            </a:r>
          </a:p>
          <a:p>
            <a:r>
              <a:rPr lang="en-US" altLang="zh-CN" sz="3200">
                <a:ea typeface="SimSun" charset="0"/>
              </a:rPr>
              <a:t>A desk, a chair, a classroom, a building</a:t>
            </a:r>
          </a:p>
          <a:p>
            <a:r>
              <a:rPr lang="en-US" altLang="zh-CN" sz="3200">
                <a:ea typeface="SimSun" charset="0"/>
              </a:rPr>
              <a:t>A university, a city, a country</a:t>
            </a:r>
          </a:p>
          <a:p>
            <a:r>
              <a:rPr lang="en-US" altLang="zh-CN" sz="3200">
                <a:ea typeface="SimSun" charset="0"/>
              </a:rPr>
              <a:t>A subjects such as Physics, Math, History,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800">
                <a:solidFill>
                  <a:srgbClr val="C00000"/>
                </a:solidFill>
              </a:rPr>
              <a:t>Daily Analysis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real world, many objects are of same kind.</a:t>
            </a:r>
          </a:p>
          <a:p>
            <a:endParaRPr lang="en-US" altLang="en-US"/>
          </a:p>
          <a:p>
            <a:pPr>
              <a:buFont typeface="Arial" charset="0"/>
              <a:buNone/>
            </a:pPr>
            <a:endParaRPr lang="en-US" altLang="en-US"/>
          </a:p>
          <a:p>
            <a:pPr>
              <a:buFont typeface="Arial" charset="0"/>
              <a:buNone/>
            </a:pPr>
            <a:endParaRPr lang="en-US" altLang="en-US"/>
          </a:p>
          <a:p>
            <a:pPr>
              <a:buFont typeface="Arial" charset="0"/>
              <a:buNone/>
            </a:pPr>
            <a:endParaRPr lang="en-US" altLang="en-US"/>
          </a:p>
          <a:p>
            <a:endParaRPr lang="en-US" altLang="en-US"/>
          </a:p>
          <a:p>
            <a:pPr>
              <a:buFont typeface="Arial" charset="0"/>
              <a:buNone/>
            </a:pPr>
            <a:endParaRPr lang="en-US" altLang="en-US"/>
          </a:p>
          <a:p>
            <a:pPr>
              <a:buFont typeface="Arial" charset="0"/>
              <a:buNone/>
            </a:pPr>
            <a:endParaRPr lang="en-US" altLang="en-US"/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533400" y="1219200"/>
            <a:ext cx="7056438" cy="0"/>
          </a:xfrm>
          <a:prstGeom prst="line">
            <a:avLst/>
          </a:prstGeom>
          <a:noFill/>
          <a:ln w="38100">
            <a:solidFill>
              <a:srgbClr val="F79646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6870" name="Picture 7" descr="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6529388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800">
                <a:solidFill>
                  <a:srgbClr val="C00000"/>
                </a:solidFill>
              </a:rPr>
              <a:t>Course Details</a:t>
            </a:r>
            <a:endParaRPr lang="en-IN" altLang="en-US" sz="480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738"/>
            <a:ext cx="8229600" cy="5068887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IN" sz="4000" b="1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>
            <a:off x="611188" y="1268413"/>
            <a:ext cx="7056437" cy="0"/>
          </a:xfrm>
          <a:prstGeom prst="line">
            <a:avLst/>
          </a:prstGeom>
          <a:noFill/>
          <a:ln w="38100">
            <a:solidFill>
              <a:srgbClr val="F79646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 smtClean="0"/>
              <a:t>OOP combines data and functions that operate on that data. Such unit is called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an 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can be accessed only through functions called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member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fucntions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in OOP.</a:t>
            </a:r>
          </a:p>
          <a:p>
            <a:r>
              <a:rPr lang="en-US" dirty="0" smtClean="0"/>
              <a:t>Data is hidden inside and safe.</a:t>
            </a:r>
          </a:p>
          <a:p>
            <a:r>
              <a:rPr lang="en-US" dirty="0" smtClean="0"/>
              <a:t>If you want to modify data, you </a:t>
            </a:r>
            <a:r>
              <a:rPr lang="en-US" dirty="0" err="1" smtClean="0"/>
              <a:t>kow</a:t>
            </a:r>
            <a:r>
              <a:rPr lang="en-US" dirty="0" smtClean="0"/>
              <a:t> which functions access it.</a:t>
            </a:r>
          </a:p>
          <a:p>
            <a:r>
              <a:rPr lang="en-US" dirty="0" smtClean="0"/>
              <a:t>Objects are similar to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4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95508"/>
            <a:ext cx="5703509" cy="580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77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04800"/>
            <a:ext cx="7183842" cy="654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7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altLang="en-US">
                <a:solidFill>
                  <a:srgbClr val="C00000"/>
                </a:solidFill>
              </a:rPr>
              <a:t>Encapsulation</a:t>
            </a:r>
          </a:p>
        </p:txBody>
      </p:sp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>
            <a:off x="611188" y="1268413"/>
            <a:ext cx="7056437" cy="0"/>
          </a:xfrm>
          <a:prstGeom prst="line">
            <a:avLst/>
          </a:prstGeom>
          <a:noFill/>
          <a:ln w="38100">
            <a:solidFill>
              <a:srgbClr val="F79646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7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IN" altLang="en-US"/>
          </a:p>
        </p:txBody>
      </p:sp>
      <p:sp>
        <p:nvSpPr>
          <p:cNvPr id="18438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IN" altLang="en-US"/>
          </a:p>
        </p:txBody>
      </p:sp>
      <p:pic>
        <p:nvPicPr>
          <p:cNvPr id="1844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955800"/>
            <a:ext cx="78994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800" dirty="0" smtClean="0">
                <a:solidFill>
                  <a:srgbClr val="C00000"/>
                </a:solidFill>
              </a:rPr>
              <a:t>Inheritance</a:t>
            </a:r>
            <a:endParaRPr lang="en-IN" altLang="en-US" sz="4800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>
            <a:off x="611188" y="1268413"/>
            <a:ext cx="7056437" cy="0"/>
          </a:xfrm>
          <a:prstGeom prst="line">
            <a:avLst/>
          </a:prstGeom>
          <a:noFill/>
          <a:ln w="38100">
            <a:solidFill>
              <a:srgbClr val="F79646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3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IN" altLang="en-US"/>
          </a:p>
        </p:txBody>
      </p:sp>
      <p:sp>
        <p:nvSpPr>
          <p:cNvPr id="22534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IN" altLang="en-US"/>
          </a:p>
        </p:txBody>
      </p:sp>
      <p:pic>
        <p:nvPicPr>
          <p:cNvPr id="22536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1681163"/>
            <a:ext cx="4202112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Oval Callout 19"/>
          <p:cNvSpPr/>
          <p:nvPr/>
        </p:nvSpPr>
        <p:spPr>
          <a:xfrm>
            <a:off x="6477000" y="1447800"/>
            <a:ext cx="2133600" cy="13716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But Mummy, where did my blue eyes come from?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143000"/>
            <a:ext cx="6096000" cy="548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26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>
                <a:solidFill>
                  <a:srgbClr val="C00000"/>
                </a:solidFill>
              </a:rPr>
              <a:t>Reuse, Reduce &amp; Reliable !!!</a:t>
            </a:r>
          </a:p>
        </p:txBody>
      </p:sp>
      <p:pic>
        <p:nvPicPr>
          <p:cNvPr id="19461" name="Content Placeholder 7" descr="gg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2895600"/>
            <a:ext cx="5419725" cy="3262313"/>
          </a:xfrm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419600" y="2068513"/>
            <a:ext cx="3810000" cy="369887"/>
          </a:xfrm>
          <a:prstGeom prst="rect">
            <a:avLst/>
          </a:prstGeom>
          <a:gradFill rotWithShape="1">
            <a:gsLst>
              <a:gs pos="0">
                <a:srgbClr val="FFA2A1"/>
              </a:gs>
              <a:gs pos="35001">
                <a:srgbClr val="FFBEBD"/>
              </a:gs>
              <a:gs pos="100000">
                <a:srgbClr val="FFE5E5"/>
              </a:gs>
            </a:gsLst>
            <a:lin ang="16200000" scaled="1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Existing Features + Additional Features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295400" y="2057400"/>
            <a:ext cx="2057400" cy="369888"/>
          </a:xfrm>
          <a:prstGeom prst="rect">
            <a:avLst/>
          </a:prstGeom>
          <a:gradFill rotWithShape="1">
            <a:gsLst>
              <a:gs pos="0">
                <a:srgbClr val="FFA2A1"/>
              </a:gs>
              <a:gs pos="35001">
                <a:srgbClr val="FFBEBD"/>
              </a:gs>
              <a:gs pos="100000">
                <a:srgbClr val="FFE5E5"/>
              </a:gs>
            </a:gsLst>
            <a:lin ang="16200000" scaled="1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Existing Features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1219200"/>
            <a:ext cx="7056438" cy="0"/>
          </a:xfrm>
          <a:prstGeom prst="line">
            <a:avLst/>
          </a:prstGeom>
          <a:noFill/>
          <a:ln w="38100">
            <a:solidFill>
              <a:srgbClr val="F79646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altLang="en-US" dirty="0" smtClean="0">
                <a:solidFill>
                  <a:srgbClr val="C00000"/>
                </a:solidFill>
              </a:rPr>
              <a:t>Polymorphism</a:t>
            </a:r>
            <a:endParaRPr lang="en-IN" altLang="en-US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>
            <a:off x="611188" y="1268413"/>
            <a:ext cx="7056437" cy="0"/>
          </a:xfrm>
          <a:prstGeom prst="line">
            <a:avLst/>
          </a:prstGeom>
          <a:noFill/>
          <a:ln w="38100">
            <a:solidFill>
              <a:srgbClr val="F79646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1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IN" altLang="en-US"/>
          </a:p>
        </p:txBody>
      </p:sp>
      <p:sp>
        <p:nvSpPr>
          <p:cNvPr id="24582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I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604963"/>
            <a:ext cx="4814887" cy="471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altLang="en-US" sz="4800" dirty="0" smtClean="0">
                <a:solidFill>
                  <a:srgbClr val="C00000"/>
                </a:solidFill>
              </a:rPr>
              <a:t> </a:t>
            </a:r>
            <a:r>
              <a:rPr lang="en-IN" altLang="en-US" sz="4800" dirty="0">
                <a:solidFill>
                  <a:srgbClr val="C00000"/>
                </a:solidFill>
              </a:rPr>
              <a:t>Polymorphism</a:t>
            </a:r>
          </a:p>
        </p:txBody>
      </p:sp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>
            <a:off x="611188" y="1268413"/>
            <a:ext cx="7056437" cy="0"/>
          </a:xfrm>
          <a:prstGeom prst="line">
            <a:avLst/>
          </a:prstGeom>
          <a:noFill/>
          <a:ln w="38100">
            <a:solidFill>
              <a:srgbClr val="F79646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7" name="TextBox 2"/>
          <p:cNvSpPr txBox="1">
            <a:spLocks noChangeArrowheads="1"/>
          </p:cNvSpPr>
          <p:nvPr/>
        </p:nvSpPr>
        <p:spPr bwMode="auto">
          <a:xfrm>
            <a:off x="395288" y="1412875"/>
            <a:ext cx="84248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3200" b="1">
                <a:solidFill>
                  <a:srgbClr val="FF0000"/>
                </a:solidFill>
              </a:rPr>
              <a:t> </a:t>
            </a:r>
            <a:endParaRPr lang="en-IN" altLang="en-US" sz="3200" b="1">
              <a:solidFill>
                <a:srgbClr val="C00000"/>
              </a:solidFill>
            </a:endParaRPr>
          </a:p>
        </p:txBody>
      </p:sp>
      <p:sp>
        <p:nvSpPr>
          <p:cNvPr id="23558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IN" altLang="en-US"/>
          </a:p>
        </p:txBody>
      </p:sp>
      <p:sp>
        <p:nvSpPr>
          <p:cNvPr id="23559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IN" altLang="en-US"/>
          </a:p>
        </p:txBody>
      </p:sp>
      <p:pic>
        <p:nvPicPr>
          <p:cNvPr id="23562" name="Picture 29" descr="ghk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38600"/>
            <a:ext cx="3090863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3" name="Picture 33" descr="s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3375025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4" name="TextBox 36"/>
          <p:cNvSpPr txBox="1">
            <a:spLocks noChangeArrowheads="1"/>
          </p:cNvSpPr>
          <p:nvPr/>
        </p:nvSpPr>
        <p:spPr bwMode="auto">
          <a:xfrm>
            <a:off x="1219200" y="36576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>
                <a:latin typeface="Broadway" charset="0"/>
              </a:rPr>
              <a:t>In class </a:t>
            </a:r>
          </a:p>
        </p:txBody>
      </p:sp>
      <p:sp>
        <p:nvSpPr>
          <p:cNvPr id="23566" name="TextBox 39"/>
          <p:cNvSpPr txBox="1">
            <a:spLocks noChangeArrowheads="1"/>
          </p:cNvSpPr>
          <p:nvPr/>
        </p:nvSpPr>
        <p:spPr bwMode="auto">
          <a:xfrm>
            <a:off x="5867400" y="33528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>
                <a:latin typeface="Broadway" charset="0"/>
              </a:rPr>
              <a:t>     In front of father</a:t>
            </a:r>
          </a:p>
        </p:txBody>
      </p:sp>
      <p:sp>
        <p:nvSpPr>
          <p:cNvPr id="23567" name="TextBox 14"/>
          <p:cNvSpPr txBox="1">
            <a:spLocks noChangeArrowheads="1"/>
          </p:cNvSpPr>
          <p:nvPr/>
        </p:nvSpPr>
        <p:spPr bwMode="auto">
          <a:xfrm>
            <a:off x="2895600" y="6259513"/>
            <a:ext cx="3810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>
                <a:latin typeface="Broadway" charset="0"/>
              </a:rPr>
              <a:t>One thing and many forms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188" y="1882775"/>
            <a:ext cx="7847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operators or functions in different forms is called Polymorphism. When an operator e.g., + or </a:t>
            </a:r>
            <a:r>
              <a:rPr lang="mr-IN" dirty="0" smtClean="0"/>
              <a:t>–</a:t>
            </a:r>
            <a:r>
              <a:rPr lang="en-US" dirty="0" smtClean="0"/>
              <a:t> is given the ability to operator on a new </a:t>
            </a:r>
            <a:r>
              <a:rPr lang="en-US" dirty="0" err="1" smtClean="0"/>
              <a:t>datatype</a:t>
            </a:r>
            <a:r>
              <a:rPr lang="en-US" dirty="0" smtClean="0"/>
              <a:t> it is called operator overloading.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789363"/>
            <a:ext cx="7850187" cy="1143000"/>
          </a:xfrm>
        </p:spPr>
        <p:txBody>
          <a:bodyPr rtlCol="0"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C00000"/>
                </a:solidFill>
              </a:rPr>
              <a:t>Next Class: Concepts and Basics of C++ programming 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>
            <a:off x="762000" y="3886200"/>
            <a:ext cx="7056438" cy="0"/>
          </a:xfrm>
          <a:prstGeom prst="line">
            <a:avLst/>
          </a:prstGeom>
          <a:noFill/>
          <a:ln w="38100">
            <a:solidFill>
              <a:srgbClr val="F79646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5602" name="Object 44"/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r:id="rId4" imgW="13937020" imgH="5409524" progId="">
                  <p:embed/>
                </p:oleObj>
              </mc:Choice>
              <mc:Fallback>
                <p:oleObj r:id="rId4" imgW="13937020" imgH="5409524" progId="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cse202@lpu.co.in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606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179388" y="6519863"/>
            <a:ext cx="51228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898989"/>
                </a:solidFill>
                <a:latin typeface="Tahoma" charset="0"/>
                <a:ea typeface="Tahoma" charset="0"/>
                <a:cs typeface="Tahoma" charset="0"/>
              </a:rPr>
              <a:t>© LPU :: CSE202 C++ Programming</a:t>
            </a:r>
            <a:endParaRPr lang="en-IN" altLang="en-US">
              <a:solidFill>
                <a:srgbClr val="898989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25607" name="Picture 10" descr="nmnb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"/>
            <a:ext cx="5783263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TextBox 11"/>
          <p:cNvSpPr txBox="1">
            <a:spLocks noChangeArrowheads="1"/>
          </p:cNvSpPr>
          <p:nvPr/>
        </p:nvSpPr>
        <p:spPr bwMode="auto">
          <a:xfrm>
            <a:off x="838200" y="3276600"/>
            <a:ext cx="403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/>
            <a:r>
              <a:rPr lang="en-US" altLang="en-US" sz="3600">
                <a:solidFill>
                  <a:srgbClr val="FF0000"/>
                </a:solidFill>
              </a:rPr>
              <a:t>Any Question?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 Book</a:t>
            </a:r>
          </a:p>
        </p:txBody>
      </p:sp>
      <p:pic>
        <p:nvPicPr>
          <p:cNvPr id="3077" name="Picture 2" descr="C:\Users\lpu\Desktop\CSE202Book_cov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78463" y="1447800"/>
            <a:ext cx="3659187" cy="4525963"/>
          </a:xfrm>
        </p:spPr>
      </p:pic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533400" y="1447800"/>
            <a:ext cx="4572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lvl="1">
              <a:buFont typeface="Wingdings" charset="2"/>
              <a:buChar char="§"/>
            </a:pPr>
            <a:r>
              <a:rPr lang="en-US" altLang="en-US" sz="3200">
                <a:solidFill>
                  <a:schemeClr val="tx2"/>
                </a:solidFill>
              </a:rPr>
              <a:t>OBJECT ORIENTED PROGRAMMING IN C++</a:t>
            </a:r>
            <a:r>
              <a:rPr lang="en-IN" altLang="en-US" sz="3200">
                <a:solidFill>
                  <a:schemeClr val="tx2"/>
                </a:solidFill>
              </a:rPr>
              <a:t> by </a:t>
            </a:r>
            <a:r>
              <a:rPr lang="en-IN" altLang="en-US" sz="3200">
                <a:solidFill>
                  <a:srgbClr val="FF0000"/>
                </a:solidFill>
              </a:rPr>
              <a:t>Robert Lafore, PEARSON, 4</a:t>
            </a:r>
            <a:r>
              <a:rPr lang="en-IN" altLang="en-US" sz="3200" baseline="30000">
                <a:solidFill>
                  <a:srgbClr val="FF0000"/>
                </a:solidFill>
              </a:rPr>
              <a:t>th</a:t>
            </a:r>
            <a:r>
              <a:rPr lang="en-IN" altLang="en-US" sz="3200">
                <a:solidFill>
                  <a:srgbClr val="FF0000"/>
                </a:solidFill>
              </a:rPr>
              <a:t> Edition, (2013)</a:t>
            </a:r>
            <a:endParaRPr lang="en-US" altLang="en-US" sz="3200" u="sng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800">
                <a:solidFill>
                  <a:srgbClr val="C00000"/>
                </a:solidFill>
              </a:rPr>
              <a:t>Course Assessment Model</a:t>
            </a:r>
            <a:endParaRPr lang="en-IN" altLang="en-US" sz="480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738"/>
            <a:ext cx="8229600" cy="5068887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1" dirty="0" smtClean="0">
                <a:solidFill>
                  <a:srgbClr val="002060"/>
                </a:solidFill>
              </a:rPr>
              <a:t>Marks break up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600" dirty="0" smtClean="0">
                <a:solidFill>
                  <a:srgbClr val="C00000"/>
                </a:solidFill>
              </a:rPr>
              <a:t>Attendance</a:t>
            </a:r>
            <a:r>
              <a:rPr lang="en-US" sz="4000" dirty="0" smtClean="0">
                <a:solidFill>
                  <a:srgbClr val="C00000"/>
                </a:solidFill>
              </a:rPr>
              <a:t>						5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600" dirty="0" smtClean="0">
                <a:solidFill>
                  <a:srgbClr val="C00000"/>
                </a:solidFill>
              </a:rPr>
              <a:t>Assignments, Presentations, </a:t>
            </a:r>
            <a:r>
              <a:rPr lang="en-US" sz="3600" dirty="0" err="1" smtClean="0">
                <a:solidFill>
                  <a:srgbClr val="C00000"/>
                </a:solidFill>
              </a:rPr>
              <a:t>Quizes</a:t>
            </a:r>
            <a:r>
              <a:rPr lang="en-US" sz="3600" dirty="0" smtClean="0">
                <a:solidFill>
                  <a:srgbClr val="C00000"/>
                </a:solidFill>
              </a:rPr>
              <a:t>    15</a:t>
            </a:r>
            <a:r>
              <a:rPr lang="en-US" sz="4000" dirty="0" smtClean="0">
                <a:solidFill>
                  <a:srgbClr val="C00000"/>
                </a:solidFill>
              </a:rPr>
              <a:t>  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600" dirty="0" smtClean="0">
                <a:solidFill>
                  <a:srgbClr val="C00000"/>
                </a:solidFill>
              </a:rPr>
              <a:t>Midterm</a:t>
            </a:r>
            <a:r>
              <a:rPr lang="en-US" sz="4000" dirty="0" smtClean="0">
                <a:solidFill>
                  <a:srgbClr val="C00000"/>
                </a:solidFill>
              </a:rPr>
              <a:t>						20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600" dirty="0" smtClean="0">
                <a:solidFill>
                  <a:srgbClr val="C00000"/>
                </a:solidFill>
              </a:rPr>
              <a:t>Final term</a:t>
            </a:r>
            <a:r>
              <a:rPr lang="en-US" sz="4000" dirty="0" smtClean="0">
                <a:solidFill>
                  <a:srgbClr val="C00000"/>
                </a:solidFill>
              </a:rPr>
              <a:t>						60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400" i="1" dirty="0" smtClean="0">
                <a:solidFill>
                  <a:srgbClr val="002060"/>
                </a:solidFill>
              </a:rPr>
              <a:t>Total</a:t>
            </a:r>
            <a:r>
              <a:rPr lang="en-US" sz="4000" b="1" dirty="0" smtClean="0">
                <a:solidFill>
                  <a:srgbClr val="002060"/>
                </a:solidFill>
              </a:rPr>
              <a:t>						      100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>
            <a:off x="611188" y="1268413"/>
            <a:ext cx="7056437" cy="0"/>
          </a:xfrm>
          <a:prstGeom prst="line">
            <a:avLst/>
          </a:prstGeom>
          <a:noFill/>
          <a:ln w="38100">
            <a:solidFill>
              <a:srgbClr val="F79646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6"/>
          <p:cNvCxnSpPr/>
          <p:nvPr/>
        </p:nvCxnSpPr>
        <p:spPr>
          <a:xfrm>
            <a:off x="7620000" y="4953000"/>
            <a:ext cx="1079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Course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objectives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 rtlCol="0">
            <a:normAutofit lnSpcReduction="10000"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To understand basic programming constructs and use the newly acquired skills to </a:t>
            </a:r>
            <a:r>
              <a:rPr lang="en-US" sz="2800" dirty="0" smtClean="0"/>
              <a:t>solve extensive </a:t>
            </a:r>
            <a:r>
              <a:rPr lang="en-US" sz="2800" dirty="0"/>
              <a:t>programming problems</a:t>
            </a:r>
            <a:r>
              <a:rPr lang="en-US" sz="2800" dirty="0" smtClean="0"/>
              <a:t>.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To understand the principles of the object-oriented model and its implementation in the </a:t>
            </a:r>
            <a:r>
              <a:rPr lang="en-US" sz="2800" dirty="0" smtClean="0"/>
              <a:t>‘C++' </a:t>
            </a:r>
            <a:r>
              <a:rPr lang="en-US" sz="2800" dirty="0"/>
              <a:t>language</a:t>
            </a:r>
            <a:r>
              <a:rPr lang="en-US" sz="2800" dirty="0" smtClean="0"/>
              <a:t>.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To build on the concepts learned in C language and use the power of object </a:t>
            </a:r>
            <a:r>
              <a:rPr lang="en-US" sz="2800" dirty="0" smtClean="0"/>
              <a:t>oriented programming </a:t>
            </a:r>
            <a:r>
              <a:rPr lang="en-US" sz="2800" dirty="0"/>
              <a:t>to develop software </a:t>
            </a:r>
            <a:r>
              <a:rPr lang="en-US" sz="2800" dirty="0" smtClean="0"/>
              <a:t>applications.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To enable the students to write and execute well structured 'C++' programs</a:t>
            </a:r>
            <a:r>
              <a:rPr lang="en-US" sz="2800" dirty="0" smtClean="0"/>
              <a:t>.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To use problem solving and program design techniques effectively to </a:t>
            </a:r>
            <a:r>
              <a:rPr lang="en-US" sz="2800" dirty="0" smtClean="0"/>
              <a:t>generate applications</a:t>
            </a:r>
            <a:r>
              <a:rPr lang="en-US" sz="2800" dirty="0"/>
              <a:t>.</a:t>
            </a:r>
            <a:endParaRPr lang="en-US" sz="2800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Programming Innovations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programs in old days.</a:t>
            </a:r>
          </a:p>
          <a:p>
            <a:r>
              <a:rPr lang="en-US" dirty="0" smtClean="0"/>
              <a:t>Complexity with time.</a:t>
            </a:r>
          </a:p>
          <a:p>
            <a:r>
              <a:rPr lang="en-US" dirty="0" smtClean="0"/>
              <a:t>Prone to error, expensive and life threatening.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 Oriented Programming (OOP)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Unified Modeling Languages (UML)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Improved Software Development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5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OOP has become the preferred language???</a:t>
            </a:r>
          </a:p>
          <a:p>
            <a:r>
              <a:rPr lang="en-US" dirty="0" smtClean="0"/>
              <a:t>New and powerful</a:t>
            </a:r>
          </a:p>
          <a:p>
            <a:r>
              <a:rPr lang="en-US" dirty="0" smtClean="0"/>
              <a:t>Deals with Objects and classes.</a:t>
            </a:r>
          </a:p>
          <a:p>
            <a:r>
              <a:rPr lang="en-US" dirty="0" smtClean="0"/>
              <a:t>Clearer, reliable and easy to maintain.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LPU :: CSE202 Object Oriented Programming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414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Unified Modeling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 language consisting of diagrams.</a:t>
            </a:r>
          </a:p>
          <a:p>
            <a:r>
              <a:rPr lang="en-US" dirty="0" smtClean="0"/>
              <a:t>Helps analysts in understanding program design and work flow.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7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and development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most widely used.</a:t>
            </a:r>
          </a:p>
          <a:p>
            <a:r>
              <a:rPr lang="en-US" dirty="0" smtClean="0"/>
              <a:t>JAVA miss features like pointers, templates and multiple inheritance.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LPU :: CSE202 Object Oriented Programming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41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735</Words>
  <Application>Microsoft Macintosh PowerPoint</Application>
  <PresentationFormat>On-screen Show (4:3)</PresentationFormat>
  <Paragraphs>123</Paragraphs>
  <Slides>29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 Rounded MT Bold</vt:lpstr>
      <vt:lpstr>Broadway</vt:lpstr>
      <vt:lpstr>Calibri</vt:lpstr>
      <vt:lpstr>Elephant</vt:lpstr>
      <vt:lpstr>SimSun</vt:lpstr>
      <vt:lpstr>Tahoma</vt:lpstr>
      <vt:lpstr>Wingdings</vt:lpstr>
      <vt:lpstr>Office Theme</vt:lpstr>
      <vt:lpstr> Object Oriented Programing</vt:lpstr>
      <vt:lpstr>Course Details</vt:lpstr>
      <vt:lpstr>Text Book</vt:lpstr>
      <vt:lpstr>Course Assessment Model</vt:lpstr>
      <vt:lpstr>Course objectives </vt:lpstr>
      <vt:lpstr>Programming Innovations</vt:lpstr>
      <vt:lpstr>Object Oriented Programming</vt:lpstr>
      <vt:lpstr>The Unified Modeling Languages</vt:lpstr>
      <vt:lpstr>Languages and development platforms</vt:lpstr>
      <vt:lpstr>The hitch…</vt:lpstr>
      <vt:lpstr>Limitations in current languages</vt:lpstr>
      <vt:lpstr>Procedural languages Input/Output</vt:lpstr>
      <vt:lpstr>Structured Programming</vt:lpstr>
      <vt:lpstr>Local and Global data</vt:lpstr>
      <vt:lpstr>Multiple functions accessing data</vt:lpstr>
      <vt:lpstr>Problems</vt:lpstr>
      <vt:lpstr>Example of Objects</vt:lpstr>
      <vt:lpstr>Object ,Object and Object</vt:lpstr>
      <vt:lpstr>Daily Analysis</vt:lpstr>
      <vt:lpstr>OOP Approach</vt:lpstr>
      <vt:lpstr>PowerPoint Presentation</vt:lpstr>
      <vt:lpstr>PowerPoint Presentation</vt:lpstr>
      <vt:lpstr>Encapsulation</vt:lpstr>
      <vt:lpstr>Inheritance</vt:lpstr>
      <vt:lpstr>Inheritance</vt:lpstr>
      <vt:lpstr>Reuse, Reduce &amp; Reliable !!!</vt:lpstr>
      <vt:lpstr>Polymorphism</vt:lpstr>
      <vt:lpstr> Polymorphism</vt:lpstr>
      <vt:lpstr>Next Class: Concepts and Basics of C++ programming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CSE202 Object Oriented Programing</dc:title>
  <dc:creator>Microsoft Office User</dc:creator>
  <cp:lastModifiedBy>Microsoft Office User</cp:lastModifiedBy>
  <cp:revision>16</cp:revision>
  <dcterms:created xsi:type="dcterms:W3CDTF">2019-02-19T08:08:46Z</dcterms:created>
  <dcterms:modified xsi:type="dcterms:W3CDTF">2019-02-19T11:43:10Z</dcterms:modified>
</cp:coreProperties>
</file>