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86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CC00"/>
    <a:srgbClr val="99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2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ED143-CDAB-4CD9-A0D9-DC59C9006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6C551-CFA1-4CCA-A263-55A1805568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A40AC-446A-4414-99DC-F24CB7181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77C7-3D64-4ABA-89F3-BF02BCF53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82F79-F5D5-4A08-9CD7-CAE1B63DEA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7812D-99FB-4C69-9187-7B60F418E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406E2-C21D-41DF-9F1D-531C56813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1E09E-9F1A-43EC-AB95-04965B875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1D3F4-A018-45C3-9DF3-95D70E14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0FC9C-8B30-4DDB-8AEA-7DD9E3E22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09BF6-3757-4B28-9C48-E67A272FED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riplicate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492358A-C5A6-4BE0-8D0E-0A31BD578E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8001000" cy="2743200"/>
          </a:xfrm>
        </p:spPr>
        <p:txBody>
          <a:bodyPr/>
          <a:lstStyle/>
          <a:p>
            <a:r>
              <a:rPr lang="en-US"/>
              <a:t>FUNDAMENTAL PROBLEMS AND</a:t>
            </a:r>
            <a:br>
              <a:rPr lang="en-US"/>
            </a:br>
            <a:r>
              <a:rPr lang="en-US"/>
              <a:t>ALGORITHMS</a:t>
            </a:r>
            <a:br>
              <a:rPr lang="en-US"/>
            </a:b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724400"/>
            <a:ext cx="6400800" cy="1752600"/>
          </a:xfrm>
        </p:spPr>
        <p:txBody>
          <a:bodyPr/>
          <a:lstStyle/>
          <a:p>
            <a:r>
              <a:rPr lang="en-US" i="1">
                <a:latin typeface="Arial;Arial"/>
                <a:sym typeface="Symbol" pitchFamily="18" charset="2"/>
              </a:rPr>
              <a:t> </a:t>
            </a:r>
            <a:r>
              <a:rPr lang="en-US" i="1">
                <a:latin typeface="Arial;Arial"/>
              </a:rPr>
              <a:t>Giovanni De Micheli</a:t>
            </a:r>
            <a:br>
              <a:rPr lang="en-US" i="1">
                <a:latin typeface="Arial;Arial"/>
              </a:rPr>
            </a:br>
            <a:r>
              <a:rPr lang="en-US"/>
              <a:t>Stanford University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295400" y="2971800"/>
            <a:ext cx="6400800" cy="17526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0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;Arial"/>
                <a:sym typeface="Symbol" pitchFamily="18" charset="2"/>
              </a:rPr>
              <a:t>Branch and Bound</a:t>
            </a:r>
            <a:endParaRPr lang="en-US" sz="6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0" y="0"/>
            <a:ext cx="2514600" cy="533400"/>
          </a:xfrm>
        </p:spPr>
        <p:txBody>
          <a:bodyPr/>
          <a:lstStyle/>
          <a:p>
            <a:r>
              <a:rPr lang="en-US" b="1"/>
              <a:t>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763000" cy="5257800"/>
          </a:xfrm>
        </p:spPr>
        <p:txBody>
          <a:bodyPr/>
          <a:lstStyle/>
          <a:p>
            <a:r>
              <a:rPr lang="en-US" sz="3600"/>
              <a:t>Choose first column:</a:t>
            </a:r>
          </a:p>
          <a:p>
            <a:pPr lvl="1"/>
            <a:r>
              <a:rPr lang="en-US" sz="3200" b="1">
                <a:latin typeface="Arial;Arial;Arial;Arial;Arial;A"/>
              </a:rPr>
              <a:t> </a:t>
            </a:r>
            <a:r>
              <a:rPr lang="en-US" sz="3200"/>
              <a:t>Recur with    </a:t>
            </a:r>
            <a:r>
              <a:rPr lang="en-US" sz="3200" b="1"/>
              <a:t>A </a:t>
            </a:r>
            <a:r>
              <a:rPr lang="en-US" sz="3200"/>
              <a:t>= [11].</a:t>
            </a:r>
          </a:p>
          <a:p>
            <a:pPr lvl="2"/>
            <a:r>
              <a:rPr lang="en-US" sz="2800"/>
              <a:t> Delete one dominated column.</a:t>
            </a:r>
          </a:p>
          <a:p>
            <a:pPr lvl="2"/>
            <a:r>
              <a:rPr lang="en-US" sz="2800"/>
              <a:t> Take other column (essential).</a:t>
            </a:r>
          </a:p>
          <a:p>
            <a:pPr lvl="1"/>
            <a:r>
              <a:rPr lang="en-US" sz="3200"/>
              <a:t>New cost is 3.</a:t>
            </a:r>
          </a:p>
          <a:p>
            <a:r>
              <a:rPr lang="en-US" sz="3600"/>
              <a:t> Exclude first column:</a:t>
            </a:r>
          </a:p>
          <a:p>
            <a:pPr lvl="1"/>
            <a:r>
              <a:rPr lang="en-US" sz="3200"/>
              <a:t>Find another solution with cost 3 (discarded).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048000" y="609600"/>
            <a:ext cx="963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/>
              <a:t>A </a:t>
            </a:r>
            <a:r>
              <a:rPr lang="en-US" sz="4000"/>
              <a:t>=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343400" y="228600"/>
            <a:ext cx="793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1 0 1</a:t>
            </a:r>
          </a:p>
          <a:p>
            <a:r>
              <a:rPr lang="en-US"/>
              <a:t>1 1 0</a:t>
            </a:r>
          </a:p>
          <a:p>
            <a:r>
              <a:rPr lang="en-US"/>
              <a:t>0 1 1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3352800" y="2514600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4114800" y="152400"/>
            <a:ext cx="1219200" cy="13716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b="1"/>
              <a:t>Unate and binate cover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257800"/>
          </a:xfrm>
        </p:spPr>
        <p:txBody>
          <a:bodyPr/>
          <a:lstStyle/>
          <a:p>
            <a:r>
              <a:rPr lang="en-US" sz="3600"/>
              <a:t>Set covering problem:</a:t>
            </a:r>
          </a:p>
          <a:p>
            <a:pPr lvl="1"/>
            <a:r>
              <a:rPr lang="en-US" sz="3200" b="1"/>
              <a:t> </a:t>
            </a:r>
            <a:r>
              <a:rPr lang="en-US" sz="3200"/>
              <a:t>Involves a </a:t>
            </a:r>
            <a:r>
              <a:rPr lang="en-US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;Arial;Arial;Arial;Arial"/>
              </a:rPr>
              <a:t>unate </a:t>
            </a:r>
            <a:r>
              <a:rPr lang="en-US" sz="3200"/>
              <a:t>clause.</a:t>
            </a:r>
          </a:p>
          <a:p>
            <a:r>
              <a:rPr lang="en-US" sz="3600"/>
              <a:t> Covering with implications:</a:t>
            </a:r>
          </a:p>
          <a:p>
            <a:pPr lvl="1"/>
            <a:r>
              <a:rPr lang="en-US" sz="3200" b="1"/>
              <a:t> </a:t>
            </a:r>
            <a:r>
              <a:rPr lang="en-US" sz="3200"/>
              <a:t>Involves a</a:t>
            </a:r>
            <a:r>
              <a:rPr 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;Arial;Arial;Arial;Arial"/>
              </a:rPr>
              <a:t>binate</a:t>
            </a:r>
            <a:r>
              <a:rPr lang="en-US" sz="3200" i="1">
                <a:latin typeface="Arial;Arial;Arial;Arial;Arial"/>
              </a:rPr>
              <a:t> </a:t>
            </a:r>
            <a:r>
              <a:rPr lang="en-US" sz="3200"/>
              <a:t>clause.</a:t>
            </a:r>
          </a:p>
          <a:p>
            <a:r>
              <a:rPr lang="en-US" sz="3600"/>
              <a:t> Example:</a:t>
            </a:r>
          </a:p>
          <a:p>
            <a:pPr lvl="1"/>
            <a:r>
              <a:rPr lang="en-US" sz="3200" b="1"/>
              <a:t> </a:t>
            </a:r>
            <a:r>
              <a:rPr lang="en-US" sz="3200"/>
              <a:t>The choice of an element implies the choice of another element.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/>
              <a:t>Unate and binate covering problems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257800"/>
          </a:xfrm>
        </p:spPr>
        <p:txBody>
          <a:bodyPr/>
          <a:lstStyle/>
          <a:p>
            <a:r>
              <a:rPr 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Unate cover:</a:t>
            </a:r>
          </a:p>
          <a:p>
            <a:pPr lvl="1"/>
            <a:r>
              <a:rPr lang="en-US" sz="3600"/>
              <a:t>Exact minimization of Boolean functions.</a:t>
            </a:r>
          </a:p>
          <a:p>
            <a:r>
              <a:rPr lang="en-US" sz="4000"/>
              <a:t> </a:t>
            </a:r>
            <a:r>
              <a:rPr 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Binate cover:</a:t>
            </a:r>
            <a:endParaRPr lang="en-US" sz="4000"/>
          </a:p>
          <a:p>
            <a:pPr lvl="1"/>
            <a:r>
              <a:rPr lang="en-US" sz="3600"/>
              <a:t>Exact minimization of Boolean relations.</a:t>
            </a:r>
          </a:p>
          <a:p>
            <a:pPr lvl="1"/>
            <a:r>
              <a:rPr lang="en-US" sz="3600"/>
              <a:t>Exact library binding.</a:t>
            </a:r>
          </a:p>
          <a:p>
            <a:pPr lvl="1"/>
            <a:r>
              <a:rPr lang="en-US" sz="3600"/>
              <a:t>Exact state minimization.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b="1"/>
              <a:t>Unate and binate covering problems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Unate cover:</a:t>
            </a:r>
            <a:endParaRPr lang="en-US"/>
          </a:p>
          <a:p>
            <a:pPr lvl="1"/>
            <a:r>
              <a:rPr lang="en-US"/>
              <a:t>It always has a solution.</a:t>
            </a:r>
          </a:p>
          <a:p>
            <a:pPr lvl="1"/>
            <a:r>
              <a:rPr lang="en-US"/>
              <a:t>Adding and element to a feasible solution preserves feasibility.</a:t>
            </a:r>
          </a:p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Binate cover</a:t>
            </a:r>
            <a:r>
              <a:rPr lang="en-US"/>
              <a:t>:</a:t>
            </a:r>
          </a:p>
          <a:p>
            <a:pPr lvl="1"/>
            <a:r>
              <a:rPr lang="en-US"/>
              <a:t>It may not have a solution.</a:t>
            </a:r>
          </a:p>
          <a:p>
            <a:pPr lvl="1"/>
            <a:r>
              <a:rPr lang="en-US" i="1"/>
              <a:t>Adding and element to a feasible solution may make it unfeasible.</a:t>
            </a:r>
            <a:endParaRPr lang="en-US"/>
          </a:p>
          <a:p>
            <a:pPr lvl="1"/>
            <a:r>
              <a:rPr lang="en-US"/>
              <a:t>Minimum-cost satisfiability problem.</a:t>
            </a:r>
          </a:p>
          <a:p>
            <a:pPr lvl="1"/>
            <a:r>
              <a:rPr lang="en-US"/>
              <a:t>Intrinsically more difficult.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 b="1"/>
              <a:t>Algorithms for unate and binate covering</a:t>
            </a:r>
            <a:endParaRPr lang="en-US" sz="36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181600"/>
          </a:xfrm>
        </p:spPr>
        <p:txBody>
          <a:bodyPr/>
          <a:lstStyle/>
          <a:p>
            <a:r>
              <a:rPr lang="en-US"/>
              <a:t>Branch and bound algorithm:</a:t>
            </a:r>
          </a:p>
          <a:p>
            <a:pPr lvl="1"/>
            <a:r>
              <a:rPr lang="en-US"/>
              <a:t>Extended to weighted covers.</a:t>
            </a:r>
          </a:p>
          <a:p>
            <a:r>
              <a:rPr lang="en-US"/>
              <a:t> More complex in the binate case:</a:t>
            </a:r>
          </a:p>
          <a:p>
            <a:pPr lvl="1"/>
            <a:r>
              <a:rPr lang="en-US"/>
              <a:t>Dominant clauses can be discarded </a:t>
            </a:r>
            <a:r>
              <a:rPr lang="en-US" u="sng"/>
              <a:t>only if weight dominates.</a:t>
            </a:r>
          </a:p>
          <a:p>
            <a:pPr lvl="1"/>
            <a:r>
              <a:rPr lang="en-US"/>
              <a:t>Harder to bound.</a:t>
            </a:r>
          </a:p>
          <a:p>
            <a:r>
              <a:rPr lang="en-US"/>
              <a:t> Only problems of smaller size are solvable, comparing to unate.</a:t>
            </a:r>
          </a:p>
          <a:p>
            <a:r>
              <a:rPr lang="en-US"/>
              <a:t> Heuristic for binate cover are also more difficult to develop.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114800" y="5715000"/>
            <a:ext cx="5029200" cy="4667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Discuss unate functions and they role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057400" y="6391275"/>
            <a:ext cx="7086600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If time allows discuss symmetric functions and they role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  <a:solidFill>
            <a:srgbClr val="FFFF66"/>
          </a:solidFill>
        </p:spPr>
        <p:txBody>
          <a:bodyPr/>
          <a:lstStyle/>
          <a:p>
            <a:r>
              <a:rPr lang="en-US" sz="4000" b="1">
                <a:solidFill>
                  <a:srgbClr val="FF0000"/>
                </a:solidFill>
              </a:rPr>
              <a:t>Branch and bound</a:t>
            </a:r>
            <a:r>
              <a:rPr lang="en-US" sz="4000" b="1"/>
              <a:t> algorithm for covering</a:t>
            </a:r>
            <a:br>
              <a:rPr lang="en-US" sz="4000" b="1"/>
            </a:br>
            <a:r>
              <a:rPr lang="en-US" sz="4000" b="1">
                <a:solidFill>
                  <a:schemeClr val="accent2"/>
                </a:solidFill>
              </a:rPr>
              <a:t>Reduction</a:t>
            </a:r>
            <a:r>
              <a:rPr lang="en-US" sz="4000" b="1"/>
              <a:t> strategies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724400"/>
          </a:xfrm>
        </p:spPr>
        <p:txBody>
          <a:bodyPr/>
          <a:lstStyle/>
          <a:p>
            <a:r>
              <a:rPr lang="en-US"/>
              <a:t> Partitioning:</a:t>
            </a:r>
          </a:p>
          <a:p>
            <a:pPr lvl="1"/>
            <a:r>
              <a:rPr lang="en-US" b="1">
                <a:latin typeface="Arial;Arial;Arial;Arial"/>
              </a:rPr>
              <a:t> </a:t>
            </a:r>
            <a:r>
              <a:rPr lang="en-US"/>
              <a:t>If </a:t>
            </a:r>
            <a:r>
              <a:rPr lang="en-US" b="1"/>
              <a:t>A </a:t>
            </a:r>
            <a:r>
              <a:rPr lang="en-US"/>
              <a:t>is block diagonal:</a:t>
            </a:r>
          </a:p>
          <a:p>
            <a:pPr lvl="2"/>
            <a:r>
              <a:rPr lang="en-US"/>
              <a:t> Solve covering problem for corresponding blocks.</a:t>
            </a:r>
          </a:p>
          <a:p>
            <a:r>
              <a:rPr lang="en-US"/>
              <a:t> Essentials:</a:t>
            </a:r>
          </a:p>
          <a:p>
            <a:pPr lvl="1"/>
            <a:r>
              <a:rPr lang="en-US"/>
              <a:t>Column incident to one (or more) row with single 1:</a:t>
            </a:r>
          </a:p>
          <a:p>
            <a:pPr lvl="2"/>
            <a:r>
              <a:rPr lang="en-US"/>
              <a:t> Select column.</a:t>
            </a:r>
          </a:p>
          <a:p>
            <a:pPr lvl="2"/>
            <a:r>
              <a:rPr lang="en-US"/>
              <a:t> Remove covered row(s) from table.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581400" y="5257800"/>
            <a:ext cx="3276600" cy="119697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Discuss the historic example of essential subset and function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0"/>
            <a:ext cx="2438400" cy="1143000"/>
          </a:xfrm>
        </p:spPr>
        <p:txBody>
          <a:bodyPr/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28600" y="0"/>
          <a:ext cx="5726113" cy="2876550"/>
        </p:xfrm>
        <a:graphic>
          <a:graphicData uri="http://schemas.openxmlformats.org/presentationml/2006/ole">
            <p:oleObj spid="_x0000_s34820" name="Photo Editor Photo" r:id="rId3" imgW="5723810" imgH="2876190" progId="MSPhotoEd.3">
              <p:embed/>
            </p:oleObj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066800" y="3657600"/>
          <a:ext cx="3609975" cy="2400300"/>
        </p:xfrm>
        <a:graphic>
          <a:graphicData uri="http://schemas.openxmlformats.org/presentationml/2006/ole">
            <p:oleObj spid="_x0000_s34821" name="Photo Editor Photo" r:id="rId4" imgW="3610479" imgH="2400635" progId="MSPhotoEd.3">
              <p:embed/>
            </p:oleObj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286000" y="32004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FF0000"/>
                </a:solidFill>
              </a:rPr>
              <a:t>a b c d e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724400" y="3810000"/>
            <a:ext cx="3810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1  2  3   4   5 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172200" y="3124200"/>
            <a:ext cx="2514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 want to cover rows by columns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096000" y="4495800"/>
            <a:ext cx="2514600" cy="11874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Explain row and column domination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b="1"/>
              <a:t>Branch and bound algorithm for covering. </a:t>
            </a:r>
            <a:r>
              <a:rPr lang="en-US" b="1"/>
              <a:t>Reduction strategies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6629400" cy="4800600"/>
          </a:xfrm>
          <a:ln w="76200" cmpd="tri"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400"/>
              <a:t> Column dominance:</a:t>
            </a:r>
          </a:p>
          <a:p>
            <a:pPr lvl="1">
              <a:lnSpc>
                <a:spcPct val="110000"/>
              </a:lnSpc>
            </a:pPr>
            <a:r>
              <a:rPr lang="en-US" sz="4000"/>
              <a:t>If a</a:t>
            </a:r>
            <a:r>
              <a:rPr lang="en-US" sz="4000" baseline="-25000">
                <a:latin typeface="Arial;Arial;Arial;Arial;Arial;A"/>
              </a:rPr>
              <a:t>ki </a:t>
            </a:r>
            <a:r>
              <a:rPr lang="en-US" sz="4000">
                <a:latin typeface="Arial;Arial;Arial;Arial;Arial;A"/>
                <a:sym typeface="Symbol" pitchFamily="18" charset="2"/>
              </a:rPr>
              <a:t></a:t>
            </a:r>
            <a:r>
              <a:rPr lang="en-US" sz="4000">
                <a:latin typeface="Arial;Arial;Arial;Arial;Arial;A"/>
              </a:rPr>
              <a:t> </a:t>
            </a:r>
            <a:r>
              <a:rPr lang="en-US" sz="4000"/>
              <a:t>a</a:t>
            </a:r>
            <a:r>
              <a:rPr lang="en-US" sz="4000" baseline="-25000">
                <a:latin typeface="Arial;Arial;Arial;Arial;Arial;A"/>
              </a:rPr>
              <a:t>kj</a:t>
            </a:r>
            <a:r>
              <a:rPr lang="en-US" sz="4000">
                <a:latin typeface="Arial;Arial;Arial;Arial;Arial;A"/>
              </a:rPr>
              <a:t> </a:t>
            </a:r>
            <a:r>
              <a:rPr lang="en-US" sz="4000">
                <a:sym typeface="Symbol" pitchFamily="18" charset="2"/>
              </a:rPr>
              <a:t></a:t>
            </a:r>
            <a:r>
              <a:rPr lang="en-US" sz="4000"/>
              <a:t>k:</a:t>
            </a:r>
          </a:p>
          <a:p>
            <a:pPr lvl="2">
              <a:lnSpc>
                <a:spcPct val="110000"/>
              </a:lnSpc>
            </a:pPr>
            <a:r>
              <a:rPr lang="en-US" sz="3600"/>
              <a:t> remove column j .</a:t>
            </a:r>
          </a:p>
          <a:p>
            <a:pPr>
              <a:lnSpc>
                <a:spcPct val="110000"/>
              </a:lnSpc>
            </a:pPr>
            <a:r>
              <a:rPr lang="en-US" sz="4400"/>
              <a:t> Row dominance:</a:t>
            </a:r>
          </a:p>
          <a:p>
            <a:pPr lvl="1">
              <a:lnSpc>
                <a:spcPct val="110000"/>
              </a:lnSpc>
            </a:pPr>
            <a:r>
              <a:rPr lang="en-US" sz="4000" b="1"/>
              <a:t> </a:t>
            </a:r>
            <a:r>
              <a:rPr lang="en-US" sz="4000"/>
              <a:t>If a</a:t>
            </a:r>
            <a:r>
              <a:rPr lang="en-US" sz="4000" baseline="-25000">
                <a:latin typeface="Arial;Arial;Arial;Arial;Arial;A"/>
              </a:rPr>
              <a:t>ik </a:t>
            </a:r>
            <a:r>
              <a:rPr lang="en-US" sz="4000">
                <a:latin typeface="Arial;Arial;Arial;Arial;Arial;A"/>
                <a:sym typeface="Symbol" pitchFamily="18" charset="2"/>
              </a:rPr>
              <a:t></a:t>
            </a:r>
            <a:r>
              <a:rPr lang="en-US" sz="4000">
                <a:latin typeface="Arial;Arial;Arial;Arial;Arial;A"/>
              </a:rPr>
              <a:t> </a:t>
            </a:r>
            <a:r>
              <a:rPr lang="en-US" sz="4000"/>
              <a:t>a</a:t>
            </a:r>
            <a:r>
              <a:rPr lang="en-US" sz="4000" baseline="-25000">
                <a:latin typeface="Arial;Arial;Arial;Arial;Arial;A"/>
              </a:rPr>
              <a:t>jk</a:t>
            </a:r>
            <a:r>
              <a:rPr lang="en-US" sz="4000">
                <a:latin typeface="Arial;Arial;Arial;Arial;Arial;A"/>
              </a:rPr>
              <a:t> </a:t>
            </a:r>
            <a:r>
              <a:rPr lang="en-US" sz="4000">
                <a:sym typeface="Symbol" pitchFamily="18" charset="2"/>
              </a:rPr>
              <a:t></a:t>
            </a:r>
            <a:r>
              <a:rPr lang="en-US" sz="4000"/>
              <a:t>k:</a:t>
            </a:r>
          </a:p>
          <a:p>
            <a:pPr lvl="2">
              <a:lnSpc>
                <a:spcPct val="110000"/>
              </a:lnSpc>
            </a:pPr>
            <a:r>
              <a:rPr lang="en-US" sz="3600"/>
              <a:t> Remove row i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1143000" y="2819400"/>
            <a:ext cx="2819400" cy="1905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419600" y="3276600"/>
            <a:ext cx="4495800" cy="3200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b="1"/>
              <a:t>Example reduction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5562600" cy="1828800"/>
          </a:xfrm>
        </p:spPr>
        <p:txBody>
          <a:bodyPr/>
          <a:lstStyle/>
          <a:p>
            <a:r>
              <a:rPr lang="en-US"/>
              <a:t> Fourth column is essential.</a:t>
            </a:r>
          </a:p>
          <a:p>
            <a:r>
              <a:rPr lang="en-US"/>
              <a:t> Fifth column is dominated.</a:t>
            </a:r>
          </a:p>
          <a:p>
            <a:r>
              <a:rPr lang="en-US"/>
              <a:t> Fifth row is dominant.</a:t>
            </a:r>
            <a:endParaRPr lang="en-US">
              <a:latin typeface="Arial;Arial;Arial;Arial;Arial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743200" y="2514600"/>
            <a:ext cx="1219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3200">
              <a:latin typeface="Arial;Arial;Arial;Arial;Arial"/>
            </a:endParaRPr>
          </a:p>
          <a:p>
            <a:r>
              <a:rPr lang="en-US" sz="3200"/>
              <a:t>1 0 1</a:t>
            </a:r>
          </a:p>
          <a:p>
            <a:r>
              <a:rPr lang="en-US" sz="3200"/>
              <a:t>1 1 0</a:t>
            </a:r>
          </a:p>
          <a:p>
            <a:r>
              <a:rPr lang="en-US" sz="3200"/>
              <a:t>0 1 1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447800" y="3530600"/>
            <a:ext cx="73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A </a:t>
            </a:r>
            <a:r>
              <a:rPr lang="en-US" sz="2800"/>
              <a:t>=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2514600" y="3124200"/>
            <a:ext cx="1295400" cy="1447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4724400" y="3657600"/>
          <a:ext cx="3609975" cy="2400300"/>
        </p:xfrm>
        <a:graphic>
          <a:graphicData uri="http://schemas.openxmlformats.org/presentationml/2006/ole">
            <p:oleObj spid="_x0000_s35847" name="Photo Editor Photo" r:id="rId3" imgW="3610479" imgH="2400635" progId="MSPhotoEd.3">
              <p:embed/>
            </p:oleObj>
          </a:graphicData>
        </a:graphic>
      </p:graphicFrame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943600" y="32004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>
                <a:solidFill>
                  <a:srgbClr val="FF0000"/>
                </a:solidFill>
              </a:rPr>
              <a:t>a b c d e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8382000" y="3810000"/>
            <a:ext cx="3810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1  2  3   4   5 </a:t>
            </a: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 flipV="1">
            <a:off x="3886200" y="4724400"/>
            <a:ext cx="762000" cy="381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0" y="304800"/>
            <a:ext cx="2438400" cy="2209800"/>
          </a:xfrm>
        </p:spPr>
        <p:txBody>
          <a:bodyPr/>
          <a:lstStyle/>
          <a:p>
            <a:r>
              <a:rPr lang="en-US" sz="3200" b="1"/>
              <a:t>Branch and bound covering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61722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EXACT COVER( A; x; b) {</a:t>
            </a:r>
          </a:p>
          <a:p>
            <a:pPr>
              <a:buFontTx/>
              <a:buNone/>
            </a:pPr>
            <a:r>
              <a:rPr lang="en-US" sz="2000"/>
              <a:t>Reduce matrix </a:t>
            </a:r>
            <a:r>
              <a:rPr lang="en-US" sz="2000" b="1"/>
              <a:t>A </a:t>
            </a:r>
            <a:r>
              <a:rPr lang="en-US" sz="2000"/>
              <a:t>and update corresponding x;</a:t>
            </a:r>
          </a:p>
          <a:p>
            <a:pPr>
              <a:buFontTx/>
              <a:buNone/>
            </a:pPr>
            <a:r>
              <a:rPr lang="en-US" sz="2000" b="1"/>
              <a:t>if </a:t>
            </a:r>
            <a:r>
              <a:rPr lang="en-US" sz="2000"/>
              <a:t>(Current est i mate j bj ) </a:t>
            </a:r>
            <a:r>
              <a:rPr lang="en-US" sz="2000" b="1"/>
              <a:t>retur</a:t>
            </a:r>
            <a:r>
              <a:rPr lang="en-US" sz="2000"/>
              <a:t>n(b);</a:t>
            </a:r>
          </a:p>
          <a:p>
            <a:pPr>
              <a:buFontTx/>
              <a:buNone/>
            </a:pPr>
            <a:r>
              <a:rPr lang="en-US" sz="2000" b="1"/>
              <a:t>if </a:t>
            </a:r>
            <a:r>
              <a:rPr lang="en-US" sz="2000"/>
              <a:t>( </a:t>
            </a:r>
            <a:r>
              <a:rPr lang="en-US" sz="2000" b="1"/>
              <a:t>A </a:t>
            </a:r>
            <a:r>
              <a:rPr lang="en-US" sz="2000"/>
              <a:t>has no rows ) </a:t>
            </a:r>
            <a:r>
              <a:rPr lang="en-US" sz="2000" b="1"/>
              <a:t>return (</a:t>
            </a:r>
            <a:r>
              <a:rPr lang="en-US" sz="2000"/>
              <a:t>x);</a:t>
            </a:r>
          </a:p>
          <a:p>
            <a:pPr>
              <a:buFontTx/>
              <a:buNone/>
            </a:pPr>
            <a:r>
              <a:rPr lang="en-US" sz="2000"/>
              <a:t>     Select a branching column c;</a:t>
            </a:r>
          </a:p>
          <a:p>
            <a:pPr>
              <a:buFontTx/>
              <a:buNone/>
            </a:pPr>
            <a:r>
              <a:rPr lang="en-US" sz="2000"/>
              <a:t>      xc =1 ;</a:t>
            </a:r>
            <a:endParaRPr lang="en-US" sz="2000">
              <a:latin typeface="Arial;Arial;Arial;Arial;Arial;A"/>
            </a:endParaRPr>
          </a:p>
          <a:p>
            <a:pPr>
              <a:buFontTx/>
              <a:buNone/>
            </a:pPr>
            <a:r>
              <a:rPr lang="en-US" sz="2000" b="1"/>
              <a:t>      A </a:t>
            </a:r>
            <a:r>
              <a:rPr lang="en-US" sz="2000"/>
              <a:t>= </a:t>
            </a:r>
            <a:r>
              <a:rPr lang="en-US" sz="2000" b="1"/>
              <a:t>A </a:t>
            </a:r>
            <a:r>
              <a:rPr lang="en-US" sz="2000"/>
              <a:t>after deleting c and rows incident to it;</a:t>
            </a:r>
            <a:endParaRPr lang="en-US" sz="2000">
              <a:latin typeface="Arial;Arial;Arial;Arial;Arial;A"/>
            </a:endParaRPr>
          </a:p>
          <a:p>
            <a:pPr>
              <a:buFontTx/>
              <a:buNone/>
            </a:pPr>
            <a:r>
              <a:rPr lang="en-US" sz="2000" b="1"/>
              <a:t>      x </a:t>
            </a:r>
            <a:r>
              <a:rPr lang="en-US" sz="2000"/>
              <a:t>=EXACT COVER(A; x; b);</a:t>
            </a:r>
          </a:p>
          <a:p>
            <a:pPr>
              <a:buFontTx/>
              <a:buNone/>
            </a:pPr>
            <a:r>
              <a:rPr lang="en-US" sz="2000" b="1"/>
              <a:t>if </a:t>
            </a:r>
            <a:r>
              <a:rPr lang="en-US" sz="2000"/>
              <a:t>( j xj &lt; j bj )</a:t>
            </a:r>
          </a:p>
          <a:p>
            <a:pPr>
              <a:buFontTx/>
              <a:buNone/>
            </a:pPr>
            <a:r>
              <a:rPr lang="en-US" sz="2000" b="1"/>
              <a:t>      b </a:t>
            </a:r>
            <a:r>
              <a:rPr lang="en-US" sz="2000"/>
              <a:t>= </a:t>
            </a:r>
            <a:r>
              <a:rPr lang="en-US" sz="2000" b="1"/>
              <a:t>x </a:t>
            </a:r>
            <a:r>
              <a:rPr lang="en-US" sz="2000"/>
              <a:t>;</a:t>
            </a:r>
          </a:p>
          <a:p>
            <a:pPr>
              <a:buFontTx/>
              <a:buNone/>
            </a:pPr>
            <a:r>
              <a:rPr lang="en-US" sz="2000"/>
              <a:t>       xc =0 ;</a:t>
            </a:r>
            <a:endParaRPr lang="en-US" sz="2000">
              <a:latin typeface="Arial;Arial;Arial;Arial;Arial;A"/>
            </a:endParaRPr>
          </a:p>
          <a:p>
            <a:pPr>
              <a:buFontTx/>
              <a:buNone/>
            </a:pPr>
            <a:r>
              <a:rPr lang="en-US" sz="2000" b="1"/>
              <a:t>      A </a:t>
            </a:r>
            <a:r>
              <a:rPr lang="en-US" sz="2000"/>
              <a:t>= </a:t>
            </a:r>
            <a:r>
              <a:rPr lang="en-US" sz="2000" b="1"/>
              <a:t>A </a:t>
            </a:r>
            <a:r>
              <a:rPr lang="en-US" sz="2000"/>
              <a:t>after deleting c ;</a:t>
            </a:r>
            <a:endParaRPr lang="en-US" sz="2000">
              <a:latin typeface="Arial;Arial;Arial;Arial;Arial;A"/>
            </a:endParaRPr>
          </a:p>
          <a:p>
            <a:pPr>
              <a:buFontTx/>
              <a:buNone/>
            </a:pPr>
            <a:r>
              <a:rPr lang="en-US" sz="2000" b="1"/>
              <a:t>       x </a:t>
            </a:r>
            <a:r>
              <a:rPr lang="en-US" sz="2000"/>
              <a:t>=EXACT COVER(A; x; b);</a:t>
            </a:r>
          </a:p>
          <a:p>
            <a:pPr>
              <a:buFontTx/>
              <a:buNone/>
            </a:pPr>
            <a:r>
              <a:rPr lang="en-US" sz="2000" b="1"/>
              <a:t>if </a:t>
            </a:r>
            <a:r>
              <a:rPr lang="en-US" sz="2000"/>
              <a:t>( j</a:t>
            </a:r>
            <a:r>
              <a:rPr lang="en-US" sz="2000">
                <a:latin typeface="Arial;Arial;Arial;Arial;Arial;A"/>
              </a:rPr>
              <a:t>) </a:t>
            </a:r>
            <a:r>
              <a:rPr lang="en-US" sz="2000"/>
              <a:t>xj &lt;j bj )</a:t>
            </a:r>
          </a:p>
          <a:p>
            <a:pPr>
              <a:buFontTx/>
              <a:buNone/>
            </a:pPr>
            <a:r>
              <a:rPr lang="en-US" sz="2000" b="1"/>
              <a:t>      b </a:t>
            </a:r>
            <a:r>
              <a:rPr lang="en-US" sz="2000"/>
              <a:t>=</a:t>
            </a:r>
            <a:r>
              <a:rPr lang="en-US" sz="2000">
                <a:latin typeface="Arial;Arial;Arial;Arial;Arial;A"/>
              </a:rPr>
              <a:t> </a:t>
            </a:r>
            <a:r>
              <a:rPr lang="en-US" sz="2000" b="1"/>
              <a:t>x </a:t>
            </a:r>
            <a:r>
              <a:rPr lang="en-US" sz="2000"/>
              <a:t>;</a:t>
            </a:r>
          </a:p>
          <a:p>
            <a:pPr>
              <a:buFontTx/>
              <a:buNone/>
            </a:pPr>
            <a:r>
              <a:rPr lang="en-US" sz="2000" b="1"/>
              <a:t>       return (</a:t>
            </a:r>
            <a:r>
              <a:rPr lang="en-US" sz="2000"/>
              <a:t>b);</a:t>
            </a:r>
          </a:p>
          <a:p>
            <a:pPr>
              <a:buFontTx/>
              <a:buNone/>
            </a:pPr>
            <a:r>
              <a:rPr lang="en-US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b="1"/>
              <a:t>Bounding function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305800" cy="5257800"/>
          </a:xfrm>
        </p:spPr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Estimate</a:t>
            </a:r>
            <a:r>
              <a:rPr lang="en-US" sz="2800"/>
              <a:t> lower bound on the covers derived from the current x.</a:t>
            </a:r>
          </a:p>
          <a:p>
            <a:r>
              <a:rPr lang="en-US" sz="2800"/>
              <a:t> The sum of the ones in x, plus bound on cover for local A:</a:t>
            </a:r>
          </a:p>
          <a:p>
            <a:pPr lvl="1"/>
            <a:r>
              <a:rPr lang="en-US" sz="2400"/>
              <a:t>Independent set of rows:</a:t>
            </a:r>
          </a:p>
          <a:p>
            <a:pPr lvl="2"/>
            <a:r>
              <a:rPr lang="en-US" sz="2000"/>
              <a:t> No 1 in same column.</a:t>
            </a:r>
          </a:p>
          <a:p>
            <a:pPr lvl="1"/>
            <a:r>
              <a:rPr lang="en-US" sz="2400"/>
              <a:t>Build graph denoting </a:t>
            </a:r>
            <a:r>
              <a:rPr lang="en-US" sz="2400">
                <a:solidFill>
                  <a:schemeClr val="accent2"/>
                </a:solidFill>
              </a:rPr>
              <a:t>pair-wise independence</a:t>
            </a:r>
            <a:r>
              <a:rPr lang="en-US" sz="2400"/>
              <a:t>.</a:t>
            </a:r>
          </a:p>
          <a:p>
            <a:pPr lvl="1"/>
            <a:r>
              <a:rPr lang="en-US" sz="2400" b="1">
                <a:latin typeface="Arial;Arial;Arial;Arial"/>
              </a:rPr>
              <a:t> </a:t>
            </a:r>
            <a:r>
              <a:rPr lang="en-US" sz="2400"/>
              <a:t>Find </a:t>
            </a:r>
            <a:r>
              <a:rPr lang="en-US" sz="2400">
                <a:solidFill>
                  <a:schemeClr val="accent2"/>
                </a:solidFill>
              </a:rPr>
              <a:t>clique number</a:t>
            </a:r>
            <a:r>
              <a:rPr lang="en-US" sz="2400"/>
              <a:t>.</a:t>
            </a:r>
          </a:p>
          <a:p>
            <a:pPr lvl="1"/>
            <a:r>
              <a:rPr lang="en-US" sz="2400" b="1">
                <a:latin typeface="Arial;Arial;Arial;Arial"/>
              </a:rPr>
              <a:t> </a:t>
            </a:r>
            <a:r>
              <a:rPr lang="en-US" sz="2400"/>
              <a:t>Approximation by defect is acceptable.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0" y="0"/>
            <a:ext cx="3886200" cy="533400"/>
          </a:xfrm>
        </p:spPr>
        <p:txBody>
          <a:bodyPr/>
          <a:lstStyle/>
          <a:p>
            <a:r>
              <a:rPr lang="en-US" b="1"/>
              <a:t>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971800"/>
            <a:ext cx="4114800" cy="2438400"/>
          </a:xfrm>
        </p:spPr>
        <p:txBody>
          <a:bodyPr/>
          <a:lstStyle/>
          <a:p>
            <a:r>
              <a:rPr lang="en-US" sz="2400">
                <a:latin typeface="Arial;Arial;Arial;Arial;Arial"/>
              </a:rPr>
              <a:t> </a:t>
            </a:r>
            <a:r>
              <a:rPr lang="en-US" sz="2400"/>
              <a:t>Row 4 independent from 1,2,3.</a:t>
            </a:r>
          </a:p>
          <a:p>
            <a:r>
              <a:rPr lang="en-US" sz="2400">
                <a:latin typeface="Arial;Arial;Arial;Arial;Arial"/>
              </a:rPr>
              <a:t> </a:t>
            </a:r>
            <a:r>
              <a:rPr lang="en-US" sz="2400"/>
              <a:t>Clique number is 2.</a:t>
            </a:r>
          </a:p>
          <a:p>
            <a:r>
              <a:rPr lang="en-US" sz="2400">
                <a:latin typeface="Arial;Arial;Arial;Arial;Arial"/>
              </a:rPr>
              <a:t> </a:t>
            </a:r>
            <a:r>
              <a:rPr lang="en-US" sz="2400"/>
              <a:t>Bound is 2.</a:t>
            </a:r>
            <a:endParaRPr lang="en-US" sz="2400" b="1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828800" y="762000"/>
            <a:ext cx="1981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1 01 00</a:t>
            </a:r>
          </a:p>
          <a:p>
            <a:r>
              <a:rPr lang="en-US"/>
              <a:t>1 10 01</a:t>
            </a:r>
          </a:p>
          <a:p>
            <a:r>
              <a:rPr lang="en-US"/>
              <a:t>0 11 01</a:t>
            </a:r>
          </a:p>
          <a:p>
            <a:r>
              <a:rPr lang="en-US"/>
              <a:t>0 00 10</a:t>
            </a:r>
          </a:p>
          <a:p>
            <a:r>
              <a:rPr lang="en-US"/>
              <a:t>0 11 10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81000" y="12192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 =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676400" y="685800"/>
            <a:ext cx="1371600" cy="19812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495800" y="2971800"/>
          <a:ext cx="4495800" cy="3609975"/>
        </p:xfrm>
        <a:graphic>
          <a:graphicData uri="http://schemas.openxmlformats.org/presentationml/2006/ole">
            <p:oleObj spid="_x0000_s38919" name="Photo Editor Photo" r:id="rId3" imgW="5266667" imgH="4229690" progId="MSPhotoEd.3">
              <p:embed/>
            </p:oleObj>
          </a:graphicData>
        </a:graphic>
      </p:graphicFrame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2895600" y="1981200"/>
            <a:ext cx="1066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7239000" y="3124200"/>
            <a:ext cx="3048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781800" y="2743200"/>
            <a:ext cx="1219200" cy="34607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independent</a:t>
            </a: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 rot="1586789">
            <a:off x="3810000" y="3124200"/>
            <a:ext cx="35052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5410200" y="2057400"/>
            <a:ext cx="1219200" cy="34607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clique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6172200" y="2438400"/>
            <a:ext cx="3048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0"/>
            <a:ext cx="2819400" cy="609600"/>
          </a:xfrm>
        </p:spPr>
        <p:txBody>
          <a:bodyPr/>
          <a:lstStyle/>
          <a:p>
            <a:r>
              <a:rPr lang="en-US" b="1"/>
              <a:t>Example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2133600"/>
          </a:xfrm>
        </p:spPr>
        <p:txBody>
          <a:bodyPr/>
          <a:lstStyle/>
          <a:p>
            <a:r>
              <a:rPr lang="en-US"/>
              <a:t>There are no independent rows.</a:t>
            </a:r>
          </a:p>
          <a:p>
            <a:r>
              <a:rPr lang="en-US"/>
              <a:t> Clique number is 1 (one vertex).</a:t>
            </a:r>
          </a:p>
          <a:p>
            <a:r>
              <a:rPr lang="en-US"/>
              <a:t> Bound is 1 + 1 (already selected essential).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352800" y="381000"/>
            <a:ext cx="99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1 0 1</a:t>
            </a:r>
          </a:p>
          <a:p>
            <a:r>
              <a:rPr lang="en-US"/>
              <a:t>1 1 0</a:t>
            </a:r>
          </a:p>
          <a:p>
            <a:r>
              <a:rPr lang="en-US"/>
              <a:t>0 1 1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057400" y="762000"/>
            <a:ext cx="909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A  </a:t>
            </a:r>
            <a:r>
              <a:rPr lang="en-US" sz="3200"/>
              <a:t>=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124200" y="381000"/>
            <a:ext cx="1371600" cy="1295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5943600" y="4133850"/>
          <a:ext cx="3048000" cy="2447925"/>
        </p:xfrm>
        <a:graphic>
          <a:graphicData uri="http://schemas.openxmlformats.org/presentationml/2006/ole">
            <p:oleObj spid="_x0000_s39943" name="Photo Editor Photo" r:id="rId3" imgW="5266667" imgH="4229690" progId="MSPhotoEd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224</TotalTime>
  <Words>713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Arial;Arial</vt:lpstr>
      <vt:lpstr>Symbol</vt:lpstr>
      <vt:lpstr>Arial;Arial;Arial;Arial</vt:lpstr>
      <vt:lpstr>Arial;Arial;Arial;Arial;Arial;A</vt:lpstr>
      <vt:lpstr>Arial;Arial;Arial;Arial;Arial</vt:lpstr>
      <vt:lpstr>Blank Presentation</vt:lpstr>
      <vt:lpstr>Microsoft Photo Editor 3.0 Photo</vt:lpstr>
      <vt:lpstr>FUNDAMENTAL PROBLEMS AND ALGORITHMS </vt:lpstr>
      <vt:lpstr>Branch and bound algorithm for covering Reduction strategies</vt:lpstr>
      <vt:lpstr>Example</vt:lpstr>
      <vt:lpstr>Branch and bound algorithm for covering. Reduction strategies</vt:lpstr>
      <vt:lpstr>Example reduction</vt:lpstr>
      <vt:lpstr>Branch and bound covering algorithm</vt:lpstr>
      <vt:lpstr>Bounding function</vt:lpstr>
      <vt:lpstr>Example</vt:lpstr>
      <vt:lpstr>Example</vt:lpstr>
      <vt:lpstr>Example</vt:lpstr>
      <vt:lpstr>Unate and binate cover</vt:lpstr>
      <vt:lpstr>Unate and binate covering problems</vt:lpstr>
      <vt:lpstr>Unate and binate covering problems</vt:lpstr>
      <vt:lpstr>Algorithms for unate and binate covering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PROBLEMS AND ALGORITHMS </dc:title>
  <dc:creator>Marek Perkowski</dc:creator>
  <cp:lastModifiedBy>Abdullah Al Ishtiaq</cp:lastModifiedBy>
  <cp:revision>8</cp:revision>
  <dcterms:created xsi:type="dcterms:W3CDTF">2002-08-31T04:20:04Z</dcterms:created>
  <dcterms:modified xsi:type="dcterms:W3CDTF">2020-01-25T18:05:24Z</dcterms:modified>
</cp:coreProperties>
</file>