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3AD02-8350-412C-91B2-ADAFDFFB0217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852D-044D-4115-9E2E-6F116CCDC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852D-044D-4115-9E2E-6F116CCDC9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852D-044D-4115-9E2E-6F116CCDC95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852D-044D-4115-9E2E-6F116CCDC95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852D-044D-4115-9E2E-6F116CCDC95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7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852D-044D-4115-9E2E-6F116CCDC95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1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852D-044D-4115-9E2E-6F116CCDC95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314D-F285-4BC5-84F2-36245992C1E8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D820-B552-43AF-965F-6C5B6EDB4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Array and Addressing Mode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Chapter 10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Prepared by </a:t>
            </a:r>
            <a:r>
              <a:rPr lang="en-US" sz="2400" dirty="0" err="1" smtClean="0">
                <a:solidFill>
                  <a:schemeClr val="accent1"/>
                </a:solidFill>
              </a:rPr>
              <a:t>Shareef</a:t>
            </a:r>
            <a:r>
              <a:rPr lang="en-US" sz="2400" dirty="0" smtClean="0">
                <a:solidFill>
                  <a:schemeClr val="accent1"/>
                </a:solidFill>
              </a:rPr>
              <a:t> Ahmed </a:t>
            </a:r>
            <a:r>
              <a:rPr lang="en-US" sz="2400" dirty="0" err="1" smtClean="0">
                <a:solidFill>
                  <a:schemeClr val="accent1"/>
                </a:solidFill>
              </a:rPr>
              <a:t>Tamal</a:t>
            </a:r>
            <a:r>
              <a:rPr lang="en-US" sz="2400" smtClean="0">
                <a:solidFill>
                  <a:schemeClr val="accent1"/>
                </a:solidFill>
              </a:rPr>
              <a:t/>
            </a:r>
            <a:br>
              <a:rPr lang="en-US" sz="2400" smtClean="0">
                <a:solidFill>
                  <a:schemeClr val="accent1"/>
                </a:solidFill>
              </a:rPr>
            </a:br>
            <a:r>
              <a:rPr lang="en-US" sz="2400" smtClean="0">
                <a:solidFill>
                  <a:schemeClr val="accent1"/>
                </a:solidFill>
              </a:rPr>
              <a:t>Modified(Only Slightly</a:t>
            </a:r>
            <a:r>
              <a:rPr lang="en-US" sz="2400" dirty="0" smtClean="0">
                <a:solidFill>
                  <a:schemeClr val="accent1"/>
                </a:solidFill>
              </a:rPr>
              <a:t>) by </a:t>
            </a:r>
            <a:r>
              <a:rPr lang="en-US" sz="2400" dirty="0" err="1" smtClean="0">
                <a:solidFill>
                  <a:schemeClr val="accent1"/>
                </a:solidFill>
              </a:rPr>
              <a:t>Abdus</a:t>
            </a:r>
            <a:r>
              <a:rPr lang="en-US" sz="2400" dirty="0" smtClean="0">
                <a:solidFill>
                  <a:schemeClr val="accent1"/>
                </a:solidFill>
              </a:rPr>
              <a:t> Salam Azad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So Far we have seen…..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Mode:</a:t>
            </a:r>
          </a:p>
          <a:p>
            <a:pPr lvl="3"/>
            <a:r>
              <a:rPr lang="en-US" dirty="0" smtClean="0"/>
              <a:t> When an operand is a register</a:t>
            </a:r>
          </a:p>
          <a:p>
            <a:pPr lvl="3"/>
            <a:r>
              <a:rPr lang="en-US" dirty="0" smtClean="0"/>
              <a:t>Example: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Ax,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Bx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;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dest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both in register mode</a:t>
            </a:r>
            <a:endParaRPr lang="en-US" sz="3600" dirty="0" smtClean="0"/>
          </a:p>
          <a:p>
            <a:pPr lvl="0"/>
            <a:r>
              <a:rPr lang="en-US" dirty="0" smtClean="0"/>
              <a:t>Immediate Mode:</a:t>
            </a:r>
          </a:p>
          <a:p>
            <a:pPr lvl="3"/>
            <a:r>
              <a:rPr lang="en-US" dirty="0" smtClean="0"/>
              <a:t>When an operand is a constant</a:t>
            </a:r>
          </a:p>
          <a:p>
            <a:pPr lvl="3"/>
            <a:r>
              <a:rPr lang="en-US" dirty="0" smtClean="0"/>
              <a:t>Example: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Ax, 1 </a:t>
            </a:r>
          </a:p>
          <a:p>
            <a:pPr lvl="0"/>
            <a:r>
              <a:rPr lang="en-US" dirty="0" smtClean="0"/>
              <a:t>Direct Mode:</a:t>
            </a:r>
          </a:p>
          <a:p>
            <a:pPr lvl="3"/>
            <a:r>
              <a:rPr lang="en-US" dirty="0" smtClean="0"/>
              <a:t>When an operand is a variable</a:t>
            </a:r>
          </a:p>
          <a:p>
            <a:pPr lvl="3"/>
            <a:r>
              <a:rPr lang="en-US" dirty="0" smtClean="0"/>
              <a:t>Example: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Ax, C </a:t>
            </a:r>
          </a:p>
          <a:p>
            <a:pPr lvl="3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There are 4 additional addressing modes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smtClean="0"/>
              <a:t>Indirect</a:t>
            </a:r>
          </a:p>
          <a:p>
            <a:r>
              <a:rPr lang="en-US" dirty="0" smtClean="0"/>
              <a:t>Based</a:t>
            </a:r>
          </a:p>
          <a:p>
            <a:r>
              <a:rPr lang="en-US" dirty="0" smtClean="0"/>
              <a:t>Indexed</a:t>
            </a:r>
          </a:p>
          <a:p>
            <a:r>
              <a:rPr lang="en-US" dirty="0" smtClean="0"/>
              <a:t>Based Indexed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Types of Addressing Modes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Register Indirect Mode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ax, [</a:t>
            </a:r>
            <a:r>
              <a:rPr lang="en-US" dirty="0" err="1" smtClean="0"/>
              <a:t>si</a:t>
            </a:r>
            <a:r>
              <a:rPr lang="en-US" dirty="0" smtClean="0"/>
              <a:t>]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The register SI acts as a </a:t>
            </a:r>
            <a:r>
              <a:rPr lang="en-US" dirty="0" smtClean="0">
                <a:solidFill>
                  <a:srgbClr val="FF0000"/>
                </a:solidFill>
              </a:rPr>
              <a:t>pointer</a:t>
            </a:r>
            <a:r>
              <a:rPr lang="en-US" dirty="0" smtClean="0"/>
              <a:t> to a memory location.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Offset address </a:t>
            </a:r>
            <a:r>
              <a:rPr lang="en-US" dirty="0" smtClean="0"/>
              <a:t>of the operand is contained in SI register.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648200"/>
            <a:ext cx="1600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4648200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5410200"/>
            <a:ext cx="1600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5410200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AX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91200" y="3810000"/>
          <a:ext cx="23622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5912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Content</a:t>
                      </a:r>
                      <a:endParaRPr lang="en-US" sz="2400" dirty="0"/>
                    </a:p>
                  </a:txBody>
                  <a:tcPr/>
                </a:tc>
              </a:tr>
              <a:tr h="3284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0200h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3284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0202h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3284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0204h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284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0206h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67000" y="5334000"/>
            <a:ext cx="49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Types of Addressing Modes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Register Indirect Mode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BX, SI, DI and BP register can be used to hold offset address.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For BX, SI and DI, segment number is contained in DS.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For BP, segment number is contained in 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lnSpcReduction="10000"/>
          </a:bodyPr>
          <a:lstStyle/>
          <a:p>
            <a:pPr lvl="1">
              <a:buNone/>
              <a:defRPr/>
            </a:pPr>
            <a:r>
              <a:rPr lang="en-US" dirty="0" smtClean="0"/>
              <a:t>W </a:t>
            </a:r>
            <a:r>
              <a:rPr lang="en-US" dirty="0" err="1" smtClean="0"/>
              <a:t>dw</a:t>
            </a:r>
            <a:r>
              <a:rPr lang="en-US" dirty="0" smtClean="0"/>
              <a:t> 3, 2, 5, 8, 1, 6, 8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FF0000"/>
                </a:solidFill>
              </a:rPr>
              <a:t>Calculate sum of all elements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590800"/>
            <a:ext cx="7696200" cy="3477875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 </a:t>
            </a:r>
            <a:r>
              <a:rPr lang="en-US" sz="2000" b="1" dirty="0" err="1" smtClean="0"/>
              <a:t>dw</a:t>
            </a:r>
            <a:r>
              <a:rPr lang="en-US" sz="2000" b="1" dirty="0" smtClean="0"/>
              <a:t> 3, 2, 5, 8, 1, 6, 8</a:t>
            </a:r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ax, @data</a:t>
            </a:r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ds</a:t>
            </a:r>
            <a:r>
              <a:rPr lang="en-US" sz="2000" b="1" dirty="0" smtClean="0"/>
              <a:t>, ax</a:t>
            </a:r>
          </a:p>
          <a:p>
            <a:r>
              <a:rPr lang="en-US" sz="2000" b="1" dirty="0" smtClean="0"/>
              <a:t>Lea  SI, W    ; SI points to W array</a:t>
            </a:r>
          </a:p>
          <a:p>
            <a:r>
              <a:rPr lang="en-US" sz="2000" b="1" dirty="0" err="1" smtClean="0"/>
              <a:t>Xor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ax,ax</a:t>
            </a:r>
            <a:r>
              <a:rPr lang="en-US" sz="2000" b="1" dirty="0" smtClean="0"/>
              <a:t>   ; clear AX</a:t>
            </a:r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cx</a:t>
            </a:r>
            <a:r>
              <a:rPr lang="en-US" sz="2000" b="1" dirty="0" smtClean="0"/>
              <a:t>, 7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Sum:</a:t>
            </a:r>
          </a:p>
          <a:p>
            <a:pPr lvl="1"/>
            <a:r>
              <a:rPr lang="en-US" sz="2000" b="1" dirty="0" smtClean="0"/>
              <a:t>Add ax , [SI]    </a:t>
            </a:r>
          </a:p>
          <a:p>
            <a:pPr lvl="1"/>
            <a:r>
              <a:rPr lang="en-US" sz="2000" b="1" dirty="0" smtClean="0"/>
              <a:t>Add  SI, 2  ; inc SI by 2 bytes/ 1 word as W is an word array</a:t>
            </a:r>
          </a:p>
          <a:p>
            <a:pPr lvl="1"/>
            <a:r>
              <a:rPr lang="en-US" sz="2000" b="1" dirty="0" smtClean="0"/>
              <a:t>Loop 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Types of Addressing Modes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Based and Indexed Addressing Mode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Operands offset address = displacement + contents in 						  a register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Displacement can be: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/>
              <a:t> A variable (Offset address of a variable)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/>
              <a:t> Constant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/>
              <a:t> Variable + Offset Address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Register can be: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/>
              <a:t> BX, BP, SI, DI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/>
              <a:t> Segment register rule same as </a:t>
            </a:r>
            <a:r>
              <a:rPr lang="en-US" dirty="0" smtClean="0">
                <a:solidFill>
                  <a:srgbClr val="FF0000"/>
                </a:solidFill>
              </a:rPr>
              <a:t>Register Indirect Mode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/>
              <a:t> If </a:t>
            </a:r>
            <a:r>
              <a:rPr lang="en-US" dirty="0" err="1" smtClean="0"/>
              <a:t>Bx</a:t>
            </a:r>
            <a:r>
              <a:rPr lang="en-US" dirty="0" smtClean="0"/>
              <a:t> or BP is used, then the mode is called Based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/>
              <a:t> If SI or DI is used, then called Indexed</a:t>
            </a:r>
          </a:p>
          <a:p>
            <a:pPr lvl="4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Types of Addressing Modes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Based and Indexed Addressing Mode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Syntax of an operand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[register + displacement]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[displacement + register]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[register] + displacement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displacement + [register]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Displacement[ register]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Example: </a:t>
            </a:r>
          </a:p>
          <a:p>
            <a:pPr lvl="3">
              <a:buNone/>
            </a:pPr>
            <a:r>
              <a:rPr lang="en-US" dirty="0" smtClean="0"/>
              <a:t> </a:t>
            </a:r>
          </a:p>
          <a:p>
            <a:pPr lvl="4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4800600"/>
            <a:ext cx="3200400" cy="1323439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 </a:t>
            </a:r>
            <a:r>
              <a:rPr lang="en-US" sz="2000" b="1" dirty="0" err="1" smtClean="0"/>
              <a:t>dw</a:t>
            </a:r>
            <a:r>
              <a:rPr lang="en-US" sz="2000" b="1" dirty="0" smtClean="0"/>
              <a:t> 3, 2, 5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ax, [</a:t>
            </a:r>
            <a:r>
              <a:rPr lang="en-US" sz="2000" b="1" dirty="0" err="1" smtClean="0"/>
              <a:t>W+bx</a:t>
            </a:r>
            <a:r>
              <a:rPr lang="en-US" sz="2000" b="1" dirty="0" smtClean="0"/>
              <a:t>]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451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Types of Addressing Modes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Based and Indexed Addressing Mode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Syntax of an operand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[register + displacement]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[displacement + register]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[register] + displacement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displacement + [register]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Displacement[ register]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Example: </a:t>
            </a:r>
          </a:p>
          <a:p>
            <a:pPr lvl="3">
              <a:buNone/>
            </a:pPr>
            <a:r>
              <a:rPr lang="en-US" dirty="0" smtClean="0"/>
              <a:t> </a:t>
            </a:r>
          </a:p>
          <a:p>
            <a:pPr lvl="4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4800600"/>
            <a:ext cx="3200400" cy="1323439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 </a:t>
            </a:r>
            <a:r>
              <a:rPr lang="en-US" sz="2000" b="1" dirty="0" err="1" smtClean="0"/>
              <a:t>dw</a:t>
            </a:r>
            <a:r>
              <a:rPr lang="en-US" sz="2000" b="1" dirty="0" smtClean="0"/>
              <a:t> 3, 2, 5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ax, [W]+</a:t>
            </a:r>
            <a:r>
              <a:rPr lang="en-US" sz="2000" b="1" dirty="0" err="1" smtClean="0"/>
              <a:t>bx</a:t>
            </a:r>
            <a:endParaRPr lang="en-US" sz="2000" b="1" dirty="0" smtClean="0"/>
          </a:p>
          <a:p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Another Addressing Mode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Based and Indexed Addressing Mode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Syntax of an operand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[register + displacement]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[displacement + register]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[register] + displacement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displacement + [register]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Displacement[ register]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Example: </a:t>
            </a:r>
          </a:p>
          <a:p>
            <a:pPr lvl="3">
              <a:buNone/>
            </a:pPr>
            <a:r>
              <a:rPr lang="en-US" dirty="0" smtClean="0"/>
              <a:t> </a:t>
            </a:r>
          </a:p>
          <a:p>
            <a:pPr lvl="4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4800600"/>
            <a:ext cx="3200400" cy="1323439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 </a:t>
            </a:r>
            <a:r>
              <a:rPr lang="en-US" sz="2000" b="1" dirty="0" err="1" smtClean="0"/>
              <a:t>dw</a:t>
            </a:r>
            <a:r>
              <a:rPr lang="en-US" sz="2000" b="1" dirty="0" smtClean="0"/>
              <a:t> 3, 2, 5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ax, W[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]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lnSpcReduction="10000"/>
          </a:bodyPr>
          <a:lstStyle/>
          <a:p>
            <a:pPr lvl="1">
              <a:buNone/>
              <a:defRPr/>
            </a:pPr>
            <a:r>
              <a:rPr lang="en-US" dirty="0" smtClean="0"/>
              <a:t>W </a:t>
            </a:r>
            <a:r>
              <a:rPr lang="en-US" dirty="0" err="1" smtClean="0"/>
              <a:t>dw</a:t>
            </a:r>
            <a:r>
              <a:rPr lang="en-US" dirty="0" smtClean="0"/>
              <a:t> 3, 2, 5, 8, 1, 6, 8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FF0000"/>
                </a:solidFill>
              </a:rPr>
              <a:t>Calculate sum of all elements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590800"/>
            <a:ext cx="7696200" cy="3785652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 </a:t>
            </a:r>
            <a:r>
              <a:rPr lang="en-US" sz="2000" b="1" dirty="0" err="1" smtClean="0"/>
              <a:t>dw</a:t>
            </a:r>
            <a:r>
              <a:rPr lang="en-US" sz="2000" b="1" dirty="0" smtClean="0"/>
              <a:t> 3, 2, 5, 8, 1, 6, 8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ax, @data</a:t>
            </a:r>
          </a:p>
          <a:p>
            <a:r>
              <a:rPr lang="en-US" sz="2000" b="1" dirty="0" smtClean="0"/>
              <a:t>Mov ds, ax</a:t>
            </a:r>
          </a:p>
          <a:p>
            <a:r>
              <a:rPr lang="en-US" sz="2000" b="1" dirty="0" err="1" smtClean="0"/>
              <a:t>Xor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ax,ax</a:t>
            </a:r>
            <a:r>
              <a:rPr lang="en-US" sz="2000" b="1" dirty="0" smtClean="0"/>
              <a:t>   ; clear AX</a:t>
            </a: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Xor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bx,bx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cx</a:t>
            </a:r>
            <a:r>
              <a:rPr lang="en-US" sz="2000" b="1" dirty="0" smtClean="0"/>
              <a:t>, 7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Sum:</a:t>
            </a:r>
          </a:p>
          <a:p>
            <a:pPr lvl="1"/>
            <a:r>
              <a:rPr lang="en-US" sz="2000" b="1" dirty="0" smtClean="0"/>
              <a:t>Add ax ,W[</a:t>
            </a:r>
            <a:r>
              <a:rPr lang="en-US" sz="2000" b="1" dirty="0" err="1" smtClean="0">
                <a:solidFill>
                  <a:srgbClr val="FF0000"/>
                </a:solidFill>
              </a:rPr>
              <a:t>bx</a:t>
            </a:r>
            <a:r>
              <a:rPr lang="en-US" sz="2000" b="1" dirty="0" smtClean="0"/>
              <a:t>]    </a:t>
            </a:r>
          </a:p>
          <a:p>
            <a:pPr lvl="1"/>
            <a:r>
              <a:rPr lang="en-US" sz="2000" b="1" dirty="0" smtClean="0"/>
              <a:t>Add  </a:t>
            </a:r>
            <a:r>
              <a:rPr lang="en-US" sz="2000" b="1" dirty="0" err="1" smtClean="0">
                <a:solidFill>
                  <a:srgbClr val="FF0000"/>
                </a:solidFill>
              </a:rPr>
              <a:t>bx</a:t>
            </a:r>
            <a:r>
              <a:rPr lang="en-US" sz="2000" b="1" dirty="0" smtClean="0"/>
              <a:t>, 2  ; inc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 by 2 bytes/ 1 word as W is an word array</a:t>
            </a:r>
          </a:p>
          <a:p>
            <a:pPr lvl="1"/>
            <a:r>
              <a:rPr lang="en-US" sz="2000" b="1" dirty="0" smtClean="0"/>
              <a:t>Loop 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One Dimensional Array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600" dirty="0" smtClean="0"/>
              <a:t>Declaration</a:t>
            </a:r>
            <a:endParaRPr lang="en-US" sz="360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W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10, 20, 30, 40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3200400"/>
          <a:ext cx="4800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Content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0001h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0002h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0003h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lnSpcReduction="10000"/>
          </a:bodyPr>
          <a:lstStyle/>
          <a:p>
            <a:pPr lvl="1">
              <a:buNone/>
              <a:defRPr/>
            </a:pPr>
            <a:r>
              <a:rPr lang="en-US" dirty="0" smtClean="0"/>
              <a:t>W </a:t>
            </a:r>
            <a:r>
              <a:rPr lang="en-US" dirty="0" err="1" smtClean="0"/>
              <a:t>dw</a:t>
            </a:r>
            <a:r>
              <a:rPr lang="en-US" dirty="0" smtClean="0"/>
              <a:t> 3, 2, 5, 8, 1, 6, 8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FF0000"/>
                </a:solidFill>
              </a:rPr>
              <a:t>Calculate sum of all elements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590800"/>
            <a:ext cx="7696200" cy="3785652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 </a:t>
            </a:r>
            <a:r>
              <a:rPr lang="en-US" sz="2000" b="1" dirty="0" err="1" smtClean="0"/>
              <a:t>dw</a:t>
            </a:r>
            <a:r>
              <a:rPr lang="en-US" sz="2000" b="1" dirty="0" smtClean="0"/>
              <a:t> 3, 2, 5, 8, 1, 6, 8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ax, @data</a:t>
            </a:r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ds</a:t>
            </a:r>
            <a:r>
              <a:rPr lang="en-US" sz="2000" b="1" dirty="0" smtClean="0"/>
              <a:t>, ax</a:t>
            </a:r>
          </a:p>
          <a:p>
            <a:r>
              <a:rPr lang="en-US" sz="2000" b="1" dirty="0" err="1" smtClean="0"/>
              <a:t>Xor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ax,ax</a:t>
            </a:r>
            <a:r>
              <a:rPr lang="en-US" sz="2000" b="1" dirty="0" smtClean="0"/>
              <a:t>   ; clear AX</a:t>
            </a: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Xor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bp,bp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cx</a:t>
            </a:r>
            <a:r>
              <a:rPr lang="en-US" sz="2000" b="1" dirty="0" smtClean="0"/>
              <a:t>, 7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Sum:</a:t>
            </a:r>
          </a:p>
          <a:p>
            <a:pPr lvl="1"/>
            <a:r>
              <a:rPr lang="en-US" sz="2000" b="1" dirty="0" smtClean="0"/>
              <a:t>Add ax ,W[</a:t>
            </a:r>
            <a:r>
              <a:rPr lang="en-US" sz="2000" b="1" dirty="0" err="1" smtClean="0">
                <a:solidFill>
                  <a:srgbClr val="FF0000"/>
                </a:solidFill>
              </a:rPr>
              <a:t>bp</a:t>
            </a:r>
            <a:r>
              <a:rPr lang="en-US" sz="2000" b="1" dirty="0" smtClean="0"/>
              <a:t>]    </a:t>
            </a:r>
          </a:p>
          <a:p>
            <a:pPr lvl="1"/>
            <a:r>
              <a:rPr lang="en-US" sz="2000" b="1" dirty="0" smtClean="0"/>
              <a:t>Add  </a:t>
            </a:r>
            <a:r>
              <a:rPr lang="en-US" sz="2000" b="1" dirty="0" err="1" smtClean="0">
                <a:solidFill>
                  <a:srgbClr val="FF0000"/>
                </a:solidFill>
              </a:rPr>
              <a:t>bp</a:t>
            </a:r>
            <a:r>
              <a:rPr lang="en-US" sz="2000" b="1" dirty="0" smtClean="0"/>
              <a:t>, 2  ; inc </a:t>
            </a:r>
            <a:r>
              <a:rPr lang="en-US" sz="2000" b="1" dirty="0" err="1" smtClean="0"/>
              <a:t>bp</a:t>
            </a:r>
            <a:r>
              <a:rPr lang="en-US" sz="2000" b="1" dirty="0" smtClean="0"/>
              <a:t> by 2 bytes/ 1 word as W is an word array</a:t>
            </a:r>
          </a:p>
          <a:p>
            <a:pPr lvl="1"/>
            <a:r>
              <a:rPr lang="en-US" sz="2000" b="1" dirty="0" smtClean="0"/>
              <a:t>Loop Sum</a:t>
            </a:r>
          </a:p>
        </p:txBody>
      </p:sp>
      <p:sp>
        <p:nvSpPr>
          <p:cNvPr id="6" name="Oval 5"/>
          <p:cNvSpPr/>
          <p:nvPr/>
        </p:nvSpPr>
        <p:spPr>
          <a:xfrm>
            <a:off x="5867400" y="1752600"/>
            <a:ext cx="2819400" cy="1447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problem with this code?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19800" y="3429000"/>
            <a:ext cx="2819400" cy="1447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err="1" smtClean="0">
                <a:solidFill>
                  <a:schemeClr val="tx1"/>
                </a:solidFill>
              </a:rPr>
              <a:t>bp</a:t>
            </a:r>
            <a:r>
              <a:rPr lang="en-US" dirty="0" smtClean="0">
                <a:solidFill>
                  <a:schemeClr val="tx1"/>
                </a:solidFill>
              </a:rPr>
              <a:t>, SS is the segment register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 Dimensional Array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2 Ways to store 2D array.</a:t>
            </a:r>
          </a:p>
          <a:p>
            <a:pPr lvl="4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Row Major Order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Column Major Order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981200"/>
          <a:ext cx="2438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429000"/>
          <a:ext cx="7467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0000h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0002h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0004h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0006h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0008h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000Ah</a:t>
                      </a:r>
                      <a:endParaRPr lang="en-US" sz="18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5105400"/>
          <a:ext cx="7467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0000h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0002h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0004h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0006h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0008h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000Ah</a:t>
                      </a:r>
                      <a:endParaRPr lang="en-US" sz="18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 Dimensional Array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2 Ways to store 2D array.</a:t>
            </a:r>
          </a:p>
          <a:p>
            <a:pPr lvl="4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Row Major Order</a:t>
            </a:r>
          </a:p>
          <a:p>
            <a:pPr lvl="6">
              <a:buNone/>
            </a:pPr>
            <a:r>
              <a:rPr lang="en-US" dirty="0" smtClean="0"/>
              <a:t>W  </a:t>
            </a:r>
            <a:r>
              <a:rPr lang="en-US" dirty="0" err="1" smtClean="0"/>
              <a:t>dw</a:t>
            </a:r>
            <a:r>
              <a:rPr lang="en-US" dirty="0" smtClean="0"/>
              <a:t>   1 ,2, 3</a:t>
            </a:r>
          </a:p>
          <a:p>
            <a:pPr lvl="6">
              <a:buNone/>
            </a:pPr>
            <a:r>
              <a:rPr lang="en-US" dirty="0" smtClean="0"/>
              <a:t>	  </a:t>
            </a:r>
            <a:r>
              <a:rPr lang="en-US" dirty="0" err="1" smtClean="0"/>
              <a:t>dw</a:t>
            </a:r>
            <a:r>
              <a:rPr lang="en-US" dirty="0" smtClean="0"/>
              <a:t>   4, 5, 6</a:t>
            </a:r>
          </a:p>
          <a:p>
            <a:pPr lvl="3">
              <a:buNone/>
            </a:pPr>
            <a:endParaRPr lang="en-US" dirty="0" smtClean="0"/>
          </a:p>
          <a:p>
            <a:pPr lvl="1"/>
            <a:r>
              <a:rPr lang="en-US" dirty="0" smtClean="0"/>
              <a:t>Column Major Order</a:t>
            </a:r>
          </a:p>
          <a:p>
            <a:pPr lvl="6">
              <a:buNone/>
            </a:pPr>
            <a:r>
              <a:rPr lang="en-US" dirty="0" smtClean="0"/>
              <a:t>W  </a:t>
            </a:r>
            <a:r>
              <a:rPr lang="en-US" dirty="0" err="1" smtClean="0"/>
              <a:t>dw</a:t>
            </a:r>
            <a:r>
              <a:rPr lang="en-US" dirty="0" smtClean="0"/>
              <a:t>  1 ,4</a:t>
            </a:r>
          </a:p>
          <a:p>
            <a:pPr lvl="6">
              <a:buNone/>
            </a:pPr>
            <a:r>
              <a:rPr lang="en-US" dirty="0" smtClean="0"/>
              <a:t>	  </a:t>
            </a:r>
            <a:r>
              <a:rPr lang="en-US" dirty="0" err="1" smtClean="0"/>
              <a:t>dw</a:t>
            </a:r>
            <a:r>
              <a:rPr lang="en-US" dirty="0" smtClean="0"/>
              <a:t>  2, 5</a:t>
            </a:r>
          </a:p>
          <a:p>
            <a:pPr lvl="6">
              <a:buNone/>
            </a:pPr>
            <a:r>
              <a:rPr lang="en-US" dirty="0" smtClean="0"/>
              <a:t>	  </a:t>
            </a:r>
            <a:r>
              <a:rPr lang="en-US" dirty="0" err="1" smtClean="0"/>
              <a:t>dw</a:t>
            </a:r>
            <a:r>
              <a:rPr lang="en-US" dirty="0" smtClean="0"/>
              <a:t>  3, 6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981200"/>
          <a:ext cx="2438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 Dimensional Array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Locating an element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 is an </a:t>
            </a:r>
            <a:r>
              <a:rPr lang="en-US" i="1" dirty="0" err="1" smtClean="0"/>
              <a:t>M</a:t>
            </a:r>
            <a:r>
              <a:rPr lang="en-US" dirty="0" err="1" smtClean="0"/>
              <a:t>x</a:t>
            </a:r>
            <a:r>
              <a:rPr lang="en-US" i="1" dirty="0" err="1" smtClean="0"/>
              <a:t>N</a:t>
            </a:r>
            <a:r>
              <a:rPr lang="en-US" dirty="0" smtClean="0"/>
              <a:t> array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Locate A[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If A stored in row major order then,</a:t>
            </a:r>
          </a:p>
          <a:p>
            <a:pPr marL="2286000" lvl="4" indent="-457200">
              <a:buNone/>
            </a:pPr>
            <a:r>
              <a:rPr lang="en-US" dirty="0" smtClean="0"/>
              <a:t>Address of A[</a:t>
            </a:r>
            <a:r>
              <a:rPr lang="en-US" dirty="0" err="1" smtClean="0"/>
              <a:t>i</a:t>
            </a:r>
            <a:r>
              <a:rPr lang="en-US" dirty="0" smtClean="0"/>
              <a:t>][j] = A + ( (i-1)</a:t>
            </a:r>
            <a:r>
              <a:rPr lang="en-US" dirty="0" err="1" smtClean="0"/>
              <a:t>xN</a:t>
            </a:r>
            <a:r>
              <a:rPr lang="en-US" dirty="0" smtClean="0"/>
              <a:t> + (j-1) ) x 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If A stored in column major order then,</a:t>
            </a:r>
          </a:p>
          <a:p>
            <a:pPr marL="2286000" lvl="4" indent="-457200">
              <a:buNone/>
            </a:pPr>
            <a:r>
              <a:rPr lang="en-US" dirty="0" smtClean="0"/>
              <a:t>Address of A[</a:t>
            </a:r>
            <a:r>
              <a:rPr lang="en-US" dirty="0" err="1" smtClean="0"/>
              <a:t>i</a:t>
            </a:r>
            <a:r>
              <a:rPr lang="en-US" dirty="0" smtClean="0"/>
              <a:t>][j] = A + ( (i-1) + (j-1)</a:t>
            </a:r>
            <a:r>
              <a:rPr lang="en-US" dirty="0" err="1" smtClean="0"/>
              <a:t>xM</a:t>
            </a:r>
            <a:r>
              <a:rPr lang="en-US" dirty="0" smtClean="0"/>
              <a:t> ) x S</a:t>
            </a:r>
          </a:p>
          <a:p>
            <a:pPr marL="1371600" lvl="2" indent="-457200">
              <a:buNone/>
            </a:pPr>
            <a:r>
              <a:rPr lang="en-US" dirty="0" smtClean="0"/>
              <a:t>	</a:t>
            </a:r>
          </a:p>
          <a:p>
            <a:pPr marL="1371600" lvl="2" indent="-457200">
              <a:buNone/>
            </a:pPr>
            <a:r>
              <a:rPr lang="en-US" dirty="0" smtClean="0"/>
              <a:t>where S=1 if A is byte array and 2 if A is word array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Based Indexed Addressing Mode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458200" cy="3657600"/>
          </a:xfrm>
        </p:spPr>
        <p:txBody>
          <a:bodyPr/>
          <a:lstStyle/>
          <a:p>
            <a:r>
              <a:rPr lang="en-US" dirty="0" smtClean="0"/>
              <a:t>Elements </a:t>
            </a:r>
            <a:r>
              <a:rPr lang="en-US" dirty="0" smtClean="0"/>
              <a:t>addressed as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002060"/>
                </a:solidFill>
              </a:rPr>
              <a:t>Variable [BX or BP] [SI or DI]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002060"/>
                </a:solidFill>
              </a:rPr>
              <a:t>[BX or BP] + [SI or DI] + variable + constant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002060"/>
                </a:solidFill>
              </a:rPr>
              <a:t>Variable[BX or BP + SI or DI + constant]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002060"/>
                </a:solidFill>
              </a:rPr>
              <a:t>Constant [BX or BP + SI or DI + </a:t>
            </a:r>
            <a:r>
              <a:rPr lang="en-US" b="1" dirty="0" smtClean="0">
                <a:solidFill>
                  <a:srgbClr val="002060"/>
                </a:solidFill>
              </a:rPr>
              <a:t>variable]</a:t>
            </a:r>
          </a:p>
          <a:p>
            <a:r>
              <a:rPr lang="en-US" sz="3600" dirty="0" smtClean="0"/>
              <a:t>Whatever </a:t>
            </a:r>
            <a:r>
              <a:rPr lang="en-US" sz="3600" dirty="0" smtClean="0"/>
              <a:t>the format, the address is sum of all components</a:t>
            </a: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983540"/>
            <a:ext cx="6172200" cy="156966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effectLst>
            <a:outerShdw blurRad="152400" dir="840000" algn="ctr" rotWithShape="0">
              <a:schemeClr val="tx1">
                <a:alpha val="58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 dw 10, 20, 30, 40, 50  ;  bx has 2, SI has 4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Mov ax, w[BX + SI] ; ax = 40</a:t>
            </a:r>
          </a:p>
          <a:p>
            <a:r>
              <a:rPr lang="en-US" sz="2400" b="1" dirty="0" smtClean="0"/>
              <a:t>Mov ax, w[BX + SI + 2] ; ax = 50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PTR Operator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Ax,1 ; Legal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Bh,5 ; Legal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Bx</a:t>
            </a:r>
            <a:r>
              <a:rPr lang="en-US" dirty="0" smtClean="0"/>
              <a:t>],1 ; </a:t>
            </a:r>
            <a:r>
              <a:rPr lang="en-US" dirty="0" smtClean="0">
                <a:solidFill>
                  <a:srgbClr val="FF0000"/>
                </a:solidFill>
              </a:rPr>
              <a:t>Legal or Illegal?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b="1" dirty="0" smtClean="0"/>
              <a:t>BYTE PTR</a:t>
            </a:r>
            <a:r>
              <a:rPr lang="en-US" dirty="0" smtClean="0"/>
              <a:t> [BX],1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b="1" dirty="0" smtClean="0"/>
              <a:t>WORD PTR</a:t>
            </a:r>
            <a:r>
              <a:rPr lang="en-US" dirty="0" smtClean="0"/>
              <a:t> [BX],1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4114800"/>
            <a:ext cx="2514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Ans</a:t>
            </a:r>
            <a:r>
              <a:rPr lang="en-US" sz="3200" dirty="0" smtClean="0">
                <a:solidFill>
                  <a:srgbClr val="FF0000"/>
                </a:solidFill>
              </a:rPr>
              <a:t>: Illegal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PTR Operator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db 1</a:t>
            </a:r>
          </a:p>
          <a:p>
            <a:r>
              <a:rPr lang="en-US" dirty="0" smtClean="0"/>
              <a:t>B db 2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ax, A ; </a:t>
            </a:r>
            <a:r>
              <a:rPr lang="en-US" dirty="0" smtClean="0">
                <a:solidFill>
                  <a:srgbClr val="FF0000"/>
                </a:solidFill>
              </a:rPr>
              <a:t>Illegal</a:t>
            </a:r>
          </a:p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ax, Word PTR A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57600" y="5486400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486400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486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58674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867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209800"/>
            <a:ext cx="2807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Label pseudo-op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Xlat</a:t>
            </a:r>
            <a:r>
              <a:rPr lang="en-US" sz="2800" dirty="0" smtClean="0"/>
              <a:t> Instruction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One Dimensional Array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dirty="0" smtClean="0"/>
              <a:t>Declaration</a:t>
            </a:r>
            <a:endParaRPr lang="en-US" sz="3600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3200" dirty="0"/>
              <a:t>			</a:t>
            </a:r>
            <a:r>
              <a:rPr lang="en-US" sz="2800" dirty="0" smtClean="0"/>
              <a:t>W </a:t>
            </a:r>
            <a:r>
              <a:rPr lang="en-US" sz="2800" dirty="0" err="1" smtClean="0">
                <a:solidFill>
                  <a:srgbClr val="FF0000"/>
                </a:solidFill>
              </a:rPr>
              <a:t>dw</a:t>
            </a:r>
            <a:r>
              <a:rPr lang="en-US" sz="2800" dirty="0" smtClean="0"/>
              <a:t> </a:t>
            </a:r>
            <a:r>
              <a:rPr lang="en-US" sz="2800" dirty="0"/>
              <a:t>10, 20, 30, 40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3200400"/>
          <a:ext cx="4800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Content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0002h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0004h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0006h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One Dimensional Array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dirty="0" smtClean="0"/>
              <a:t>Dup operator</a:t>
            </a:r>
            <a:endParaRPr lang="en-US" sz="3600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3200" dirty="0"/>
              <a:t>			</a:t>
            </a:r>
            <a:r>
              <a:rPr lang="en-US" sz="2800" dirty="0"/>
              <a:t>W </a:t>
            </a:r>
            <a:r>
              <a:rPr lang="en-US" sz="2800" dirty="0" err="1" smtClean="0"/>
              <a:t>dw</a:t>
            </a:r>
            <a:r>
              <a:rPr lang="en-US" sz="2800" dirty="0" smtClean="0"/>
              <a:t> 4 dup (0)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3200400"/>
          <a:ext cx="4800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Content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0002h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0004h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0006h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0" y="1676400"/>
            <a:ext cx="143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Repeat </a:t>
            </a:r>
            <a:r>
              <a:rPr lang="en-US" dirty="0" smtClean="0"/>
              <a:t>count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3429000" y="1861066"/>
            <a:ext cx="1905000" cy="348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2743200"/>
            <a:ext cx="686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19600" y="2514600"/>
            <a:ext cx="13716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One Dimensional Array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dirty="0" smtClean="0"/>
              <a:t>Dup operator</a:t>
            </a:r>
            <a:endParaRPr lang="en-US" sz="3600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3200" dirty="0"/>
              <a:t>			</a:t>
            </a:r>
            <a:endParaRPr lang="en-US" sz="3200" dirty="0" smtClean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3200" dirty="0"/>
              <a:t>	</a:t>
            </a:r>
            <a:r>
              <a:rPr lang="en-US" sz="3200" dirty="0" smtClean="0"/>
              <a:t>		</a:t>
            </a:r>
            <a:r>
              <a:rPr lang="en-US" sz="2800" dirty="0" smtClean="0"/>
              <a:t>W </a:t>
            </a:r>
            <a:r>
              <a:rPr lang="en-US" sz="2800" dirty="0" err="1" smtClean="0"/>
              <a:t>dw</a:t>
            </a:r>
            <a:r>
              <a:rPr lang="en-US" sz="2800" dirty="0" smtClean="0"/>
              <a:t> 3, 2, 2 dup (0, 3 dup (1), 5)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dirty="0" smtClean="0"/>
              <a:t>				</a:t>
            </a:r>
            <a:r>
              <a:rPr lang="en-US" sz="2800" dirty="0"/>
              <a:t>3, 2, </a:t>
            </a:r>
            <a:r>
              <a:rPr lang="en-US" sz="2800" dirty="0" smtClean="0"/>
              <a:t>0</a:t>
            </a:r>
            <a:r>
              <a:rPr lang="en-US" sz="2800" dirty="0"/>
              <a:t>, </a:t>
            </a:r>
            <a:r>
              <a:rPr lang="en-US" sz="2800" dirty="0" smtClean="0"/>
              <a:t>1, 1, 1, 5, </a:t>
            </a:r>
            <a:r>
              <a:rPr lang="en-US" sz="2800" dirty="0"/>
              <a:t>0, 1, 1, 1, 5</a:t>
            </a:r>
            <a:endParaRPr lang="en-US" sz="3600" dirty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10" name="Up-Down Arrow 9"/>
          <p:cNvSpPr/>
          <p:nvPr/>
        </p:nvSpPr>
        <p:spPr>
          <a:xfrm>
            <a:off x="4953000" y="3581400"/>
            <a:ext cx="2286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One Dimensional Array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3200" dirty="0"/>
              <a:t>	</a:t>
            </a:r>
            <a:endParaRPr lang="en-US" sz="3200" dirty="0" smtClean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dirty="0" smtClean="0"/>
              <a:t>W </a:t>
            </a:r>
            <a:r>
              <a:rPr lang="en-US" sz="2800" dirty="0" err="1" smtClean="0"/>
              <a:t>dw</a:t>
            </a:r>
            <a:r>
              <a:rPr lang="en-US" sz="2800" dirty="0" smtClean="0"/>
              <a:t> 3, 2, 5, 8, 1, 6, 8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Where is the location of 3</a:t>
            </a:r>
            <a:r>
              <a:rPr lang="en-US" sz="2800" baseline="30000" dirty="0" smtClean="0">
                <a:solidFill>
                  <a:srgbClr val="FF0000"/>
                </a:solidFill>
              </a:rPr>
              <a:t>rd</a:t>
            </a:r>
            <a:r>
              <a:rPr lang="en-US" sz="2800" dirty="0" smtClean="0">
                <a:solidFill>
                  <a:srgbClr val="FF0000"/>
                </a:solidFill>
              </a:rPr>
              <a:t> element?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w + (3-1)*2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One Dimensional Array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3200" dirty="0"/>
              <a:t>	</a:t>
            </a:r>
            <a:endParaRPr lang="en-US" sz="3200" dirty="0" smtClean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dirty="0" smtClean="0"/>
              <a:t>W </a:t>
            </a:r>
            <a:r>
              <a:rPr lang="en-US" sz="2800" dirty="0" err="1" smtClean="0"/>
              <a:t>dw</a:t>
            </a:r>
            <a:r>
              <a:rPr lang="en-US" sz="2800" dirty="0" smtClean="0"/>
              <a:t> 3, 2, 5, 8, 1, 6, 8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Calculate sum of 4</a:t>
            </a:r>
            <a:r>
              <a:rPr lang="en-US" sz="2800" baseline="30000" dirty="0" smtClean="0">
                <a:solidFill>
                  <a:srgbClr val="FF0000"/>
                </a:solidFill>
              </a:rPr>
              <a:t>th</a:t>
            </a:r>
            <a:r>
              <a:rPr lang="en-US" sz="2800" dirty="0" smtClean="0">
                <a:solidFill>
                  <a:srgbClr val="FF0000"/>
                </a:solidFill>
              </a:rPr>
              <a:t> and 6</a:t>
            </a:r>
            <a:r>
              <a:rPr lang="en-US" sz="2800" baseline="30000" dirty="0" smtClean="0">
                <a:solidFill>
                  <a:srgbClr val="FF0000"/>
                </a:solidFill>
              </a:rPr>
              <a:t>th</a:t>
            </a:r>
            <a:r>
              <a:rPr lang="en-US" sz="2800" dirty="0" smtClean="0">
                <a:solidFill>
                  <a:srgbClr val="FF0000"/>
                </a:solidFill>
              </a:rPr>
              <a:t> element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C : sum = w[3]+w[5]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Assembly 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</a:t>
            </a:r>
            <a:r>
              <a:rPr lang="en-US" sz="2800" dirty="0" err="1" smtClean="0"/>
              <a:t>mov</a:t>
            </a:r>
            <a:r>
              <a:rPr lang="en-US" sz="2800" dirty="0" smtClean="0"/>
              <a:t>  ax, w+6</a:t>
            </a:r>
          </a:p>
          <a:p>
            <a:pPr marL="3028950" lvl="6" indent="-285750">
              <a:spcBef>
                <a:spcPct val="20000"/>
              </a:spcBef>
              <a:defRPr/>
            </a:pPr>
            <a:r>
              <a:rPr lang="en-US" sz="2800" dirty="0" smtClean="0"/>
              <a:t>      add   ax, w+10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One Dimensional Array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3200" dirty="0"/>
              <a:t>	</a:t>
            </a:r>
            <a:endParaRPr lang="en-US" sz="3200" dirty="0" smtClean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dirty="0" smtClean="0"/>
              <a:t>W </a:t>
            </a:r>
            <a:r>
              <a:rPr lang="en-US" sz="2800" dirty="0" err="1" smtClean="0"/>
              <a:t>dw</a:t>
            </a:r>
            <a:r>
              <a:rPr lang="en-US" sz="2800" dirty="0" smtClean="0"/>
              <a:t> 3, 2, 5, 8, 1, 6, 8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Calculate sum of all elements</a:t>
            </a:r>
            <a:endParaRPr lang="en-US" sz="2800" dirty="0">
              <a:solidFill>
                <a:srgbClr val="FF0000"/>
              </a:solidFill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 C : 	sum=0;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dirty="0"/>
              <a:t>	</a:t>
            </a:r>
            <a:r>
              <a:rPr lang="en-US" sz="2800" dirty="0" smtClean="0"/>
              <a:t>		for(</a:t>
            </a:r>
            <a:r>
              <a:rPr lang="en-US" sz="2800" dirty="0" err="1" smtClean="0"/>
              <a:t>i</a:t>
            </a:r>
            <a:r>
              <a:rPr lang="en-US" sz="2800" dirty="0" smtClean="0"/>
              <a:t>=0;i&lt;7;i++) sum+=w[</a:t>
            </a:r>
            <a:r>
              <a:rPr lang="en-US" sz="2800" dirty="0" err="1" smtClean="0"/>
              <a:t>i</a:t>
            </a:r>
            <a:r>
              <a:rPr lang="en-US" sz="2800" dirty="0" smtClean="0"/>
              <a:t>];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dirty="0" smtClean="0"/>
              <a:t> Assembly: ?</a:t>
            </a:r>
          </a:p>
          <a:p>
            <a:pPr marL="1657350" lvl="3" indent="-285750">
              <a:spcBef>
                <a:spcPct val="20000"/>
              </a:spcBef>
              <a:defRPr/>
            </a:pPr>
            <a:r>
              <a:rPr lang="en-US" sz="2800" dirty="0" smtClean="0"/>
              <a:t>Need a way to iterate over all elements in the array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Addressing Modes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way an operand is specified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1061</Words>
  <Application>Microsoft Office PowerPoint</Application>
  <PresentationFormat>On-screen Show (4:3)</PresentationFormat>
  <Paragraphs>351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Array and Addressing Mode</vt:lpstr>
      <vt:lpstr>One Dimensional Array</vt:lpstr>
      <vt:lpstr>One Dimensional Array</vt:lpstr>
      <vt:lpstr>One Dimensional Array</vt:lpstr>
      <vt:lpstr>One Dimensional Array</vt:lpstr>
      <vt:lpstr>One Dimensional Array</vt:lpstr>
      <vt:lpstr>One Dimensional Array</vt:lpstr>
      <vt:lpstr>One Dimensional Array</vt:lpstr>
      <vt:lpstr>Addressing Modes</vt:lpstr>
      <vt:lpstr>So Far we have seen…..</vt:lpstr>
      <vt:lpstr>There are 4 additional addressing modes</vt:lpstr>
      <vt:lpstr>Types of Addressing Modes</vt:lpstr>
      <vt:lpstr>Types of Addressing Modes</vt:lpstr>
      <vt:lpstr>PowerPoint Presentation</vt:lpstr>
      <vt:lpstr>Types of Addressing Modes</vt:lpstr>
      <vt:lpstr>Types of Addressing Modes</vt:lpstr>
      <vt:lpstr>Types of Addressing Modes</vt:lpstr>
      <vt:lpstr>Another Addressing Mode</vt:lpstr>
      <vt:lpstr>PowerPoint Presentation</vt:lpstr>
      <vt:lpstr>PowerPoint Presentation</vt:lpstr>
      <vt:lpstr>2 Dimensional Array</vt:lpstr>
      <vt:lpstr>2 Dimensional Array</vt:lpstr>
      <vt:lpstr>2 Dimensional Array</vt:lpstr>
      <vt:lpstr>Based Indexed Addressing Mode</vt:lpstr>
      <vt:lpstr>PTR Operator</vt:lpstr>
      <vt:lpstr>PTR Operator</vt:lpstr>
      <vt:lpstr>More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and Addressing Mode</dc:title>
  <dc:creator>TAMAL</dc:creator>
  <cp:lastModifiedBy>Azad</cp:lastModifiedBy>
  <cp:revision>64</cp:revision>
  <dcterms:created xsi:type="dcterms:W3CDTF">2016-04-29T10:27:30Z</dcterms:created>
  <dcterms:modified xsi:type="dcterms:W3CDTF">2016-11-08T15:29:13Z</dcterms:modified>
</cp:coreProperties>
</file>