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String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Chapter 11</a:t>
            </a:r>
          </a:p>
          <a:p>
            <a:endParaRPr lang="en-US" dirty="0" smtClean="0"/>
          </a:p>
          <a:p>
            <a:r>
              <a:rPr lang="en-US" sz="2400" dirty="0" smtClean="0"/>
              <a:t>By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Rezwana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Reaz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Rimpi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700" dirty="0" smtClean="0">
                <a:solidFill>
                  <a:schemeClr val="tx1"/>
                </a:solidFill>
              </a:rPr>
              <a:t>Modified by (slightly): </a:t>
            </a:r>
            <a:r>
              <a:rPr lang="en-US" sz="1700" dirty="0" err="1" smtClean="0">
                <a:solidFill>
                  <a:schemeClr val="tx1"/>
                </a:solidFill>
              </a:rPr>
              <a:t>Mahjabin</a:t>
            </a:r>
            <a:r>
              <a:rPr lang="en-US" sz="1700" dirty="0" smtClean="0">
                <a:solidFill>
                  <a:schemeClr val="tx1"/>
                </a:solidFill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</a:rPr>
              <a:t>Nahar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String Instructions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31546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 form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 form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Move String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MOVSB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MOVSW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DS:SI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ES:DI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LODSB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LODSW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DS:SI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 or AX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Store String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STOSB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STOSW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</a:t>
                      </a:r>
                      <a:r>
                        <a:rPr lang="en-US" baseline="0" dirty="0" smtClean="0"/>
                        <a:t> or AX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ES:DI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String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CMPSB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CMPSW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DS:</a:t>
                      </a:r>
                      <a:r>
                        <a:rPr lang="en-US" baseline="0" dirty="0" smtClean="0"/>
                        <a:t>SI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ES:DI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Scan String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SCASB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SCASW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 or AX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ES:DI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4495800"/>
            <a:ext cx="7391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CLD :</a:t>
            </a:r>
            <a:r>
              <a:rPr lang="en-US" b="1" dirty="0" smtClean="0">
                <a:solidFill>
                  <a:srgbClr val="7030A0"/>
                </a:solidFill>
              </a:rPr>
              <a:t> Clear Direction FLAG; sets DF = 0;   </a:t>
            </a:r>
          </a:p>
          <a:p>
            <a:r>
              <a:rPr lang="en-US" b="1" dirty="0" smtClean="0"/>
              <a:t>STD:</a:t>
            </a:r>
            <a:r>
              <a:rPr lang="en-US" b="1" dirty="0" smtClean="0">
                <a:solidFill>
                  <a:srgbClr val="7030A0"/>
                </a:solidFill>
              </a:rPr>
              <a:t> sets DF = 1;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After execution of each of above instruction </a:t>
            </a:r>
            <a:r>
              <a:rPr lang="en-US" sz="2000" b="1" dirty="0" smtClean="0"/>
              <a:t>SI</a:t>
            </a:r>
            <a:r>
              <a:rPr lang="en-US" b="1" dirty="0" smtClean="0">
                <a:solidFill>
                  <a:srgbClr val="7030A0"/>
                </a:solidFill>
              </a:rPr>
              <a:t> and </a:t>
            </a:r>
            <a:r>
              <a:rPr lang="en-US" sz="2000" b="1" dirty="0" smtClean="0"/>
              <a:t>DI</a:t>
            </a:r>
            <a:r>
              <a:rPr lang="en-US" b="1" dirty="0" smtClean="0">
                <a:solidFill>
                  <a:srgbClr val="7030A0"/>
                </a:solidFill>
              </a:rPr>
              <a:t> automatically</a:t>
            </a:r>
          </a:p>
          <a:p>
            <a:r>
              <a:rPr lang="en-US" b="1" dirty="0" smtClean="0"/>
              <a:t> increased</a:t>
            </a:r>
            <a:r>
              <a:rPr lang="en-US" b="1" dirty="0" smtClean="0">
                <a:solidFill>
                  <a:srgbClr val="7030A0"/>
                </a:solidFill>
              </a:rPr>
              <a:t> (if </a:t>
            </a:r>
            <a:r>
              <a:rPr lang="en-US" b="1" dirty="0" smtClean="0"/>
              <a:t>CLD</a:t>
            </a:r>
            <a:r>
              <a:rPr lang="en-US" b="1" dirty="0" smtClean="0">
                <a:solidFill>
                  <a:srgbClr val="7030A0"/>
                </a:solidFill>
              </a:rPr>
              <a:t> is called) or </a:t>
            </a:r>
            <a:r>
              <a:rPr lang="en-US" b="1" dirty="0" smtClean="0"/>
              <a:t>decreased</a:t>
            </a:r>
            <a:r>
              <a:rPr lang="en-US" b="1" dirty="0" smtClean="0">
                <a:solidFill>
                  <a:srgbClr val="7030A0"/>
                </a:solidFill>
              </a:rPr>
              <a:t> (if </a:t>
            </a:r>
            <a:r>
              <a:rPr lang="en-US" b="1" dirty="0" smtClean="0"/>
              <a:t>STD</a:t>
            </a:r>
            <a:r>
              <a:rPr lang="en-US" b="1" dirty="0" smtClean="0">
                <a:solidFill>
                  <a:srgbClr val="7030A0"/>
                </a:solidFill>
              </a:rPr>
              <a:t> is called)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For </a:t>
            </a:r>
            <a:r>
              <a:rPr lang="en-US" b="1" dirty="0" smtClean="0"/>
              <a:t>byte</a:t>
            </a:r>
            <a:r>
              <a:rPr lang="en-US" b="1" dirty="0" smtClean="0">
                <a:solidFill>
                  <a:srgbClr val="7030A0"/>
                </a:solidFill>
              </a:rPr>
              <a:t> instructions SI and DI increased/decreased by </a:t>
            </a:r>
            <a:r>
              <a:rPr lang="en-US" b="1" dirty="0" smtClean="0"/>
              <a:t>1 byte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For </a:t>
            </a:r>
            <a:r>
              <a:rPr lang="en-US" b="1" dirty="0" smtClean="0"/>
              <a:t>word</a:t>
            </a:r>
            <a:r>
              <a:rPr lang="en-US" b="1" dirty="0" smtClean="0">
                <a:solidFill>
                  <a:srgbClr val="7030A0"/>
                </a:solidFill>
              </a:rPr>
              <a:t> instructions SI and DI increased/decreased </a:t>
            </a:r>
            <a:r>
              <a:rPr lang="en-US" b="1" smtClean="0">
                <a:solidFill>
                  <a:srgbClr val="7030A0"/>
                </a:solidFill>
              </a:rPr>
              <a:t>by </a:t>
            </a:r>
            <a:r>
              <a:rPr lang="en-US" b="1" dirty="0" smtClean="0">
                <a:solidFill>
                  <a:srgbClr val="7030A0"/>
                </a:solidFill>
              </a:rPr>
              <a:t>2</a:t>
            </a:r>
            <a:r>
              <a:rPr lang="en-US" b="1" smtClean="0"/>
              <a:t> </a:t>
            </a:r>
            <a:r>
              <a:rPr lang="en-US" b="1" dirty="0" smtClean="0"/>
              <a:t>byte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Copy String1 to String2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37338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.data</a:t>
            </a:r>
          </a:p>
          <a:p>
            <a:pPr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Str1 db ‘Hello’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Str2 db 5 DUP(?)  </a:t>
            </a:r>
          </a:p>
          <a:p>
            <a:pPr>
              <a:buNone/>
            </a:pPr>
            <a:r>
              <a:rPr lang="en-US" sz="1800" dirty="0" smtClean="0"/>
              <a:t>.code</a:t>
            </a:r>
          </a:p>
          <a:p>
            <a:pPr>
              <a:buNone/>
            </a:pPr>
            <a:r>
              <a:rPr lang="en-US" sz="1800" dirty="0" smtClean="0"/>
              <a:t>Main proc</a:t>
            </a:r>
          </a:p>
          <a:p>
            <a:pPr lvl="1">
              <a:buNone/>
            </a:pPr>
            <a:r>
              <a:rPr lang="en-US" sz="1800" b="1" dirty="0" err="1" smtClean="0">
                <a:solidFill>
                  <a:srgbClr val="C00000"/>
                </a:solidFill>
              </a:rPr>
              <a:t>Mov</a:t>
            </a:r>
            <a:r>
              <a:rPr lang="en-US" sz="1800" b="1" dirty="0" smtClean="0">
                <a:solidFill>
                  <a:srgbClr val="C00000"/>
                </a:solidFill>
              </a:rPr>
              <a:t> ax, @data</a:t>
            </a:r>
          </a:p>
          <a:p>
            <a:pPr lvl="1">
              <a:buNone/>
            </a:pPr>
            <a:r>
              <a:rPr lang="en-US" sz="1800" b="1" dirty="0" err="1" smtClean="0">
                <a:solidFill>
                  <a:srgbClr val="0070C0"/>
                </a:solidFill>
              </a:rPr>
              <a:t>Mov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</a:rPr>
              <a:t>ds</a:t>
            </a:r>
            <a:r>
              <a:rPr lang="en-US" sz="1800" b="1" dirty="0" smtClean="0">
                <a:solidFill>
                  <a:srgbClr val="0070C0"/>
                </a:solidFill>
              </a:rPr>
              <a:t>, ax</a:t>
            </a:r>
          </a:p>
          <a:p>
            <a:pPr lvl="1">
              <a:buNone/>
            </a:pP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</a:rPr>
              <a:t>Mov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</a:rPr>
              <a:t>es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, ax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Lea SI, str1</a:t>
            </a:r>
          </a:p>
          <a:p>
            <a:pPr lvl="1"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Lea DI, str2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CLD</a:t>
            </a:r>
          </a:p>
          <a:p>
            <a:pPr lvl="1">
              <a:buNone/>
            </a:pPr>
            <a:r>
              <a:rPr lang="en-US" sz="1800" dirty="0" err="1" smtClean="0"/>
              <a:t>movsb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err="1" smtClean="0"/>
              <a:t>movsb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err="1" smtClean="0"/>
              <a:t>movsb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err="1" smtClean="0"/>
              <a:t>movsb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err="1" smtClean="0"/>
              <a:t>movsb</a:t>
            </a:r>
            <a:endParaRPr lang="en-US" sz="1400" dirty="0" smtClean="0"/>
          </a:p>
          <a:p>
            <a:pPr>
              <a:buNone/>
            </a:pPr>
            <a:r>
              <a:rPr lang="en-US" sz="1800" dirty="0" smtClean="0"/>
              <a:t>Main </a:t>
            </a:r>
            <a:r>
              <a:rPr lang="en-US" sz="1800" dirty="0" err="1" smtClean="0"/>
              <a:t>endp</a:t>
            </a:r>
            <a:endParaRPr lang="en-US" sz="18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4724400"/>
            <a:ext cx="190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You can replace these 5 lines just with 2 lines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C00000"/>
                </a:solidFill>
              </a:rPr>
              <a:t>Mov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cx</a:t>
            </a:r>
            <a:r>
              <a:rPr lang="en-US" b="1" dirty="0" smtClean="0">
                <a:solidFill>
                  <a:srgbClr val="C00000"/>
                </a:solidFill>
              </a:rPr>
              <a:t>, 5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REP </a:t>
            </a:r>
            <a:r>
              <a:rPr lang="en-US" b="1" dirty="0" err="1" smtClean="0">
                <a:solidFill>
                  <a:srgbClr val="C00000"/>
                </a:solidFill>
              </a:rPr>
              <a:t>Movsb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1752600" y="4648200"/>
            <a:ext cx="381000" cy="15240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0" y="5657671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Mov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cx</a:t>
            </a:r>
            <a:r>
              <a:rPr lang="en-US" b="1" dirty="0" smtClean="0">
                <a:solidFill>
                  <a:srgbClr val="C00000"/>
                </a:solidFill>
              </a:rPr>
              <a:t>, 5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Copy: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    </a:t>
            </a:r>
            <a:r>
              <a:rPr lang="en-US" b="1" dirty="0" err="1" smtClean="0">
                <a:solidFill>
                  <a:srgbClr val="C00000"/>
                </a:solidFill>
              </a:rPr>
              <a:t>Movsb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   Loop copy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3657600" y="6172200"/>
            <a:ext cx="457200" cy="152400"/>
          </a:xfrm>
          <a:prstGeom prst="left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579120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Equivalent to</a:t>
            </a:r>
            <a:endParaRPr lang="en-US" dirty="0"/>
          </a:p>
        </p:txBody>
      </p:sp>
      <p:sp>
        <p:nvSpPr>
          <p:cNvPr id="10" name="Line Callout 2 9"/>
          <p:cNvSpPr/>
          <p:nvPr/>
        </p:nvSpPr>
        <p:spPr>
          <a:xfrm>
            <a:off x="2971800" y="2819400"/>
            <a:ext cx="1447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7907"/>
              <a:gd name="adj6" fmla="val -56309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DS:SI points to source string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Line Callout 2 10"/>
          <p:cNvSpPr/>
          <p:nvPr/>
        </p:nvSpPr>
        <p:spPr>
          <a:xfrm>
            <a:off x="3048000" y="3581400"/>
            <a:ext cx="1981200" cy="914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2677"/>
              <a:gd name="adj6" fmla="val -44658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ES:DI points to destination string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Copy String1 to String2 in reverse order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37338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.data</a:t>
            </a:r>
          </a:p>
          <a:p>
            <a:pPr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Str1 db ‘Hello’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Str2 db 5 DUP(?)  </a:t>
            </a:r>
          </a:p>
          <a:p>
            <a:pPr>
              <a:buNone/>
            </a:pPr>
            <a:r>
              <a:rPr lang="en-US" sz="1800" dirty="0" smtClean="0"/>
              <a:t>.code</a:t>
            </a:r>
          </a:p>
          <a:p>
            <a:pPr>
              <a:buNone/>
            </a:pPr>
            <a:r>
              <a:rPr lang="en-US" sz="1800" dirty="0" smtClean="0"/>
              <a:t>Main proc</a:t>
            </a:r>
          </a:p>
          <a:p>
            <a:pPr lvl="1">
              <a:buNone/>
            </a:pPr>
            <a:r>
              <a:rPr lang="en-US" sz="1800" b="1" dirty="0" err="1" smtClean="0">
                <a:solidFill>
                  <a:srgbClr val="C00000"/>
                </a:solidFill>
              </a:rPr>
              <a:t>Mov</a:t>
            </a:r>
            <a:r>
              <a:rPr lang="en-US" sz="1800" b="1" dirty="0" smtClean="0">
                <a:solidFill>
                  <a:srgbClr val="C00000"/>
                </a:solidFill>
              </a:rPr>
              <a:t> ax, @data</a:t>
            </a:r>
          </a:p>
          <a:p>
            <a:pPr lvl="1">
              <a:buNone/>
            </a:pPr>
            <a:r>
              <a:rPr lang="en-US" sz="1800" b="1" dirty="0" err="1" smtClean="0">
                <a:solidFill>
                  <a:srgbClr val="0070C0"/>
                </a:solidFill>
              </a:rPr>
              <a:t>Mov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</a:rPr>
              <a:t>ds</a:t>
            </a:r>
            <a:r>
              <a:rPr lang="en-US" sz="1800" b="1" dirty="0" smtClean="0">
                <a:solidFill>
                  <a:srgbClr val="0070C0"/>
                </a:solidFill>
              </a:rPr>
              <a:t>, ax</a:t>
            </a:r>
          </a:p>
          <a:p>
            <a:pPr lvl="1">
              <a:buNone/>
            </a:pP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</a:rPr>
              <a:t>Mov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3">
                    <a:lumMod val="50000"/>
                  </a:schemeClr>
                </a:solidFill>
              </a:rPr>
              <a:t>es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, ax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Lea SI, str1 + 4</a:t>
            </a:r>
          </a:p>
          <a:p>
            <a:pPr lvl="1">
              <a:buNone/>
            </a:pP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Lea DI, str2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STD</a:t>
            </a:r>
          </a:p>
          <a:p>
            <a:pPr lvl="1">
              <a:buNone/>
            </a:pPr>
            <a:r>
              <a:rPr lang="en-US" sz="1800" dirty="0" err="1" smtClean="0"/>
              <a:t>Mov</a:t>
            </a:r>
            <a:r>
              <a:rPr lang="en-US" sz="1800" dirty="0" smtClean="0"/>
              <a:t> </a:t>
            </a:r>
            <a:r>
              <a:rPr lang="en-US" sz="1800" dirty="0" err="1" smtClean="0"/>
              <a:t>cx</a:t>
            </a:r>
            <a:r>
              <a:rPr lang="en-US" sz="1800" dirty="0" smtClean="0"/>
              <a:t>, 5</a:t>
            </a:r>
          </a:p>
          <a:p>
            <a:pPr lvl="1">
              <a:buNone/>
            </a:pPr>
            <a:r>
              <a:rPr lang="en-US" sz="1800" dirty="0" smtClean="0"/>
              <a:t>Copy:</a:t>
            </a:r>
          </a:p>
          <a:p>
            <a:pPr lvl="1">
              <a:buNone/>
            </a:pPr>
            <a:r>
              <a:rPr lang="en-US" sz="1800" dirty="0" smtClean="0"/>
              <a:t>	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Movsb</a:t>
            </a:r>
            <a:endParaRPr lang="en-US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None/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	Add DI, 2</a:t>
            </a:r>
          </a:p>
          <a:p>
            <a:pPr lvl="1">
              <a:buNone/>
            </a:pPr>
            <a:r>
              <a:rPr lang="en-US" sz="1800" dirty="0" smtClean="0"/>
              <a:t>Loop copy</a:t>
            </a:r>
            <a:endParaRPr lang="en-US" sz="1400" dirty="0" smtClean="0"/>
          </a:p>
          <a:p>
            <a:pPr>
              <a:buNone/>
            </a:pPr>
            <a:r>
              <a:rPr lang="en-US" sz="1800" dirty="0" smtClean="0"/>
              <a:t>Main </a:t>
            </a:r>
            <a:r>
              <a:rPr lang="en-US" sz="1800" dirty="0" err="1" smtClean="0"/>
              <a:t>endp</a:t>
            </a:r>
            <a:endParaRPr lang="en-US" sz="18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10" name="Line Callout 2 9"/>
          <p:cNvSpPr/>
          <p:nvPr/>
        </p:nvSpPr>
        <p:spPr>
          <a:xfrm>
            <a:off x="3124200" y="2286000"/>
            <a:ext cx="1905000" cy="990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9094"/>
              <a:gd name="adj6" fmla="val -4805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DS: SI </a:t>
            </a:r>
            <a:r>
              <a:rPr lang="en-US" b="1" dirty="0" smtClean="0">
                <a:solidFill>
                  <a:schemeClr val="tx1"/>
                </a:solidFill>
              </a:rPr>
              <a:t>points to the </a:t>
            </a:r>
            <a:r>
              <a:rPr lang="en-US" b="1" dirty="0" smtClean="0">
                <a:solidFill>
                  <a:schemeClr val="tx1"/>
                </a:solidFill>
              </a:rPr>
              <a:t>last element of </a:t>
            </a:r>
            <a:r>
              <a:rPr lang="en-US" b="1" dirty="0" smtClean="0">
                <a:solidFill>
                  <a:schemeClr val="tx1"/>
                </a:solidFill>
              </a:rPr>
              <a:t>str1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Line Callout 2 10"/>
          <p:cNvSpPr/>
          <p:nvPr/>
        </p:nvSpPr>
        <p:spPr>
          <a:xfrm>
            <a:off x="3048000" y="3581400"/>
            <a:ext cx="14478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2500"/>
              <a:gd name="adj6" fmla="val -6140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ES:DI points to str2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3200400" y="4343400"/>
            <a:ext cx="2209800" cy="1295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088"/>
              <a:gd name="adj6" fmla="val -5287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Moves str1[4] to str2[0]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* decrements </a:t>
            </a:r>
            <a:r>
              <a:rPr lang="en-US" b="1" dirty="0" smtClean="0">
                <a:solidFill>
                  <a:schemeClr val="tx1"/>
                </a:solidFill>
              </a:rPr>
              <a:t>both SI and DI by 1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Line Callout 2 12"/>
          <p:cNvSpPr/>
          <p:nvPr/>
        </p:nvSpPr>
        <p:spPr>
          <a:xfrm>
            <a:off x="3200400" y="5715000"/>
            <a:ext cx="4267200" cy="914400"/>
          </a:xfrm>
          <a:prstGeom prst="borderCallout2">
            <a:avLst>
              <a:gd name="adj1" fmla="val 46184"/>
              <a:gd name="adj2" fmla="val -2075"/>
              <a:gd name="adj3" fmla="val 37334"/>
              <a:gd name="adj4" fmla="val -15150"/>
              <a:gd name="adj5" fmla="val 13765"/>
              <a:gd name="adj6" fmla="val -2060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 need to decrement SI but increment </a:t>
            </a:r>
            <a:r>
              <a:rPr lang="en-US" b="1" dirty="0" smtClean="0">
                <a:solidFill>
                  <a:schemeClr val="tx1"/>
                </a:solidFill>
              </a:rPr>
              <a:t>DI by 1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* </a:t>
            </a:r>
            <a:r>
              <a:rPr lang="en-US" b="1" dirty="0" smtClean="0">
                <a:solidFill>
                  <a:schemeClr val="tx1"/>
                </a:solidFill>
              </a:rPr>
              <a:t>add 2 to DI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Lodsb</a:t>
            </a:r>
            <a:r>
              <a:rPr lang="en-US" dirty="0" smtClean="0"/>
              <a:t> and </a:t>
            </a:r>
            <a:r>
              <a:rPr lang="en-US" dirty="0" err="1" smtClean="0"/>
              <a:t>Stosb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371600"/>
            <a:ext cx="1981200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Input </a:t>
            </a:r>
            <a:r>
              <a:rPr lang="en-US" dirty="0" err="1" smtClean="0"/>
              <a:t>str</a:t>
            </a:r>
            <a:r>
              <a:rPr lang="en-US" dirty="0" smtClean="0"/>
              <a:t> : ABC</a:t>
            </a:r>
          </a:p>
          <a:p>
            <a:r>
              <a:rPr lang="en-US" dirty="0" smtClean="0"/>
              <a:t>Output </a:t>
            </a:r>
            <a:r>
              <a:rPr lang="en-US" dirty="0" err="1" smtClean="0"/>
              <a:t>str</a:t>
            </a:r>
            <a:r>
              <a:rPr lang="en-US" dirty="0" smtClean="0"/>
              <a:t> : DEF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133600"/>
            <a:ext cx="2286000" cy="378565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.data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Str1 db ‘ABC’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Str2 db 3 DUP(?)  </a:t>
            </a:r>
          </a:p>
          <a:p>
            <a:pPr>
              <a:buNone/>
            </a:pPr>
            <a:r>
              <a:rPr lang="en-US" dirty="0" smtClean="0"/>
              <a:t>.code</a:t>
            </a:r>
          </a:p>
          <a:p>
            <a:pPr>
              <a:buNone/>
            </a:pPr>
            <a:r>
              <a:rPr lang="en-US" dirty="0" smtClean="0"/>
              <a:t>Main proc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Mov</a:t>
            </a:r>
            <a:r>
              <a:rPr lang="en-US" b="1" dirty="0" smtClean="0">
                <a:solidFill>
                  <a:srgbClr val="C00000"/>
                </a:solidFill>
              </a:rPr>
              <a:t> ax, @data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Mov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ds</a:t>
            </a:r>
            <a:r>
              <a:rPr lang="en-US" b="1" dirty="0" smtClean="0">
                <a:solidFill>
                  <a:srgbClr val="0070C0"/>
                </a:solidFill>
              </a:rPr>
              <a:t>, ax</a:t>
            </a:r>
          </a:p>
          <a:p>
            <a:pPr lvl="1">
              <a:buNone/>
            </a:pP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Mov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es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, ax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Lea SI, str1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Lea DI, str2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CLD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2133600"/>
            <a:ext cx="2286000" cy="313932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cx</a:t>
            </a:r>
            <a:r>
              <a:rPr lang="en-US" dirty="0" smtClean="0"/>
              <a:t>, 3</a:t>
            </a:r>
          </a:p>
          <a:p>
            <a:r>
              <a:rPr lang="en-US" dirty="0" err="1" smtClean="0"/>
              <a:t>Str_loop</a:t>
            </a:r>
            <a:r>
              <a:rPr lang="en-US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lodsb</a:t>
            </a:r>
            <a:endParaRPr lang="en-US" dirty="0" smtClean="0"/>
          </a:p>
          <a:p>
            <a:r>
              <a:rPr lang="en-US" dirty="0" smtClean="0"/>
              <a:t>	add al, 3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stosb</a:t>
            </a:r>
            <a:endParaRPr lang="en-US" dirty="0" smtClean="0"/>
          </a:p>
          <a:p>
            <a:r>
              <a:rPr lang="en-US" dirty="0" smtClean="0"/>
              <a:t>Loop </a:t>
            </a:r>
            <a:r>
              <a:rPr lang="en-US" dirty="0" err="1" smtClean="0"/>
              <a:t>str_loop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Main </a:t>
            </a:r>
            <a:r>
              <a:rPr lang="en-US" dirty="0" err="1" smtClean="0"/>
              <a:t>endp</a:t>
            </a:r>
            <a:endParaRPr lang="en-US" dirty="0" smtClean="0"/>
          </a:p>
          <a:p>
            <a:r>
              <a:rPr lang="en-US" dirty="0" smtClean="0"/>
              <a:t>End main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5638800" y="2133600"/>
            <a:ext cx="2362200" cy="533400"/>
          </a:xfrm>
          <a:prstGeom prst="borderCallout1">
            <a:avLst>
              <a:gd name="adj1" fmla="val 18750"/>
              <a:gd name="adj2" fmla="val -8333"/>
              <a:gd name="adj3" fmla="val 126786"/>
              <a:gd name="adj4" fmla="val -4349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Moves  str1[SI] to 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638800" y="2971800"/>
            <a:ext cx="2362200" cy="533400"/>
          </a:xfrm>
          <a:prstGeom prst="borderCallout1">
            <a:avLst>
              <a:gd name="adj1" fmla="val 78750"/>
              <a:gd name="adj2" fmla="val -4462"/>
              <a:gd name="adj3" fmla="val 83929"/>
              <a:gd name="adj4" fmla="val -4672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Moves  AL content to str2[DI]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REP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 : Repeat while equal</a:t>
            </a:r>
          </a:p>
          <a:p>
            <a:r>
              <a:rPr lang="en-US" dirty="0" smtClean="0"/>
              <a:t>REPZ : Repeat while zero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Compare 2 strings: Use of </a:t>
            </a:r>
            <a:r>
              <a:rPr lang="en-US" sz="3200" dirty="0" err="1" smtClean="0"/>
              <a:t>cmpsb</a:t>
            </a:r>
            <a:r>
              <a:rPr lang="en-US" sz="3200" dirty="0" smtClean="0"/>
              <a:t>, </a:t>
            </a:r>
            <a:r>
              <a:rPr lang="en-US" sz="3200" dirty="0" err="1" smtClean="0"/>
              <a:t>repz</a:t>
            </a:r>
            <a:r>
              <a:rPr lang="en-US" sz="3200" dirty="0" smtClean="0"/>
              <a:t>, </a:t>
            </a:r>
            <a:r>
              <a:rPr lang="en-US" sz="3200" dirty="0" err="1" smtClean="0"/>
              <a:t>repe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2362200" cy="378565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.data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Str1 db ‘ABC’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Str2 db ‘ABD’</a:t>
            </a:r>
          </a:p>
          <a:p>
            <a:pPr>
              <a:buNone/>
            </a:pPr>
            <a:r>
              <a:rPr lang="en-US" dirty="0" smtClean="0"/>
              <a:t>.code</a:t>
            </a:r>
          </a:p>
          <a:p>
            <a:pPr>
              <a:buNone/>
            </a:pPr>
            <a:r>
              <a:rPr lang="en-US" dirty="0" smtClean="0"/>
              <a:t>Main proc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Mov</a:t>
            </a:r>
            <a:r>
              <a:rPr lang="en-US" b="1" dirty="0" smtClean="0">
                <a:solidFill>
                  <a:srgbClr val="C00000"/>
                </a:solidFill>
              </a:rPr>
              <a:t> ax, @data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Mov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ds</a:t>
            </a:r>
            <a:r>
              <a:rPr lang="en-US" b="1" dirty="0" smtClean="0">
                <a:solidFill>
                  <a:srgbClr val="0070C0"/>
                </a:solidFill>
              </a:rPr>
              <a:t>, ax</a:t>
            </a:r>
          </a:p>
          <a:p>
            <a:pPr lvl="1">
              <a:buNone/>
            </a:pP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Mov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es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, ax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Lea SI, str1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Lea DI, str2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CLD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1524000"/>
            <a:ext cx="2667000" cy="369331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cx</a:t>
            </a:r>
            <a:r>
              <a:rPr lang="en-US" dirty="0" smtClean="0"/>
              <a:t>, 3</a:t>
            </a:r>
          </a:p>
          <a:p>
            <a:r>
              <a:rPr lang="en-US" b="1" dirty="0" err="1" smtClean="0">
                <a:solidFill>
                  <a:srgbClr val="00B050"/>
                </a:solidFill>
              </a:rPr>
              <a:t>Comp_if_equal</a:t>
            </a:r>
            <a:r>
              <a:rPr lang="en-US" b="1" dirty="0" smtClean="0">
                <a:solidFill>
                  <a:srgbClr val="00B050"/>
                </a:solidFill>
              </a:rPr>
              <a:t>: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cmpsb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jne</a:t>
            </a:r>
            <a:r>
              <a:rPr lang="en-US" dirty="0" smtClean="0"/>
              <a:t> 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Not_equal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       loop </a:t>
            </a:r>
            <a:r>
              <a:rPr lang="en-US" b="1" dirty="0" err="1" smtClean="0">
                <a:solidFill>
                  <a:srgbClr val="00B050"/>
                </a:solidFill>
              </a:rPr>
              <a:t>Comp_if_equal</a:t>
            </a:r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Equal :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Not_equal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dirty="0" smtClean="0"/>
          </a:p>
          <a:p>
            <a:r>
              <a:rPr lang="en-US" dirty="0" smtClean="0"/>
              <a:t>Main </a:t>
            </a:r>
            <a:r>
              <a:rPr lang="en-US" dirty="0" err="1" smtClean="0"/>
              <a:t>endp</a:t>
            </a:r>
            <a:endParaRPr lang="en-US" dirty="0" smtClean="0"/>
          </a:p>
          <a:p>
            <a:r>
              <a:rPr lang="en-US" dirty="0" smtClean="0"/>
              <a:t>End main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1524001"/>
            <a:ext cx="2667000" cy="387798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Another way: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cx</a:t>
            </a:r>
            <a:r>
              <a:rPr lang="en-US" dirty="0" smtClean="0"/>
              <a:t>, 3</a:t>
            </a:r>
          </a:p>
          <a:p>
            <a:r>
              <a:rPr lang="en-US" dirty="0" smtClean="0"/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repe</a:t>
            </a:r>
            <a:r>
              <a:rPr lang="en-US" dirty="0" smtClean="0"/>
              <a:t> </a:t>
            </a:r>
            <a:r>
              <a:rPr lang="en-US" dirty="0" err="1" smtClean="0"/>
              <a:t>cmpsb</a:t>
            </a:r>
            <a:endParaRPr lang="en-US" dirty="0" smtClean="0"/>
          </a:p>
          <a:p>
            <a:r>
              <a:rPr lang="en-US" dirty="0" err="1" smtClean="0"/>
              <a:t>jne</a:t>
            </a:r>
            <a:r>
              <a:rPr lang="en-US" dirty="0" smtClean="0"/>
              <a:t> 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Not_equal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Equal :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Not_equal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endParaRPr lang="en-US" dirty="0" smtClean="0"/>
          </a:p>
          <a:p>
            <a:r>
              <a:rPr lang="en-US" dirty="0" smtClean="0"/>
              <a:t>Main </a:t>
            </a:r>
            <a:r>
              <a:rPr lang="en-US" dirty="0" err="1" smtClean="0"/>
              <a:t>endp</a:t>
            </a:r>
            <a:endParaRPr lang="en-US" dirty="0" smtClean="0"/>
          </a:p>
          <a:p>
            <a:r>
              <a:rPr lang="en-US" dirty="0" smtClean="0"/>
              <a:t>End main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Line Callout 2 12"/>
          <p:cNvSpPr/>
          <p:nvPr/>
        </p:nvSpPr>
        <p:spPr>
          <a:xfrm>
            <a:off x="4038600" y="5638800"/>
            <a:ext cx="3352800" cy="914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48055"/>
              <a:gd name="adj6" fmla="val 5156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Automatically repeats </a:t>
            </a:r>
            <a:r>
              <a:rPr lang="en-US" b="1" dirty="0" err="1" smtClean="0">
                <a:solidFill>
                  <a:schemeClr val="tx1"/>
                </a:solidFill>
              </a:rPr>
              <a:t>cmpsb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instruction as long as compared bytes are found equal 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92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Use of </a:t>
            </a:r>
            <a:r>
              <a:rPr lang="en-US" sz="3200" dirty="0" err="1" smtClean="0"/>
              <a:t>scasb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2362200" cy="378565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.data</a:t>
            </a:r>
          </a:p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Str</a:t>
            </a:r>
            <a:r>
              <a:rPr lang="en-US" dirty="0" smtClean="0">
                <a:solidFill>
                  <a:srgbClr val="C00000"/>
                </a:solidFill>
              </a:rPr>
              <a:t> db ‘ABC’</a:t>
            </a:r>
          </a:p>
          <a:p>
            <a:pPr>
              <a:buNone/>
            </a:pPr>
            <a:r>
              <a:rPr lang="en-US" dirty="0" smtClean="0"/>
              <a:t>.code</a:t>
            </a:r>
          </a:p>
          <a:p>
            <a:pPr>
              <a:buNone/>
            </a:pPr>
            <a:r>
              <a:rPr lang="en-US" dirty="0" smtClean="0"/>
              <a:t>Main proc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Mov</a:t>
            </a:r>
            <a:r>
              <a:rPr lang="en-US" b="1" dirty="0" smtClean="0">
                <a:solidFill>
                  <a:srgbClr val="C00000"/>
                </a:solidFill>
              </a:rPr>
              <a:t> ax, @data</a:t>
            </a:r>
          </a:p>
          <a:p>
            <a:pPr lvl="1">
              <a:buNone/>
            </a:pP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Mov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es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, ax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Lea DI,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str</a:t>
            </a:r>
            <a:endParaRPr lang="en-US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buNone/>
            </a:pPr>
            <a:endParaRPr lang="en-US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buNone/>
            </a:pP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Mov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al, ‘B’</a:t>
            </a:r>
          </a:p>
          <a:p>
            <a:pPr lvl="1">
              <a:buNone/>
            </a:pP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CLD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524000"/>
            <a:ext cx="2667000" cy="350865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cx</a:t>
            </a:r>
            <a:r>
              <a:rPr lang="en-US" dirty="0" smtClean="0"/>
              <a:t>, 3</a:t>
            </a:r>
          </a:p>
          <a:p>
            <a:r>
              <a:rPr lang="en-US" dirty="0" smtClean="0"/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repne</a:t>
            </a:r>
            <a:r>
              <a:rPr lang="en-US" dirty="0" smtClean="0"/>
              <a:t> </a:t>
            </a:r>
            <a:r>
              <a:rPr lang="en-US" dirty="0" err="1" smtClean="0"/>
              <a:t>scasb</a:t>
            </a:r>
            <a:endParaRPr lang="en-US" dirty="0" smtClean="0"/>
          </a:p>
          <a:p>
            <a:r>
              <a:rPr lang="en-US" dirty="0" smtClean="0"/>
              <a:t>je 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Found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Found:</a:t>
            </a:r>
          </a:p>
          <a:p>
            <a:r>
              <a:rPr lang="en-US" dirty="0" smtClean="0"/>
              <a:t> ; B is found</a:t>
            </a:r>
          </a:p>
          <a:p>
            <a:endParaRPr lang="en-US" dirty="0" smtClean="0"/>
          </a:p>
          <a:p>
            <a:r>
              <a:rPr lang="en-US" dirty="0" smtClean="0"/>
              <a:t>Main </a:t>
            </a:r>
            <a:r>
              <a:rPr lang="en-US" dirty="0" err="1" smtClean="0"/>
              <a:t>endp</a:t>
            </a:r>
            <a:endParaRPr lang="en-US" dirty="0" smtClean="0"/>
          </a:p>
          <a:p>
            <a:r>
              <a:rPr lang="en-US" dirty="0" smtClean="0"/>
              <a:t>End main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Line Callout 2 12"/>
          <p:cNvSpPr/>
          <p:nvPr/>
        </p:nvSpPr>
        <p:spPr>
          <a:xfrm>
            <a:off x="5486400" y="3505200"/>
            <a:ext cx="3352800" cy="914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4721"/>
              <a:gd name="adj6" fmla="val -4298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Automatically repeats </a:t>
            </a:r>
            <a:r>
              <a:rPr lang="en-US" b="1" dirty="0" err="1" smtClean="0">
                <a:solidFill>
                  <a:schemeClr val="tx1"/>
                </a:solidFill>
              </a:rPr>
              <a:t>scasb</a:t>
            </a:r>
            <a:r>
              <a:rPr lang="en-US" b="1" dirty="0" smtClean="0">
                <a:solidFill>
                  <a:schemeClr val="tx1"/>
                </a:solidFill>
              </a:rPr>
              <a:t> instruction as long as </a:t>
            </a:r>
            <a:r>
              <a:rPr lang="en-US" b="1" dirty="0" err="1" smtClean="0">
                <a:solidFill>
                  <a:schemeClr val="tx1"/>
                </a:solidFill>
              </a:rPr>
              <a:t>str</a:t>
            </a:r>
            <a:r>
              <a:rPr lang="en-US" b="1" dirty="0" smtClean="0">
                <a:solidFill>
                  <a:schemeClr val="tx1"/>
                </a:solidFill>
              </a:rPr>
              <a:t>[DI] does not match the content in 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9144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Compares an element pointed </a:t>
            </a:r>
            <a:r>
              <a:rPr lang="en-US" dirty="0" smtClean="0"/>
              <a:t>to by </a:t>
            </a:r>
            <a:r>
              <a:rPr lang="en-US" dirty="0" smtClean="0"/>
              <a:t>ES: DI with AL (if </a:t>
            </a:r>
            <a:r>
              <a:rPr lang="en-US" dirty="0" err="1" smtClean="0"/>
              <a:t>scasb</a:t>
            </a:r>
            <a:r>
              <a:rPr lang="en-US" dirty="0" smtClean="0"/>
              <a:t> </a:t>
            </a:r>
            <a:r>
              <a:rPr lang="en-US" dirty="0" smtClean="0"/>
              <a:t>is used</a:t>
            </a:r>
            <a:r>
              <a:rPr lang="en-US" dirty="0" smtClean="0"/>
              <a:t>) </a:t>
            </a:r>
            <a:r>
              <a:rPr lang="en-US" dirty="0" smtClean="0"/>
              <a:t>or AX (</a:t>
            </a:r>
            <a:r>
              <a:rPr lang="en-US" dirty="0" smtClean="0"/>
              <a:t>if </a:t>
            </a:r>
            <a:r>
              <a:rPr lang="en-US" dirty="0" err="1" smtClean="0"/>
              <a:t>scasw</a:t>
            </a:r>
            <a:r>
              <a:rPr lang="en-US" dirty="0" smtClean="0"/>
              <a:t> </a:t>
            </a:r>
            <a:r>
              <a:rPr lang="en-US" dirty="0" smtClean="0"/>
              <a:t>is used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580</Words>
  <Application>Microsoft Office PowerPoint</Application>
  <PresentationFormat>On-screen Show (4:3)</PresentationFormat>
  <Paragraphs>180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 String Instructions</vt:lpstr>
      <vt:lpstr>General form of String Instructions</vt:lpstr>
      <vt:lpstr>Copy String1 to String2</vt:lpstr>
      <vt:lpstr>Copy String1 to String2 in reverse order</vt:lpstr>
      <vt:lpstr>Use of Lodsb and Stosb</vt:lpstr>
      <vt:lpstr>Conditional REP Instruction</vt:lpstr>
      <vt:lpstr>Compare 2 strings: Use of cmpsb, repz, repe</vt:lpstr>
      <vt:lpstr>Use of scasb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Rimpi</dc:creator>
  <cp:lastModifiedBy>User</cp:lastModifiedBy>
  <cp:revision>44</cp:revision>
  <dcterms:created xsi:type="dcterms:W3CDTF">2006-08-16T00:00:00Z</dcterms:created>
  <dcterms:modified xsi:type="dcterms:W3CDTF">2018-04-23T16:01:05Z</dcterms:modified>
</cp:coreProperties>
</file>