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63" r:id="rId13"/>
    <p:sldId id="273" r:id="rId14"/>
    <p:sldId id="264" r:id="rId15"/>
    <p:sldId id="272" r:id="rId16"/>
    <p:sldId id="274" r:id="rId17"/>
    <p:sldId id="275" r:id="rId18"/>
    <p:sldId id="265" r:id="rId19"/>
    <p:sldId id="266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8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3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8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6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9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5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3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9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POP CX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38" y="1432729"/>
            <a:ext cx="5077162" cy="522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POP DX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28418"/>
            <a:ext cx="5105400" cy="533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declaration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8764" y="1524000"/>
            <a:ext cx="84166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PROC type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/>
              <a:t>;body of the procedure</a:t>
            </a:r>
          </a:p>
          <a:p>
            <a:endParaRPr lang="en-US" dirty="0"/>
          </a:p>
          <a:p>
            <a:r>
              <a:rPr lang="en-US" dirty="0" smtClean="0"/>
              <a:t>RET</a:t>
            </a:r>
          </a:p>
          <a:p>
            <a:r>
              <a:rPr lang="en-US" dirty="0" smtClean="0"/>
              <a:t>name ENDP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ame = user defined name of the procedure</a:t>
            </a:r>
          </a:p>
          <a:p>
            <a:r>
              <a:rPr lang="en-US" dirty="0" smtClean="0"/>
              <a:t>type = (optional) NEAR or FAR 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en-US" dirty="0" smtClean="0"/>
              <a:t>f </a:t>
            </a:r>
            <a:r>
              <a:rPr lang="en-US" dirty="0" smtClean="0"/>
              <a:t>type is omitted, NEAR is assumed.</a:t>
            </a:r>
          </a:p>
          <a:p>
            <a:endParaRPr lang="en-US" dirty="0"/>
          </a:p>
          <a:p>
            <a:r>
              <a:rPr lang="en-US" dirty="0" smtClean="0"/>
              <a:t>NEAR </a:t>
            </a:r>
            <a:r>
              <a:rPr lang="en-US" dirty="0" smtClean="0"/>
              <a:t>means caller and called procedures are in the same segment. </a:t>
            </a:r>
            <a:r>
              <a:rPr lang="en-US" dirty="0"/>
              <a:t>F</a:t>
            </a:r>
            <a:r>
              <a:rPr lang="en-US" dirty="0" smtClean="0"/>
              <a:t>ar </a:t>
            </a:r>
            <a:r>
              <a:rPr lang="en-US" dirty="0" smtClean="0"/>
              <a:t>means caller and called procedures are in different segment.</a:t>
            </a:r>
          </a:p>
        </p:txBody>
      </p:sp>
    </p:spTree>
    <p:extLst>
      <p:ext uri="{BB962C8B-B14F-4D97-AF65-F5344CB8AC3E}">
        <p14:creationId xmlns:p14="http://schemas.microsoft.com/office/powerpoint/2010/main" val="101904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call and return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71338"/>
            <a:ext cx="5136663" cy="48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754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Direct procedure call:</a:t>
            </a:r>
          </a:p>
          <a:p>
            <a:r>
              <a:rPr lang="en-US" dirty="0" smtClean="0"/>
              <a:t>CALL name</a:t>
            </a:r>
            <a:endParaRPr lang="en-US" dirty="0"/>
          </a:p>
          <a:p>
            <a:r>
              <a:rPr lang="en-US" dirty="0" smtClean="0"/>
              <a:t>name = name of the procedure</a:t>
            </a:r>
          </a:p>
          <a:p>
            <a:endParaRPr lang="en-US" dirty="0"/>
          </a:p>
          <a:p>
            <a:r>
              <a:rPr lang="en-US" b="1" dirty="0" smtClean="0"/>
              <a:t>Indirect procedure call:</a:t>
            </a:r>
          </a:p>
          <a:p>
            <a:r>
              <a:rPr lang="en-US" dirty="0"/>
              <a:t>CALL </a:t>
            </a:r>
            <a:r>
              <a:rPr lang="en-US" dirty="0" smtClean="0"/>
              <a:t>address</a:t>
            </a:r>
            <a:endParaRPr lang="en-US" dirty="0"/>
          </a:p>
          <a:p>
            <a:r>
              <a:rPr lang="en-US" dirty="0" smtClean="0"/>
              <a:t>address </a:t>
            </a:r>
            <a:r>
              <a:rPr lang="en-US" dirty="0"/>
              <a:t>= </a:t>
            </a:r>
            <a:r>
              <a:rPr lang="en-US" dirty="0" smtClean="0"/>
              <a:t>a register or memory location containing the address of a procedure.</a:t>
            </a:r>
            <a:endParaRPr lang="en-US" dirty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101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of CALL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Return address of the caller is saved on the stack. </a:t>
            </a:r>
            <a:endParaRPr lang="en-US" dirty="0"/>
          </a:p>
          <a:p>
            <a:r>
              <a:rPr lang="en-US" dirty="0" smtClean="0"/>
              <a:t>    	return address = offset of the next instruction after the CALL 	statement in the caller procedure.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IP gets the offset address of the first instruction of called procedure.</a:t>
            </a:r>
          </a:p>
          <a:p>
            <a:r>
              <a:rPr lang="en-US" dirty="0" smtClean="0"/>
              <a:t>     CS:IP = </a:t>
            </a:r>
            <a:r>
              <a:rPr lang="en-US" dirty="0" err="1" smtClean="0"/>
              <a:t>segment:offset</a:t>
            </a:r>
            <a:r>
              <a:rPr lang="en-US" dirty="0" smtClean="0"/>
              <a:t> of the first instruction of the called procedure.</a:t>
            </a:r>
          </a:p>
          <a:p>
            <a:r>
              <a:rPr lang="en-US" dirty="0" smtClean="0"/>
              <a:t>     Control goes to the called procedure.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431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8496"/>
            <a:ext cx="8521093" cy="449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36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CALL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71600"/>
            <a:ext cx="888763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9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 </a:t>
            </a:r>
            <a:r>
              <a:rPr lang="en-US" dirty="0" err="1" smtClean="0"/>
              <a:t>pop_value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p</a:t>
            </a:r>
            <a:r>
              <a:rPr lang="en-US" dirty="0" err="1" smtClean="0"/>
              <a:t>op_value</a:t>
            </a:r>
            <a:r>
              <a:rPr lang="en-US" dirty="0" smtClean="0"/>
              <a:t> = (optional)</a:t>
            </a:r>
          </a:p>
          <a:p>
            <a:endParaRPr lang="en-US" dirty="0"/>
          </a:p>
          <a:p>
            <a:r>
              <a:rPr lang="en-US" dirty="0" smtClean="0"/>
              <a:t>Execution of RET: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IP gets the value of TOS. So,  CS:IP = </a:t>
            </a:r>
            <a:r>
              <a:rPr lang="en-US" dirty="0" err="1" smtClean="0"/>
              <a:t>segment:offset</a:t>
            </a:r>
            <a:r>
              <a:rPr lang="en-US" dirty="0" smtClean="0"/>
              <a:t> of the return address. Thus, control goes back to the caller program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021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RET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52286"/>
            <a:ext cx="8852586" cy="47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7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9050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is a one dimensional data structure.</a:t>
            </a:r>
          </a:p>
          <a:p>
            <a:r>
              <a:rPr lang="en-US" dirty="0" smtClean="0"/>
              <a:t>Items are added and removed in last-in first-out manner.</a:t>
            </a:r>
          </a:p>
          <a:p>
            <a:r>
              <a:rPr lang="en-US" dirty="0" smtClean="0"/>
              <a:t>The most recent item is called top of the stack (TOS).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61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RET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461812"/>
            <a:ext cx="8770673" cy="47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6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stack segment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9050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.STACK 100H</a:t>
            </a:r>
          </a:p>
          <a:p>
            <a:endParaRPr lang="en-US" dirty="0" smtClean="0"/>
          </a:p>
          <a:p>
            <a:r>
              <a:rPr lang="en-US" dirty="0" smtClean="0"/>
              <a:t>When the program is assembled and loaded in memory,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SS register contains the segment number of the stack segment.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 register is initialized to </a:t>
            </a:r>
            <a:r>
              <a:rPr lang="en-US" dirty="0" smtClean="0"/>
              <a:t>100h for the preceding stack declaration. </a:t>
            </a:r>
            <a:r>
              <a:rPr lang="en-US" dirty="0" smtClean="0"/>
              <a:t>This </a:t>
            </a:r>
            <a:r>
              <a:rPr lang="en-US" dirty="0" smtClean="0"/>
              <a:t>indicates that the stack is empty. </a:t>
            </a:r>
            <a:r>
              <a:rPr lang="en-US" dirty="0" smtClean="0"/>
              <a:t>When the stack is not empty, SP contains the offset address of the TOS.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2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and PUSHF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38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</a:t>
            </a:r>
            <a:r>
              <a:rPr lang="en-US" dirty="0" smtClean="0"/>
              <a:t>source (e.g. PUSH AX)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ource = 16 bit register or memory word</a:t>
            </a:r>
          </a:p>
          <a:p>
            <a:endParaRPr lang="en-US" dirty="0"/>
          </a:p>
          <a:p>
            <a:r>
              <a:rPr lang="en-US" dirty="0" smtClean="0"/>
              <a:t>Execution of </a:t>
            </a:r>
            <a:r>
              <a:rPr lang="en-US" dirty="0" smtClean="0"/>
              <a:t>PUSH causes the following to happen: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 is decreased by 2.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copy of the source content is pushed to the address specified by SS:SP. The source is unchanged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PUSHF</a:t>
            </a:r>
          </a:p>
          <a:p>
            <a:endParaRPr lang="en-US" dirty="0"/>
          </a:p>
          <a:p>
            <a:r>
              <a:rPr lang="en-US" dirty="0" smtClean="0"/>
              <a:t>This instruction pushes the contents of the FLAGS register onto the stack.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is no </a:t>
            </a:r>
            <a:r>
              <a:rPr lang="en-US" dirty="0"/>
              <a:t>effect </a:t>
            </a:r>
            <a:r>
              <a:rPr lang="en-US" dirty="0" smtClean="0"/>
              <a:t>of PUSH/PUSHF on </a:t>
            </a:r>
            <a:r>
              <a:rPr lang="en-US" dirty="0"/>
              <a:t>the flags.</a:t>
            </a:r>
          </a:p>
          <a:p>
            <a:endParaRPr lang="en-US" dirty="0"/>
          </a:p>
          <a:p>
            <a:r>
              <a:rPr lang="en-US" dirty="0"/>
              <a:t>Illegal: </a:t>
            </a:r>
            <a:r>
              <a:rPr lang="en-US" dirty="0" smtClean="0"/>
              <a:t>PUSH </a:t>
            </a:r>
            <a:r>
              <a:rPr lang="en-US" dirty="0" smtClean="0"/>
              <a:t>DL (Byte instruction is illegal)</a:t>
            </a:r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smtClean="0"/>
              <a:t>PUSH 2 (Push of immediate data is illegal)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8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Stack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148308"/>
            <a:ext cx="4267200" cy="548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9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PUSH AX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95400"/>
            <a:ext cx="41910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7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PUSH BX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641" y="1295400"/>
            <a:ext cx="530298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2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and POPF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38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 destination</a:t>
            </a:r>
          </a:p>
          <a:p>
            <a:r>
              <a:rPr lang="en-US" dirty="0" smtClean="0"/>
              <a:t>destination = 16 bit register (except IP) or memory word</a:t>
            </a:r>
          </a:p>
          <a:p>
            <a:endParaRPr lang="en-US" dirty="0"/>
          </a:p>
          <a:p>
            <a:r>
              <a:rPr lang="en-US" dirty="0" smtClean="0"/>
              <a:t>Execution of POP: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content of SS:SP (TOS) is moved to the destination.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 is increased by 2.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POPF</a:t>
            </a:r>
          </a:p>
          <a:p>
            <a:endParaRPr lang="en-US" dirty="0" smtClean="0"/>
          </a:p>
          <a:p>
            <a:r>
              <a:rPr lang="en-US" dirty="0" smtClean="0"/>
              <a:t>This instruction pops the TOS into the FLAGS register.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There is no effect of </a:t>
            </a:r>
            <a:r>
              <a:rPr lang="en-US" dirty="0" smtClean="0"/>
              <a:t>POP/POPF </a:t>
            </a:r>
            <a:r>
              <a:rPr lang="en-US" dirty="0" smtClean="0"/>
              <a:t>on </a:t>
            </a:r>
            <a:r>
              <a:rPr lang="en-US" dirty="0" smtClean="0"/>
              <a:t>the flags.</a:t>
            </a:r>
          </a:p>
          <a:p>
            <a:endParaRPr lang="en-US" dirty="0"/>
          </a:p>
          <a:p>
            <a:r>
              <a:rPr lang="en-US" dirty="0" smtClean="0"/>
              <a:t>Illegal: POP </a:t>
            </a:r>
            <a:r>
              <a:rPr lang="en-US" dirty="0"/>
              <a:t>DL (Byte instruction is illegal)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6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POP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84" y="1311185"/>
            <a:ext cx="5056815" cy="51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2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385</Words>
  <Application>Microsoft Office PowerPoint</Application>
  <PresentationFormat>On-screen Show (4:3)</PresentationFormat>
  <Paragraphs>101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Chapter 8</vt:lpstr>
      <vt:lpstr>Stack</vt:lpstr>
      <vt:lpstr>Declaring stack segment</vt:lpstr>
      <vt:lpstr>PUSH and PUSHF</vt:lpstr>
      <vt:lpstr>Empty Stack</vt:lpstr>
      <vt:lpstr>After PUSH AX</vt:lpstr>
      <vt:lpstr>After PUSH BX</vt:lpstr>
      <vt:lpstr>POP and POPF</vt:lpstr>
      <vt:lpstr>Before POP</vt:lpstr>
      <vt:lpstr>After POP CX</vt:lpstr>
      <vt:lpstr>After POP DX</vt:lpstr>
      <vt:lpstr>Procedure declaration</vt:lpstr>
      <vt:lpstr>Procedure call and return</vt:lpstr>
      <vt:lpstr>CALL</vt:lpstr>
      <vt:lpstr>Execution of CALL</vt:lpstr>
      <vt:lpstr>Before CALL</vt:lpstr>
      <vt:lpstr>After CALL</vt:lpstr>
      <vt:lpstr>RET</vt:lpstr>
      <vt:lpstr>Before RET</vt:lpstr>
      <vt:lpstr>After RET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Maitraye Das</dc:creator>
  <cp:lastModifiedBy>User</cp:lastModifiedBy>
  <cp:revision>17</cp:revision>
  <dcterms:created xsi:type="dcterms:W3CDTF">2006-08-16T00:00:00Z</dcterms:created>
  <dcterms:modified xsi:type="dcterms:W3CDTF">2018-04-23T18:11:51Z</dcterms:modified>
</cp:coreProperties>
</file>