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419" r:id="rId3"/>
    <p:sldId id="448" r:id="rId4"/>
    <p:sldId id="449" r:id="rId5"/>
    <p:sldId id="450" r:id="rId6"/>
    <p:sldId id="451" r:id="rId7"/>
    <p:sldId id="454" r:id="rId8"/>
    <p:sldId id="453" r:id="rId9"/>
    <p:sldId id="459" r:id="rId10"/>
    <p:sldId id="460" r:id="rId11"/>
    <p:sldId id="458" r:id="rId12"/>
    <p:sldId id="455" r:id="rId13"/>
    <p:sldId id="462" r:id="rId14"/>
    <p:sldId id="461" r:id="rId15"/>
    <p:sldId id="457" r:id="rId16"/>
    <p:sldId id="463" r:id="rId17"/>
    <p:sldId id="479" r:id="rId18"/>
    <p:sldId id="464" r:id="rId19"/>
    <p:sldId id="465" r:id="rId20"/>
    <p:sldId id="466" r:id="rId21"/>
    <p:sldId id="471" r:id="rId22"/>
    <p:sldId id="473" r:id="rId23"/>
    <p:sldId id="474" r:id="rId24"/>
    <p:sldId id="477" r:id="rId25"/>
    <p:sldId id="480" r:id="rId26"/>
    <p:sldId id="481" r:id="rId27"/>
  </p:sldIdLst>
  <p:sldSz cx="9144000" cy="6858000" type="screen4x3"/>
  <p:notesSz cx="6985000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96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193F6EA6-CDB4-48E1-8875-CBD402D9D95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9" tIns="46474" rIns="92949" bIns="46474" numCol="1" anchor="t" anchorCtr="0" compatLnSpc="1">
            <a:prstTxWarp prst="textNoShape">
              <a:avLst/>
            </a:prstTxWarp>
          </a:bodyPr>
          <a:lstStyle>
            <a:lvl1pPr defTabSz="930275">
              <a:defRPr sz="1200" b="0"/>
            </a:lvl1pPr>
          </a:lstStyle>
          <a:p>
            <a:endParaRPr lang="de-DE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9" tIns="46474" rIns="92949" bIns="4647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endParaRPr lang="de-DE"/>
          </a:p>
        </p:txBody>
      </p:sp>
      <p:sp>
        <p:nvSpPr>
          <p:cNvPr id="9421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42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8488"/>
            <a:ext cx="5121275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9" tIns="46474" rIns="92949" bIns="464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</a:p>
        </p:txBody>
      </p:sp>
      <p:sp>
        <p:nvSpPr>
          <p:cNvPr id="942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9" tIns="46474" rIns="92949" bIns="46474" numCol="1" anchor="b" anchorCtr="0" compatLnSpc="1">
            <a:prstTxWarp prst="textNoShape">
              <a:avLst/>
            </a:prstTxWarp>
          </a:bodyPr>
          <a:lstStyle>
            <a:lvl1pPr defTabSz="930275">
              <a:defRPr sz="1200" b="0"/>
            </a:lvl1pPr>
          </a:lstStyle>
          <a:p>
            <a:endParaRPr lang="de-DE"/>
          </a:p>
        </p:txBody>
      </p:sp>
      <p:sp>
        <p:nvSpPr>
          <p:cNvPr id="942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18563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9" tIns="46474" rIns="92949" bIns="4647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fld id="{6F029D6C-1DD3-4FA6-9499-88AF4C128C94}" type="slidenum">
              <a:rPr lang="de-DE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F08AE0-596F-4BBA-90B6-2696B0F4F1F8}" type="datetime1">
              <a:rPr lang="en-US"/>
              <a:pPr/>
              <a:t>29-Dec-18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55E87F-73A3-4E16-A61D-0320599D6C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85928A-D01F-4AB0-B347-D6B4D8912966}" type="datetime1">
              <a:rPr lang="en-US"/>
              <a:pPr/>
              <a:t>29-Dec-18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998312-FA4D-4D7B-B638-82F09439B7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7CD1F9-E89A-4F6D-93C3-9D10B99A6E3E}" type="datetime1">
              <a:rPr lang="en-US"/>
              <a:pPr/>
              <a:t>29-Dec-18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41EC1D-AC75-44AF-B30B-934A8FCF02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DFD709-7B1A-406F-B6FF-2872290BC9A5}" type="datetime1">
              <a:rPr lang="en-US"/>
              <a:pPr/>
              <a:t>29-Dec-18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EFAC36-D621-407F-9C8C-5BCDFD4E3F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EDDD66-62E5-4208-ACB6-FB75B41118EE}" type="datetime1">
              <a:rPr lang="en-US"/>
              <a:pPr/>
              <a:t>29-Dec-18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A59987-810A-4DF6-B371-6DC0D65230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6BA130-7B59-406A-9B5A-F654DDF42063}" type="datetime1">
              <a:rPr lang="en-US"/>
              <a:pPr/>
              <a:t>29-Dec-18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666A76-5D9A-4549-AFDD-94F11861A9F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46034C-E283-42D0-BEFC-D5775A51BC02}" type="datetime1">
              <a:rPr lang="en-US"/>
              <a:pPr/>
              <a:t>29-Dec-18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C76D3-9F1B-4702-8E8A-278CDAF387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F4A13B-E458-4F84-BBB3-D417801EB040}" type="datetime1">
              <a:rPr lang="en-US"/>
              <a:pPr/>
              <a:t>29-Dec-18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F17D89-1E13-45B7-998B-C1F4978329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4B0567-3858-4661-8AEA-E72FFC2B2F84}" type="datetime1">
              <a:rPr lang="en-US"/>
              <a:pPr/>
              <a:t>29-Dec-18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BF9EC0-21EE-45EC-B756-21B80BBF9F7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20964B-3655-465E-8003-3CB4AB3D2566}" type="datetime1">
              <a:rPr lang="en-US"/>
              <a:pPr/>
              <a:t>29-Dec-18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5F3417-1179-4785-B005-6FA892643A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674B33-5044-4090-82F4-38AEFA75BD8F}" type="datetime1">
              <a:rPr lang="en-US"/>
              <a:pPr/>
              <a:t>29-Dec-18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02ADED-532D-4326-8FBD-E408605A4D9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fld id="{5EAE63E0-32C5-4D79-9222-E2C2D4831C4A}" type="datetime1">
              <a:rPr lang="en-US"/>
              <a:pPr/>
              <a:t>29-Dec-18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9291B1F5-A4B3-4D86-A582-EF91D76E1DE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6E0E-FD35-4C79-B4BA-DBF33DECEE03}" type="slidenum">
              <a:rPr lang="en-US"/>
              <a:pPr/>
              <a:t>1</a:t>
            </a:fld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/>
              <a:t>Ns Tutorial: Case Studies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20574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3600"/>
          </a:p>
          <a:p>
            <a:pPr>
              <a:lnSpc>
                <a:spcPct val="90000"/>
              </a:lnSpc>
            </a:pPr>
            <a:r>
              <a:rPr lang="en-US" sz="2800"/>
              <a:t>John Heidemann (USC/ISI)</a:t>
            </a:r>
          </a:p>
          <a:p>
            <a:pPr>
              <a:lnSpc>
                <a:spcPct val="90000"/>
              </a:lnSpc>
            </a:pPr>
            <a:r>
              <a:rPr lang="en-US" sz="2800"/>
              <a:t>Polly Huang (ETH Zurich)</a:t>
            </a:r>
          </a:p>
          <a:p>
            <a:pPr>
              <a:lnSpc>
                <a:spcPct val="90000"/>
              </a:lnSpc>
            </a:pPr>
            <a:r>
              <a:rPr lang="en-US" sz="2800"/>
              <a:t>March 14, 2002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BBB6B-DDFF-43C5-9D9A-37AAFC810EC4}" type="slidenum">
              <a:rPr lang="en-US"/>
              <a:pPr/>
              <a:t>10</a:t>
            </a:fld>
            <a:endParaRPr lang="en-US"/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Page Download Time - HTTP</a:t>
            </a:r>
          </a:p>
        </p:txBody>
      </p:sp>
      <p:pic>
        <p:nvPicPr>
          <p:cNvPr id="277507" name="Picture 3" descr="Z:\Explorer\My Documents\low-http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752600"/>
            <a:ext cx="7029450" cy="5426075"/>
          </a:xfrm>
          <a:prstGeom prst="rect">
            <a:avLst/>
          </a:prstGeom>
          <a:noFill/>
        </p:spPr>
      </p:pic>
      <p:sp>
        <p:nvSpPr>
          <p:cNvPr id="277508" name="Oval 4"/>
          <p:cNvSpPr>
            <a:spLocks noChangeArrowheads="1"/>
          </p:cNvSpPr>
          <p:nvPr/>
        </p:nvSpPr>
        <p:spPr bwMode="auto">
          <a:xfrm>
            <a:off x="1524000" y="3962400"/>
            <a:ext cx="1828800" cy="137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509" name="Oval 5"/>
          <p:cNvSpPr>
            <a:spLocks noChangeArrowheads="1"/>
          </p:cNvSpPr>
          <p:nvPr/>
        </p:nvSpPr>
        <p:spPr bwMode="auto">
          <a:xfrm>
            <a:off x="3048000" y="3124200"/>
            <a:ext cx="2819400" cy="2438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510" name="Oval 6"/>
          <p:cNvSpPr>
            <a:spLocks noChangeArrowheads="1"/>
          </p:cNvSpPr>
          <p:nvPr/>
        </p:nvSpPr>
        <p:spPr bwMode="auto">
          <a:xfrm>
            <a:off x="5791200" y="3733800"/>
            <a:ext cx="2438400" cy="167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512" name="Text Box 8"/>
          <p:cNvSpPr txBox="1">
            <a:spLocks noChangeArrowheads="1"/>
          </p:cNvSpPr>
          <p:nvPr/>
        </p:nvSpPr>
        <p:spPr bwMode="auto">
          <a:xfrm>
            <a:off x="762000" y="4876800"/>
            <a:ext cx="7696200" cy="180022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en-US" sz="2800"/>
              <a:t>Simple, persistent, and pipelined connections, gradually better</a:t>
            </a:r>
          </a:p>
          <a:p>
            <a:r>
              <a:rPr lang="en-US" sz="2800"/>
              <a:t>Higher the number of parallel connections, Smaller the range of improvement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8" grpId="0" animBg="1"/>
      <p:bldP spid="277509" grpId="0" animBg="1"/>
      <p:bldP spid="277510" grpId="0" animBg="1"/>
      <p:bldP spid="277512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E729-0B5D-4E3C-B322-5E6B6972CA89}" type="slidenum">
              <a:rPr lang="en-US"/>
              <a:pPr/>
              <a:t>11</a:t>
            </a:fld>
            <a:endParaRPr lang="en-US"/>
          </a:p>
        </p:txBody>
      </p:sp>
      <p:sp>
        <p:nvSpPr>
          <p:cNvPr id="2754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 vs. HTTP</a:t>
            </a:r>
          </a:p>
        </p:txBody>
      </p:sp>
      <p:pic>
        <p:nvPicPr>
          <p:cNvPr id="275459" name="Picture 1027" descr="Z:\Explorer\My Documents\low-tcp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743200"/>
            <a:ext cx="4378325" cy="3379788"/>
          </a:xfrm>
          <a:prstGeom prst="rect">
            <a:avLst/>
          </a:prstGeom>
          <a:noFill/>
        </p:spPr>
      </p:pic>
      <p:pic>
        <p:nvPicPr>
          <p:cNvPr id="275460" name="Picture 1028" descr="Z:\Explorer\My Documents\low-http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2743200"/>
            <a:ext cx="4387850" cy="3387725"/>
          </a:xfrm>
          <a:prstGeom prst="rect">
            <a:avLst/>
          </a:prstGeom>
          <a:noFill/>
        </p:spPr>
      </p:pic>
      <p:sp>
        <p:nvSpPr>
          <p:cNvPr id="275461" name="Text Box 1029"/>
          <p:cNvSpPr txBox="1">
            <a:spLocks noChangeArrowheads="1"/>
          </p:cNvSpPr>
          <p:nvPr/>
        </p:nvSpPr>
        <p:spPr bwMode="auto">
          <a:xfrm>
            <a:off x="1355725" y="2022475"/>
            <a:ext cx="793750" cy="4572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TCP</a:t>
            </a:r>
          </a:p>
        </p:txBody>
      </p:sp>
      <p:sp>
        <p:nvSpPr>
          <p:cNvPr id="275462" name="Text Box 1030"/>
          <p:cNvSpPr txBox="1">
            <a:spLocks noChangeArrowheads="1"/>
          </p:cNvSpPr>
          <p:nvPr/>
        </p:nvSpPr>
        <p:spPr bwMode="auto">
          <a:xfrm>
            <a:off x="6324600" y="2057400"/>
            <a:ext cx="1012825" cy="4572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HTTP</a:t>
            </a:r>
          </a:p>
        </p:txBody>
      </p:sp>
      <p:sp>
        <p:nvSpPr>
          <p:cNvPr id="275464" name="Text Box 1032"/>
          <p:cNvSpPr txBox="1">
            <a:spLocks noChangeArrowheads="1"/>
          </p:cNvSpPr>
          <p:nvPr/>
        </p:nvSpPr>
        <p:spPr bwMode="auto">
          <a:xfrm>
            <a:off x="1371600" y="5715000"/>
            <a:ext cx="6324600" cy="51911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en-US" sz="2800"/>
              <a:t>Impact of TCP Sack is relatively small.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4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E763D-7248-4FCD-AB65-61D709A2E250}" type="slidenum">
              <a:rPr lang="en-US"/>
              <a:pPr/>
              <a:t>12</a:t>
            </a:fld>
            <a:endParaRPr lang="en-US"/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Low vs. High loss - TCP</a:t>
            </a:r>
          </a:p>
        </p:txBody>
      </p:sp>
      <p:pic>
        <p:nvPicPr>
          <p:cNvPr id="272388" name="Picture 4" descr="Z:\Explorer\My Documents\high-tcp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2590800"/>
            <a:ext cx="4387850" cy="3387725"/>
          </a:xfrm>
          <a:prstGeom prst="rect">
            <a:avLst/>
          </a:prstGeom>
          <a:noFill/>
        </p:spPr>
      </p:pic>
      <p:pic>
        <p:nvPicPr>
          <p:cNvPr id="272389" name="Picture 5" descr="Z:\Explorer\My Documents\low-tcp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590800"/>
            <a:ext cx="4378325" cy="3379788"/>
          </a:xfrm>
          <a:prstGeom prst="rect">
            <a:avLst/>
          </a:prstGeom>
          <a:noFill/>
        </p:spPr>
      </p:pic>
      <p:sp>
        <p:nvSpPr>
          <p:cNvPr id="272392" name="Text Box 8"/>
          <p:cNvSpPr txBox="1">
            <a:spLocks noChangeArrowheads="1"/>
          </p:cNvSpPr>
          <p:nvPr/>
        </p:nvSpPr>
        <p:spPr bwMode="auto">
          <a:xfrm>
            <a:off x="1355725" y="2022475"/>
            <a:ext cx="1311275" cy="4572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Low loss</a:t>
            </a:r>
          </a:p>
        </p:txBody>
      </p:sp>
      <p:sp>
        <p:nvSpPr>
          <p:cNvPr id="272393" name="Text Box 9"/>
          <p:cNvSpPr txBox="1">
            <a:spLocks noChangeArrowheads="1"/>
          </p:cNvSpPr>
          <p:nvPr/>
        </p:nvSpPr>
        <p:spPr bwMode="auto">
          <a:xfrm>
            <a:off x="6324600" y="2057400"/>
            <a:ext cx="1377950" cy="4572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High loss</a:t>
            </a:r>
          </a:p>
        </p:txBody>
      </p:sp>
      <p:grpSp>
        <p:nvGrpSpPr>
          <p:cNvPr id="272398" name="Group 14"/>
          <p:cNvGrpSpPr>
            <a:grpSpLocks/>
          </p:cNvGrpSpPr>
          <p:nvPr/>
        </p:nvGrpSpPr>
        <p:grpSpPr bwMode="auto">
          <a:xfrm>
            <a:off x="1295400" y="3733800"/>
            <a:ext cx="5638800" cy="1219200"/>
            <a:chOff x="816" y="2352"/>
            <a:chExt cx="3552" cy="768"/>
          </a:xfrm>
        </p:grpSpPr>
        <p:sp>
          <p:nvSpPr>
            <p:cNvPr id="272394" name="Oval 10"/>
            <p:cNvSpPr>
              <a:spLocks noChangeArrowheads="1"/>
            </p:cNvSpPr>
            <p:nvPr/>
          </p:nvSpPr>
          <p:spPr bwMode="auto">
            <a:xfrm>
              <a:off x="3552" y="2400"/>
              <a:ext cx="816" cy="7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395" name="Oval 11"/>
            <p:cNvSpPr>
              <a:spLocks noChangeArrowheads="1"/>
            </p:cNvSpPr>
            <p:nvPr/>
          </p:nvSpPr>
          <p:spPr bwMode="auto">
            <a:xfrm>
              <a:off x="816" y="2352"/>
              <a:ext cx="816" cy="7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2396" name="Text Box 12"/>
          <p:cNvSpPr txBox="1">
            <a:spLocks noChangeArrowheads="1"/>
          </p:cNvSpPr>
          <p:nvPr/>
        </p:nvSpPr>
        <p:spPr bwMode="auto">
          <a:xfrm>
            <a:off x="1371600" y="5715000"/>
            <a:ext cx="6324600" cy="9461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en-US" sz="2800"/>
              <a:t>That tiny bit of advantage in TCP Sack disappears in high-loss case.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96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EBC1-017B-49C5-94EB-08030969A6BE}" type="slidenum">
              <a:rPr lang="en-US"/>
              <a:pPr/>
              <a:t>13</a:t>
            </a:fld>
            <a:endParaRPr lang="en-US"/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Low vs. High loss - HTTP</a:t>
            </a:r>
          </a:p>
        </p:txBody>
      </p:sp>
      <p:pic>
        <p:nvPicPr>
          <p:cNvPr id="279555" name="Picture 3" descr="Z:\Explorer\My Documents\high-http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2590800"/>
            <a:ext cx="4387850" cy="3387725"/>
          </a:xfrm>
          <a:prstGeom prst="rect">
            <a:avLst/>
          </a:prstGeom>
          <a:noFill/>
        </p:spPr>
      </p:pic>
      <p:pic>
        <p:nvPicPr>
          <p:cNvPr id="279556" name="Picture 4" descr="Z:\Explorer\My Documents\low-http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590800"/>
            <a:ext cx="4387850" cy="3387725"/>
          </a:xfrm>
          <a:prstGeom prst="rect">
            <a:avLst/>
          </a:prstGeom>
          <a:noFill/>
        </p:spPr>
      </p:pic>
      <p:sp>
        <p:nvSpPr>
          <p:cNvPr id="279559" name="Text Box 7"/>
          <p:cNvSpPr txBox="1">
            <a:spLocks noChangeArrowheads="1"/>
          </p:cNvSpPr>
          <p:nvPr/>
        </p:nvSpPr>
        <p:spPr bwMode="auto">
          <a:xfrm>
            <a:off x="1371600" y="5715000"/>
            <a:ext cx="5715000" cy="9461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en-US" sz="2800"/>
              <a:t>Pipelining loses its advantage when # of parallel connections is high.</a:t>
            </a:r>
          </a:p>
        </p:txBody>
      </p:sp>
      <p:grpSp>
        <p:nvGrpSpPr>
          <p:cNvPr id="279561" name="Group 9"/>
          <p:cNvGrpSpPr>
            <a:grpSpLocks/>
          </p:cNvGrpSpPr>
          <p:nvPr/>
        </p:nvGrpSpPr>
        <p:grpSpPr bwMode="auto">
          <a:xfrm>
            <a:off x="3048000" y="3962400"/>
            <a:ext cx="5638800" cy="838200"/>
            <a:chOff x="1920" y="2496"/>
            <a:chExt cx="3552" cy="528"/>
          </a:xfrm>
        </p:grpSpPr>
        <p:sp>
          <p:nvSpPr>
            <p:cNvPr id="279557" name="Oval 5"/>
            <p:cNvSpPr>
              <a:spLocks noChangeArrowheads="1"/>
            </p:cNvSpPr>
            <p:nvPr/>
          </p:nvSpPr>
          <p:spPr bwMode="auto">
            <a:xfrm>
              <a:off x="4608" y="2496"/>
              <a:ext cx="864" cy="5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60" name="Oval 8"/>
            <p:cNvSpPr>
              <a:spLocks noChangeArrowheads="1"/>
            </p:cNvSpPr>
            <p:nvPr/>
          </p:nvSpPr>
          <p:spPr bwMode="auto">
            <a:xfrm>
              <a:off x="1920" y="2496"/>
              <a:ext cx="864" cy="5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9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98F7A-FE94-452E-8A39-010FB78BD1D6}" type="slidenum">
              <a:rPr lang="en-US"/>
              <a:pPr/>
              <a:t>14</a:t>
            </a:fld>
            <a:endParaRPr lang="en-US"/>
          </a:p>
        </p:txBody>
      </p:sp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Preliminary Findings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Will the proposed changes work in a variety of conditions?</a:t>
            </a:r>
          </a:p>
          <a:p>
            <a:pPr lvl="1"/>
            <a:r>
              <a:rPr lang="en-US" sz="2400"/>
              <a:t>Not really</a:t>
            </a:r>
          </a:p>
          <a:p>
            <a:pPr lvl="1"/>
            <a:r>
              <a:rPr lang="en-US" sz="2400"/>
              <a:t>TCP Sack and HTTP pipelining</a:t>
            </a:r>
          </a:p>
          <a:p>
            <a:r>
              <a:rPr lang="en-US" sz="2800"/>
              <a:t>Should TCP Sack be deployed?</a:t>
            </a:r>
          </a:p>
          <a:p>
            <a:pPr lvl="1"/>
            <a:r>
              <a:rPr lang="en-US" sz="2400"/>
              <a:t>Maybe not, if deployment cost is high</a:t>
            </a:r>
          </a:p>
          <a:p>
            <a:r>
              <a:rPr lang="en-US" sz="2800"/>
              <a:t>Should persistency or pipelining be deployed?</a:t>
            </a:r>
          </a:p>
          <a:p>
            <a:pPr lvl="1"/>
            <a:r>
              <a:rPr lang="en-US" sz="2400"/>
              <a:t>Maybe yes, but doesn’t make sense to work with too many parallel connections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E5EF-859C-4506-88D6-E24AC05A59C8}" type="slidenum">
              <a:rPr lang="en-US"/>
              <a:pPr/>
              <a:t>15</a:t>
            </a:fld>
            <a:endParaRPr lang="en-US"/>
          </a:p>
        </p:txBody>
      </p:sp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Real Message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Design decisions need to be validated in the context of the Internet.</a:t>
            </a:r>
          </a:p>
          <a:p>
            <a:pPr>
              <a:lnSpc>
                <a:spcPct val="90000"/>
              </a:lnSpc>
            </a:pPr>
            <a:r>
              <a:rPr lang="en-US" sz="2800"/>
              <a:t>Layers of protocols, tremendous amount of unknown dynamics</a:t>
            </a:r>
          </a:p>
          <a:p>
            <a:pPr>
              <a:lnSpc>
                <a:spcPct val="90000"/>
              </a:lnSpc>
            </a:pPr>
            <a:r>
              <a:rPr lang="en-US" sz="2800"/>
              <a:t>Simulation tools like ns can help us track the complexity (within a layer or across layers)</a:t>
            </a:r>
          </a:p>
          <a:p>
            <a:pPr>
              <a:lnSpc>
                <a:spcPct val="90000"/>
              </a:lnSpc>
            </a:pPr>
            <a:r>
              <a:rPr lang="en-US" sz="2800"/>
              <a:t>Ns en-powers such studies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 rich library base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 large community contributing to the base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58F02-505E-470B-8DA9-20CAAD098B71}" type="slidenum">
              <a:rPr lang="en-US"/>
              <a:pPr/>
              <a:t>16</a:t>
            </a:fld>
            <a:endParaRPr lang="en-US"/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Study II: Web Traffic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Web traffic is not exact self-similar</a:t>
            </a:r>
          </a:p>
          <a:p>
            <a:r>
              <a:rPr lang="en-US"/>
              <a:t>How does it diverge from exact self-similar?</a:t>
            </a:r>
          </a:p>
          <a:p>
            <a:r>
              <a:rPr lang="en-US"/>
              <a:t>Why is there this divergence?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DA148-43B6-4958-9FB4-B54CAC2784AB}" type="slidenum">
              <a:rPr lang="en-US"/>
              <a:pPr/>
              <a:t>17</a:t>
            </a:fld>
            <a:endParaRPr lang="en-US"/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Self-similarity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Distributions of </a:t>
            </a:r>
            <a:r>
              <a:rPr lang="en-US">
                <a:solidFill>
                  <a:schemeClr val="accent2"/>
                </a:solidFill>
              </a:rPr>
              <a:t>#packets/time unit</a:t>
            </a:r>
            <a:r>
              <a:rPr lang="en-US"/>
              <a:t> look alike in </a:t>
            </a:r>
            <a:r>
              <a:rPr lang="en-US">
                <a:solidFill>
                  <a:srgbClr val="FF0000"/>
                </a:solidFill>
              </a:rPr>
              <a:t>different time scale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C644A-11A9-4A0A-9B99-E2C4E3851A64}" type="slidenum">
              <a:rPr lang="en-US"/>
              <a:pPr/>
              <a:t>18</a:t>
            </a:fld>
            <a:endParaRPr lang="en-US"/>
          </a:p>
        </p:txBody>
      </p:sp>
      <p:pic>
        <p:nvPicPr>
          <p:cNvPr id="281602" name="Picture 2" descr="C:\polly\att\simila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0713" y="619125"/>
            <a:ext cx="5362575" cy="5619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2CE1-A70E-440B-9711-65BCA6AE509C}" type="slidenum">
              <a:rPr lang="en-US"/>
              <a:pPr/>
              <a:t>19</a:t>
            </a:fld>
            <a:endParaRPr lang="en-US"/>
          </a:p>
        </p:txBody>
      </p:sp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Wavelet Analysis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FFT - frequency decomposition d</a:t>
            </a:r>
            <a:r>
              <a:rPr lang="en-US" baseline="-25000"/>
              <a:t>j</a:t>
            </a:r>
            <a:endParaRPr lang="en-US"/>
          </a:p>
          <a:p>
            <a:r>
              <a:rPr lang="en-US"/>
              <a:t>WT - frequency and time decomposition d</a:t>
            </a:r>
            <a:r>
              <a:rPr lang="en-US" baseline="-25000"/>
              <a:t>j,k</a:t>
            </a:r>
            <a:endParaRPr lang="en-US"/>
          </a:p>
          <a:p>
            <a:r>
              <a:rPr lang="en-US">
                <a:sym typeface="Symbol" pitchFamily="18" charset="2"/>
              </a:rPr>
              <a:t></a:t>
            </a:r>
            <a:r>
              <a:rPr lang="en-US" baseline="-25000"/>
              <a:t>k</a:t>
            </a:r>
            <a:r>
              <a:rPr lang="en-US"/>
              <a:t>(d</a:t>
            </a:r>
            <a:r>
              <a:rPr lang="en-US" baseline="-25000"/>
              <a:t>j,k</a:t>
            </a:r>
            <a:r>
              <a:rPr lang="en-US" baseline="30000"/>
              <a:t>2</a:t>
            </a:r>
            <a:r>
              <a:rPr lang="en-US"/>
              <a:t>) / N</a:t>
            </a:r>
            <a:r>
              <a:rPr lang="en-US" baseline="-25000"/>
              <a:t>j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 </a:t>
            </a:r>
            <a:r>
              <a:rPr lang="en-US">
                <a:solidFill>
                  <a:schemeClr val="accent2"/>
                </a:solidFill>
                <a:sym typeface="Symbol" pitchFamily="18" charset="2"/>
              </a:rPr>
              <a:t>E</a:t>
            </a:r>
            <a:r>
              <a:rPr lang="en-US" baseline="-25000">
                <a:solidFill>
                  <a:schemeClr val="accent2"/>
                </a:solidFill>
                <a:sym typeface="Symbol" pitchFamily="18" charset="2"/>
              </a:rPr>
              <a:t>j</a:t>
            </a:r>
            <a:r>
              <a:rPr lang="en-US" baseline="-25000">
                <a:sym typeface="Symbol" pitchFamily="18" charset="2"/>
              </a:rPr>
              <a:t> </a:t>
            </a:r>
            <a:r>
              <a:rPr lang="en-US"/>
              <a:t>= 2</a:t>
            </a:r>
            <a:r>
              <a:rPr lang="en-US" baseline="30000"/>
              <a:t>j(2H-1)</a:t>
            </a:r>
            <a:r>
              <a:rPr lang="en-US"/>
              <a:t> C</a:t>
            </a:r>
          </a:p>
          <a:p>
            <a:r>
              <a:rPr lang="en-US"/>
              <a:t>log</a:t>
            </a:r>
            <a:r>
              <a:rPr lang="en-US" baseline="-25000"/>
              <a:t>2</a:t>
            </a:r>
            <a:r>
              <a:rPr lang="en-US">
                <a:solidFill>
                  <a:schemeClr val="accent2"/>
                </a:solidFill>
              </a:rPr>
              <a:t>E</a:t>
            </a:r>
            <a:r>
              <a:rPr lang="en-US" baseline="-25000">
                <a:solidFill>
                  <a:schemeClr val="accent2"/>
                </a:solidFill>
              </a:rPr>
              <a:t>j</a:t>
            </a:r>
            <a:r>
              <a:rPr lang="en-US"/>
              <a:t> = (2H-1)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j + log</a:t>
            </a:r>
            <a:r>
              <a:rPr lang="en-US" baseline="-25000"/>
              <a:t>2</a:t>
            </a:r>
            <a:r>
              <a:rPr lang="en-US"/>
              <a:t>C</a:t>
            </a:r>
          </a:p>
        </p:txBody>
      </p:sp>
      <p:sp>
        <p:nvSpPr>
          <p:cNvPr id="282628" name="Freeform 4"/>
          <p:cNvSpPr>
            <a:spLocks/>
          </p:cNvSpPr>
          <p:nvPr/>
        </p:nvSpPr>
        <p:spPr bwMode="auto">
          <a:xfrm>
            <a:off x="6477000" y="4114800"/>
            <a:ext cx="2209800" cy="1524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960"/>
              </a:cxn>
              <a:cxn ang="0">
                <a:pos x="1392" y="960"/>
              </a:cxn>
            </a:cxnLst>
            <a:rect l="0" t="0" r="r" b="b"/>
            <a:pathLst>
              <a:path w="1392" h="960">
                <a:moveTo>
                  <a:pt x="0" y="0"/>
                </a:moveTo>
                <a:lnTo>
                  <a:pt x="0" y="960"/>
                </a:lnTo>
                <a:lnTo>
                  <a:pt x="1392" y="960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629" name="Text Box 5"/>
          <p:cNvSpPr txBox="1">
            <a:spLocks noChangeArrowheads="1"/>
          </p:cNvSpPr>
          <p:nvPr/>
        </p:nvSpPr>
        <p:spPr bwMode="auto">
          <a:xfrm>
            <a:off x="8229600" y="5715000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FF0000"/>
                </a:solidFill>
              </a:rPr>
              <a:t>j</a:t>
            </a:r>
          </a:p>
        </p:txBody>
      </p:sp>
      <p:sp>
        <p:nvSpPr>
          <p:cNvPr id="282630" name="Text Box 6"/>
          <p:cNvSpPr txBox="1">
            <a:spLocks noChangeArrowheads="1"/>
          </p:cNvSpPr>
          <p:nvPr/>
        </p:nvSpPr>
        <p:spPr bwMode="auto">
          <a:xfrm>
            <a:off x="5562600" y="3962400"/>
            <a:ext cx="917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FF0000"/>
                </a:solidFill>
              </a:rPr>
              <a:t>log</a:t>
            </a:r>
            <a:r>
              <a:rPr lang="en-US" b="0" baseline="-25000">
                <a:solidFill>
                  <a:srgbClr val="FF0000"/>
                </a:solidFill>
              </a:rPr>
              <a:t>2</a:t>
            </a:r>
            <a:r>
              <a:rPr lang="en-US" b="0">
                <a:solidFill>
                  <a:srgbClr val="FF0000"/>
                </a:solidFill>
              </a:rPr>
              <a:t>E</a:t>
            </a:r>
            <a:r>
              <a:rPr lang="en-US" b="0" baseline="-25000">
                <a:solidFill>
                  <a:srgbClr val="FF0000"/>
                </a:solidFill>
              </a:rPr>
              <a:t>j</a:t>
            </a:r>
            <a:endParaRPr lang="en-US" b="0">
              <a:solidFill>
                <a:srgbClr val="FF0000"/>
              </a:solidFill>
            </a:endParaRPr>
          </a:p>
        </p:txBody>
      </p:sp>
      <p:sp>
        <p:nvSpPr>
          <p:cNvPr id="282631" name="Line 7"/>
          <p:cNvSpPr>
            <a:spLocks noChangeShapeType="1"/>
          </p:cNvSpPr>
          <p:nvPr/>
        </p:nvSpPr>
        <p:spPr bwMode="auto">
          <a:xfrm flipV="1">
            <a:off x="6553200" y="4267200"/>
            <a:ext cx="1905000" cy="1066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632" name="Text Box 8"/>
          <p:cNvSpPr txBox="1">
            <a:spLocks noChangeArrowheads="1"/>
          </p:cNvSpPr>
          <p:nvPr/>
        </p:nvSpPr>
        <p:spPr bwMode="auto">
          <a:xfrm>
            <a:off x="6842125" y="3698875"/>
            <a:ext cx="1671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FF0000"/>
                </a:solidFill>
              </a:rPr>
              <a:t>Self-Similar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2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7" grpId="0" build="p" autoUpdateAnimBg="0"/>
      <p:bldP spid="282628" grpId="0" animBg="1"/>
      <p:bldP spid="282629" grpId="0" autoUpdateAnimBg="0"/>
      <p:bldP spid="282630" grpId="0" autoUpdateAnimBg="0"/>
      <p:bldP spid="282631" grpId="0" animBg="1"/>
      <p:bldP spid="28263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A942-1A96-4001-8DBC-6CB1E3FC575D}" type="slidenum">
              <a:rPr lang="en-US"/>
              <a:pPr/>
              <a:t>2</a:t>
            </a:fld>
            <a:endParaRPr lang="en-US"/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Road Map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724400"/>
          </a:xfrm>
        </p:spPr>
        <p:txBody>
          <a:bodyPr/>
          <a:lstStyle/>
          <a:p>
            <a:r>
              <a:rPr lang="en-US"/>
              <a:t>Simple examples</a:t>
            </a:r>
          </a:p>
          <a:p>
            <a:pPr lvl="1"/>
            <a:r>
              <a:rPr lang="en-US"/>
              <a:t>TCP</a:t>
            </a:r>
          </a:p>
          <a:p>
            <a:pPr lvl="1"/>
            <a:r>
              <a:rPr lang="en-US"/>
              <a:t>web traffic</a:t>
            </a:r>
          </a:p>
          <a:p>
            <a:r>
              <a:rPr lang="en-US"/>
              <a:t>Case Study</a:t>
            </a:r>
          </a:p>
          <a:p>
            <a:pPr lvl="1"/>
            <a:r>
              <a:rPr lang="en-US"/>
              <a:t>Impact of HTTP and TCP parameters to Web performance</a:t>
            </a:r>
          </a:p>
          <a:p>
            <a:pPr lvl="1"/>
            <a:r>
              <a:rPr lang="en-US"/>
              <a:t>Hidden structure behind aggregated Web traffic</a:t>
            </a:r>
          </a:p>
        </p:txBody>
      </p:sp>
      <p:grpSp>
        <p:nvGrpSpPr>
          <p:cNvPr id="220167" name="Group 7"/>
          <p:cNvGrpSpPr>
            <a:grpSpLocks/>
          </p:cNvGrpSpPr>
          <p:nvPr/>
        </p:nvGrpSpPr>
        <p:grpSpPr bwMode="auto">
          <a:xfrm>
            <a:off x="4191000" y="1752600"/>
            <a:ext cx="4437063" cy="466725"/>
            <a:chOff x="2544" y="1370"/>
            <a:chExt cx="1433" cy="294"/>
          </a:xfrm>
        </p:grpSpPr>
        <p:sp>
          <p:nvSpPr>
            <p:cNvPr id="220165" name="Text Box 5"/>
            <p:cNvSpPr txBox="1">
              <a:spLocks noChangeArrowheads="1"/>
            </p:cNvSpPr>
            <p:nvPr/>
          </p:nvSpPr>
          <p:spPr bwMode="auto">
            <a:xfrm>
              <a:off x="2966" y="1370"/>
              <a:ext cx="1011" cy="29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Provide an entry point</a:t>
              </a:r>
            </a:p>
          </p:txBody>
        </p:sp>
        <p:sp>
          <p:nvSpPr>
            <p:cNvPr id="220166" name="Line 6"/>
            <p:cNvSpPr>
              <a:spLocks noChangeShapeType="1"/>
            </p:cNvSpPr>
            <p:nvPr/>
          </p:nvSpPr>
          <p:spPr bwMode="auto">
            <a:xfrm flipH="1">
              <a:off x="2544" y="153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0171" name="Group 11"/>
          <p:cNvGrpSpPr>
            <a:grpSpLocks/>
          </p:cNvGrpSpPr>
          <p:nvPr/>
        </p:nvGrpSpPr>
        <p:grpSpPr bwMode="auto">
          <a:xfrm>
            <a:off x="3200400" y="3124200"/>
            <a:ext cx="5486400" cy="833438"/>
            <a:chOff x="2016" y="1968"/>
            <a:chExt cx="3456" cy="525"/>
          </a:xfrm>
        </p:grpSpPr>
        <p:sp>
          <p:nvSpPr>
            <p:cNvPr id="220169" name="Text Box 9"/>
            <p:cNvSpPr txBox="1">
              <a:spLocks noChangeArrowheads="1"/>
            </p:cNvSpPr>
            <p:nvPr/>
          </p:nvSpPr>
          <p:spPr bwMode="auto">
            <a:xfrm>
              <a:off x="2688" y="1968"/>
              <a:ext cx="2784" cy="52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Show case ns’s functionality and relevance to the CN program</a:t>
              </a:r>
            </a:p>
          </p:txBody>
        </p:sp>
        <p:sp>
          <p:nvSpPr>
            <p:cNvPr id="220170" name="Line 10"/>
            <p:cNvSpPr>
              <a:spLocks noChangeShapeType="1"/>
            </p:cNvSpPr>
            <p:nvPr/>
          </p:nvSpPr>
          <p:spPr bwMode="auto">
            <a:xfrm flipH="1" flipV="1">
              <a:off x="2016" y="225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BDEE-5151-4A9D-BD47-94909A9DE054}" type="slidenum">
              <a:rPr lang="en-US"/>
              <a:pPr/>
              <a:t>20</a:t>
            </a:fld>
            <a:endParaRPr lang="en-US"/>
          </a:p>
        </p:txBody>
      </p:sp>
      <p:pic>
        <p:nvPicPr>
          <p:cNvPr id="283650" name="Picture 2" descr="C:\polly\att\real-sca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990600"/>
            <a:ext cx="6886575" cy="5457825"/>
          </a:xfrm>
          <a:prstGeom prst="rect">
            <a:avLst/>
          </a:prstGeom>
          <a:noFill/>
        </p:spPr>
      </p:pic>
      <p:sp>
        <p:nvSpPr>
          <p:cNvPr id="2836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Global Scaling - Trace</a:t>
            </a:r>
          </a:p>
        </p:txBody>
      </p:sp>
      <p:sp>
        <p:nvSpPr>
          <p:cNvPr id="2836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4648200"/>
            <a:ext cx="7848600" cy="1447800"/>
          </a:xfrm>
        </p:spPr>
        <p:txBody>
          <a:bodyPr/>
          <a:lstStyle/>
          <a:p>
            <a:pPr algn="r"/>
            <a:r>
              <a:rPr lang="en-US"/>
              <a:t>Round Trip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2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0E05-ABBC-43F5-B486-96D8443DE42C}" type="slidenum">
              <a:rPr lang="en-US"/>
              <a:pPr/>
              <a:t>21</a:t>
            </a:fld>
            <a:endParaRPr lang="en-US"/>
          </a:p>
        </p:txBody>
      </p:sp>
      <p:pic>
        <p:nvPicPr>
          <p:cNvPr id="288770" name="Picture 2" descr="C:\polly\att\reno-sca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400175"/>
            <a:ext cx="6886575" cy="5457825"/>
          </a:xfrm>
          <a:prstGeom prst="rect">
            <a:avLst/>
          </a:prstGeom>
          <a:noFill/>
        </p:spPr>
      </p:pic>
      <p:sp>
        <p:nvSpPr>
          <p:cNvPr id="288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Global Scaling - Simulation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3294-C200-4C31-B25E-A9F347A4F64E}" type="slidenum">
              <a:rPr lang="en-US"/>
              <a:pPr/>
              <a:t>22</a:t>
            </a:fld>
            <a:endParaRPr lang="en-US"/>
          </a:p>
        </p:txBody>
      </p:sp>
      <p:pic>
        <p:nvPicPr>
          <p:cNvPr id="290818" name="Picture 2" descr="C:\polly\att\udp-sca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400175"/>
            <a:ext cx="6886575" cy="5457825"/>
          </a:xfrm>
          <a:prstGeom prst="rect">
            <a:avLst/>
          </a:prstGeom>
          <a:noFill/>
        </p:spPr>
      </p:pic>
      <p:sp>
        <p:nvSpPr>
          <p:cNvPr id="2908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UDP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CC3BD-F875-46C7-9139-DA660C65AFDF}" type="slidenum">
              <a:rPr lang="en-US"/>
              <a:pPr/>
              <a:t>23</a:t>
            </a:fld>
            <a:endParaRPr lang="en-US"/>
          </a:p>
        </p:txBody>
      </p:sp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</a:t>
            </a:r>
          </a:p>
        </p:txBody>
      </p:sp>
      <p:pic>
        <p:nvPicPr>
          <p:cNvPr id="291843" name="Picture 3" descr="C:\polly\att\tcp-sca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400175"/>
            <a:ext cx="6886575" cy="5457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60C4-C54E-445E-A341-F71A557580B4}" type="slidenum">
              <a:rPr lang="en-US"/>
              <a:pPr/>
              <a:t>24</a:t>
            </a:fld>
            <a:endParaRPr lang="en-US"/>
          </a:p>
        </p:txBody>
      </p:sp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Findings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Periodicity emerges at round-trip time scales</a:t>
            </a:r>
          </a:p>
          <a:p>
            <a:r>
              <a:rPr lang="en-US"/>
              <a:t>That periodicity dominates the traffic behavior at those scales</a:t>
            </a:r>
          </a:p>
          <a:p>
            <a:r>
              <a:rPr lang="en-US"/>
              <a:t>TCP ack clocking plays a critical role</a:t>
            </a:r>
          </a:p>
          <a:p>
            <a:r>
              <a:rPr lang="en-US"/>
              <a:t>Need to be cautious when to use or not use mathematical self-similar models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FD8B-3FB6-4374-94F6-59EB6FB4DCAA}" type="slidenum">
              <a:rPr lang="en-US"/>
              <a:pPr/>
              <a:t>25</a:t>
            </a:fld>
            <a:endParaRPr lang="en-US"/>
          </a:p>
        </p:txBody>
      </p:sp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Real Message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Proposed (traffic) models need to be validated in the context of the Internet.</a:t>
            </a:r>
          </a:p>
          <a:p>
            <a:pPr>
              <a:lnSpc>
                <a:spcPct val="90000"/>
              </a:lnSpc>
            </a:pPr>
            <a:r>
              <a:rPr lang="en-US" sz="2800"/>
              <a:t>Mechanisms can influence Internet characteristics in a surprising way</a:t>
            </a:r>
          </a:p>
          <a:p>
            <a:pPr>
              <a:lnSpc>
                <a:spcPct val="90000"/>
              </a:lnSpc>
            </a:pPr>
            <a:r>
              <a:rPr lang="en-US" sz="2800"/>
              <a:t>Simulation tools like ns can help us track the implicit complexity</a:t>
            </a:r>
          </a:p>
          <a:p>
            <a:pPr>
              <a:lnSpc>
                <a:spcPct val="90000"/>
              </a:lnSpc>
            </a:pPr>
            <a:r>
              <a:rPr lang="en-US" sz="2800"/>
              <a:t>Ns en-powers such studies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 rich library base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 large community contributing to the base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08D6-AA47-4FE8-AEB9-AF4897EFFD3B}" type="slidenum">
              <a:rPr lang="en-US"/>
              <a:pPr/>
              <a:t>26</a:t>
            </a:fld>
            <a:endParaRPr lang="en-US"/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4000"/>
              <a:t>Concluding remarks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Learning ns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video recording (huang@tik.ee.ethz.ch)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on-line tutorials (audio and slides)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tons of info from the ns web site</a:t>
            </a:r>
          </a:p>
          <a:p>
            <a:pPr>
              <a:lnSpc>
                <a:spcPct val="90000"/>
              </a:lnSpc>
            </a:pPr>
            <a:r>
              <a:rPr lang="en-US" sz="2800"/>
              <a:t>Research with ns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promote sharing and confidence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CBF3-3905-4F44-843A-CC61FE7AA9BB}" type="slidenum">
              <a:rPr lang="en-US"/>
              <a:pPr/>
              <a:t>3</a:t>
            </a:fld>
            <a:endParaRPr lang="en-US"/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Presentation Style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Slides</a:t>
            </a:r>
          </a:p>
          <a:p>
            <a:r>
              <a:rPr lang="en-US"/>
              <a:t>Script walk-through</a:t>
            </a:r>
          </a:p>
          <a:p>
            <a:r>
              <a:rPr lang="en-US"/>
              <a:t>Live demos with nam (Network AniMator)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B9A9-9625-4F24-B2BB-8626FAA00E82}" type="slidenum">
              <a:rPr lang="en-US"/>
              <a:pPr/>
              <a:t>4</a:t>
            </a:fld>
            <a:endParaRPr lang="en-US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Example I: TCP</a:t>
            </a:r>
          </a:p>
        </p:txBody>
      </p:sp>
      <p:sp>
        <p:nvSpPr>
          <p:cNvPr id="265219" name="Rectangle 3"/>
          <p:cNvSpPr>
            <a:spLocks noChangeArrowheads="1"/>
          </p:cNvSpPr>
          <p:nvPr/>
        </p:nvSpPr>
        <p:spPr bwMode="auto">
          <a:xfrm>
            <a:off x="609600" y="2971800"/>
            <a:ext cx="4267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 b="0"/>
              <a:t>set ns [new Simulator]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b="0"/>
              <a:t>set n0 [$ns node]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b="0"/>
              <a:t>set n1 [$ns node]</a:t>
            </a:r>
          </a:p>
        </p:txBody>
      </p:sp>
      <p:sp>
        <p:nvSpPr>
          <p:cNvPr id="265220" name="Line 4"/>
          <p:cNvSpPr>
            <a:spLocks noChangeShapeType="1"/>
          </p:cNvSpPr>
          <p:nvPr/>
        </p:nvSpPr>
        <p:spPr bwMode="auto">
          <a:xfrm>
            <a:off x="2667000" y="2362200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5221" name="Group 5"/>
          <p:cNvGrpSpPr>
            <a:grpSpLocks/>
          </p:cNvGrpSpPr>
          <p:nvPr/>
        </p:nvGrpSpPr>
        <p:grpSpPr bwMode="auto">
          <a:xfrm>
            <a:off x="2819400" y="1981200"/>
            <a:ext cx="1752600" cy="228600"/>
            <a:chOff x="1680" y="2256"/>
            <a:chExt cx="1104" cy="144"/>
          </a:xfrm>
        </p:grpSpPr>
        <p:sp>
          <p:nvSpPr>
            <p:cNvPr id="265222" name="Freeform 6"/>
            <p:cNvSpPr>
              <a:spLocks/>
            </p:cNvSpPr>
            <p:nvPr/>
          </p:nvSpPr>
          <p:spPr bwMode="auto">
            <a:xfrm>
              <a:off x="1680" y="2256"/>
              <a:ext cx="528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2" y="0"/>
                </a:cxn>
                <a:cxn ang="0">
                  <a:pos x="528" y="96"/>
                </a:cxn>
                <a:cxn ang="0">
                  <a:pos x="432" y="144"/>
                </a:cxn>
                <a:cxn ang="0">
                  <a:pos x="0" y="144"/>
                </a:cxn>
                <a:cxn ang="0">
                  <a:pos x="0" y="0"/>
                </a:cxn>
              </a:cxnLst>
              <a:rect l="0" t="0" r="r" b="b"/>
              <a:pathLst>
                <a:path w="528" h="144">
                  <a:moveTo>
                    <a:pt x="0" y="0"/>
                  </a:moveTo>
                  <a:lnTo>
                    <a:pt x="432" y="0"/>
                  </a:lnTo>
                  <a:lnTo>
                    <a:pt x="528" y="96"/>
                  </a:lnTo>
                  <a:lnTo>
                    <a:pt x="432" y="144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23" name="Freeform 7"/>
            <p:cNvSpPr>
              <a:spLocks/>
            </p:cNvSpPr>
            <p:nvPr/>
          </p:nvSpPr>
          <p:spPr bwMode="auto">
            <a:xfrm>
              <a:off x="2256" y="2256"/>
              <a:ext cx="528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2" y="0"/>
                </a:cxn>
                <a:cxn ang="0">
                  <a:pos x="528" y="96"/>
                </a:cxn>
                <a:cxn ang="0">
                  <a:pos x="432" y="144"/>
                </a:cxn>
                <a:cxn ang="0">
                  <a:pos x="0" y="144"/>
                </a:cxn>
                <a:cxn ang="0">
                  <a:pos x="0" y="0"/>
                </a:cxn>
              </a:cxnLst>
              <a:rect l="0" t="0" r="r" b="b"/>
              <a:pathLst>
                <a:path w="528" h="144">
                  <a:moveTo>
                    <a:pt x="0" y="0"/>
                  </a:moveTo>
                  <a:lnTo>
                    <a:pt x="432" y="0"/>
                  </a:lnTo>
                  <a:lnTo>
                    <a:pt x="528" y="96"/>
                  </a:lnTo>
                  <a:lnTo>
                    <a:pt x="432" y="144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5224" name="Group 8"/>
          <p:cNvGrpSpPr>
            <a:grpSpLocks/>
          </p:cNvGrpSpPr>
          <p:nvPr/>
        </p:nvGrpSpPr>
        <p:grpSpPr bwMode="auto">
          <a:xfrm>
            <a:off x="3733800" y="1981200"/>
            <a:ext cx="1752600" cy="228600"/>
            <a:chOff x="2256" y="2256"/>
            <a:chExt cx="1104" cy="144"/>
          </a:xfrm>
        </p:grpSpPr>
        <p:sp>
          <p:nvSpPr>
            <p:cNvPr id="265225" name="Freeform 9"/>
            <p:cNvSpPr>
              <a:spLocks/>
            </p:cNvSpPr>
            <p:nvPr/>
          </p:nvSpPr>
          <p:spPr bwMode="auto">
            <a:xfrm>
              <a:off x="2256" y="2256"/>
              <a:ext cx="528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2" y="0"/>
                </a:cxn>
                <a:cxn ang="0">
                  <a:pos x="528" y="96"/>
                </a:cxn>
                <a:cxn ang="0">
                  <a:pos x="432" y="144"/>
                </a:cxn>
                <a:cxn ang="0">
                  <a:pos x="0" y="144"/>
                </a:cxn>
                <a:cxn ang="0">
                  <a:pos x="0" y="0"/>
                </a:cxn>
              </a:cxnLst>
              <a:rect l="0" t="0" r="r" b="b"/>
              <a:pathLst>
                <a:path w="528" h="144">
                  <a:moveTo>
                    <a:pt x="0" y="0"/>
                  </a:moveTo>
                  <a:lnTo>
                    <a:pt x="432" y="0"/>
                  </a:lnTo>
                  <a:lnTo>
                    <a:pt x="528" y="96"/>
                  </a:lnTo>
                  <a:lnTo>
                    <a:pt x="432" y="144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26" name="Freeform 10"/>
            <p:cNvSpPr>
              <a:spLocks/>
            </p:cNvSpPr>
            <p:nvPr/>
          </p:nvSpPr>
          <p:spPr bwMode="auto">
            <a:xfrm>
              <a:off x="2832" y="2256"/>
              <a:ext cx="528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2" y="0"/>
                </a:cxn>
                <a:cxn ang="0">
                  <a:pos x="528" y="96"/>
                </a:cxn>
                <a:cxn ang="0">
                  <a:pos x="432" y="144"/>
                </a:cxn>
                <a:cxn ang="0">
                  <a:pos x="0" y="144"/>
                </a:cxn>
                <a:cxn ang="0">
                  <a:pos x="0" y="0"/>
                </a:cxn>
              </a:cxnLst>
              <a:rect l="0" t="0" r="r" b="b"/>
              <a:pathLst>
                <a:path w="528" h="144">
                  <a:moveTo>
                    <a:pt x="0" y="0"/>
                  </a:moveTo>
                  <a:lnTo>
                    <a:pt x="432" y="0"/>
                  </a:lnTo>
                  <a:lnTo>
                    <a:pt x="528" y="96"/>
                  </a:lnTo>
                  <a:lnTo>
                    <a:pt x="432" y="144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5227" name="Group 11"/>
          <p:cNvGrpSpPr>
            <a:grpSpLocks/>
          </p:cNvGrpSpPr>
          <p:nvPr/>
        </p:nvGrpSpPr>
        <p:grpSpPr bwMode="auto">
          <a:xfrm>
            <a:off x="4648200" y="1981200"/>
            <a:ext cx="1752600" cy="228600"/>
            <a:chOff x="2256" y="2256"/>
            <a:chExt cx="1104" cy="144"/>
          </a:xfrm>
        </p:grpSpPr>
        <p:sp>
          <p:nvSpPr>
            <p:cNvPr id="265228" name="Freeform 12"/>
            <p:cNvSpPr>
              <a:spLocks/>
            </p:cNvSpPr>
            <p:nvPr/>
          </p:nvSpPr>
          <p:spPr bwMode="auto">
            <a:xfrm>
              <a:off x="2256" y="2256"/>
              <a:ext cx="528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2" y="0"/>
                </a:cxn>
                <a:cxn ang="0">
                  <a:pos x="528" y="96"/>
                </a:cxn>
                <a:cxn ang="0">
                  <a:pos x="432" y="144"/>
                </a:cxn>
                <a:cxn ang="0">
                  <a:pos x="0" y="144"/>
                </a:cxn>
                <a:cxn ang="0">
                  <a:pos x="0" y="0"/>
                </a:cxn>
              </a:cxnLst>
              <a:rect l="0" t="0" r="r" b="b"/>
              <a:pathLst>
                <a:path w="528" h="144">
                  <a:moveTo>
                    <a:pt x="0" y="0"/>
                  </a:moveTo>
                  <a:lnTo>
                    <a:pt x="432" y="0"/>
                  </a:lnTo>
                  <a:lnTo>
                    <a:pt x="528" y="96"/>
                  </a:lnTo>
                  <a:lnTo>
                    <a:pt x="432" y="144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29" name="Freeform 13"/>
            <p:cNvSpPr>
              <a:spLocks/>
            </p:cNvSpPr>
            <p:nvPr/>
          </p:nvSpPr>
          <p:spPr bwMode="auto">
            <a:xfrm>
              <a:off x="2832" y="2256"/>
              <a:ext cx="528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2" y="0"/>
                </a:cxn>
                <a:cxn ang="0">
                  <a:pos x="528" y="96"/>
                </a:cxn>
                <a:cxn ang="0">
                  <a:pos x="432" y="144"/>
                </a:cxn>
                <a:cxn ang="0">
                  <a:pos x="0" y="144"/>
                </a:cxn>
                <a:cxn ang="0">
                  <a:pos x="0" y="0"/>
                </a:cxn>
              </a:cxnLst>
              <a:rect l="0" t="0" r="r" b="b"/>
              <a:pathLst>
                <a:path w="528" h="144">
                  <a:moveTo>
                    <a:pt x="0" y="0"/>
                  </a:moveTo>
                  <a:lnTo>
                    <a:pt x="432" y="0"/>
                  </a:lnTo>
                  <a:lnTo>
                    <a:pt x="528" y="96"/>
                  </a:lnTo>
                  <a:lnTo>
                    <a:pt x="432" y="144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5230" name="Group 14"/>
          <p:cNvGrpSpPr>
            <a:grpSpLocks/>
          </p:cNvGrpSpPr>
          <p:nvPr/>
        </p:nvGrpSpPr>
        <p:grpSpPr bwMode="auto">
          <a:xfrm>
            <a:off x="5029200" y="2514600"/>
            <a:ext cx="1066800" cy="304800"/>
            <a:chOff x="3072" y="2592"/>
            <a:chExt cx="672" cy="192"/>
          </a:xfrm>
        </p:grpSpPr>
        <p:sp>
          <p:nvSpPr>
            <p:cNvPr id="265231" name="Freeform 15"/>
            <p:cNvSpPr>
              <a:spLocks/>
            </p:cNvSpPr>
            <p:nvPr/>
          </p:nvSpPr>
          <p:spPr bwMode="auto">
            <a:xfrm>
              <a:off x="3600" y="2592"/>
              <a:ext cx="144" cy="192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48" y="0"/>
                </a:cxn>
                <a:cxn ang="0">
                  <a:pos x="0" y="96"/>
                </a:cxn>
                <a:cxn ang="0">
                  <a:pos x="48" y="192"/>
                </a:cxn>
                <a:cxn ang="0">
                  <a:pos x="144" y="192"/>
                </a:cxn>
                <a:cxn ang="0">
                  <a:pos x="144" y="0"/>
                </a:cxn>
              </a:cxnLst>
              <a:rect l="0" t="0" r="r" b="b"/>
              <a:pathLst>
                <a:path w="144" h="192">
                  <a:moveTo>
                    <a:pt x="144" y="0"/>
                  </a:moveTo>
                  <a:lnTo>
                    <a:pt x="48" y="0"/>
                  </a:lnTo>
                  <a:lnTo>
                    <a:pt x="0" y="96"/>
                  </a:lnTo>
                  <a:lnTo>
                    <a:pt x="48" y="192"/>
                  </a:lnTo>
                  <a:lnTo>
                    <a:pt x="144" y="192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32" name="Freeform 16"/>
            <p:cNvSpPr>
              <a:spLocks/>
            </p:cNvSpPr>
            <p:nvPr/>
          </p:nvSpPr>
          <p:spPr bwMode="auto">
            <a:xfrm>
              <a:off x="3072" y="2592"/>
              <a:ext cx="144" cy="192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48" y="0"/>
                </a:cxn>
                <a:cxn ang="0">
                  <a:pos x="0" y="96"/>
                </a:cxn>
                <a:cxn ang="0">
                  <a:pos x="48" y="192"/>
                </a:cxn>
                <a:cxn ang="0">
                  <a:pos x="144" y="192"/>
                </a:cxn>
                <a:cxn ang="0">
                  <a:pos x="144" y="0"/>
                </a:cxn>
              </a:cxnLst>
              <a:rect l="0" t="0" r="r" b="b"/>
              <a:pathLst>
                <a:path w="144" h="192">
                  <a:moveTo>
                    <a:pt x="144" y="0"/>
                  </a:moveTo>
                  <a:lnTo>
                    <a:pt x="48" y="0"/>
                  </a:lnTo>
                  <a:lnTo>
                    <a:pt x="0" y="96"/>
                  </a:lnTo>
                  <a:lnTo>
                    <a:pt x="48" y="192"/>
                  </a:lnTo>
                  <a:lnTo>
                    <a:pt x="144" y="192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5233" name="Group 17"/>
          <p:cNvGrpSpPr>
            <a:grpSpLocks/>
          </p:cNvGrpSpPr>
          <p:nvPr/>
        </p:nvGrpSpPr>
        <p:grpSpPr bwMode="auto">
          <a:xfrm>
            <a:off x="4191000" y="2514600"/>
            <a:ext cx="1066800" cy="304800"/>
            <a:chOff x="3072" y="2592"/>
            <a:chExt cx="672" cy="192"/>
          </a:xfrm>
        </p:grpSpPr>
        <p:sp>
          <p:nvSpPr>
            <p:cNvPr id="265234" name="Freeform 18"/>
            <p:cNvSpPr>
              <a:spLocks/>
            </p:cNvSpPr>
            <p:nvPr/>
          </p:nvSpPr>
          <p:spPr bwMode="auto">
            <a:xfrm>
              <a:off x="3600" y="2592"/>
              <a:ext cx="144" cy="192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48" y="0"/>
                </a:cxn>
                <a:cxn ang="0">
                  <a:pos x="0" y="96"/>
                </a:cxn>
                <a:cxn ang="0">
                  <a:pos x="48" y="192"/>
                </a:cxn>
                <a:cxn ang="0">
                  <a:pos x="144" y="192"/>
                </a:cxn>
                <a:cxn ang="0">
                  <a:pos x="144" y="0"/>
                </a:cxn>
              </a:cxnLst>
              <a:rect l="0" t="0" r="r" b="b"/>
              <a:pathLst>
                <a:path w="144" h="192">
                  <a:moveTo>
                    <a:pt x="144" y="0"/>
                  </a:moveTo>
                  <a:lnTo>
                    <a:pt x="48" y="0"/>
                  </a:lnTo>
                  <a:lnTo>
                    <a:pt x="0" y="96"/>
                  </a:lnTo>
                  <a:lnTo>
                    <a:pt x="48" y="192"/>
                  </a:lnTo>
                  <a:lnTo>
                    <a:pt x="144" y="192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35" name="Freeform 19"/>
            <p:cNvSpPr>
              <a:spLocks/>
            </p:cNvSpPr>
            <p:nvPr/>
          </p:nvSpPr>
          <p:spPr bwMode="auto">
            <a:xfrm>
              <a:off x="3072" y="2592"/>
              <a:ext cx="144" cy="192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48" y="0"/>
                </a:cxn>
                <a:cxn ang="0">
                  <a:pos x="0" y="96"/>
                </a:cxn>
                <a:cxn ang="0">
                  <a:pos x="48" y="192"/>
                </a:cxn>
                <a:cxn ang="0">
                  <a:pos x="144" y="192"/>
                </a:cxn>
                <a:cxn ang="0">
                  <a:pos x="144" y="0"/>
                </a:cxn>
              </a:cxnLst>
              <a:rect l="0" t="0" r="r" b="b"/>
              <a:pathLst>
                <a:path w="144" h="192">
                  <a:moveTo>
                    <a:pt x="144" y="0"/>
                  </a:moveTo>
                  <a:lnTo>
                    <a:pt x="48" y="0"/>
                  </a:lnTo>
                  <a:lnTo>
                    <a:pt x="0" y="96"/>
                  </a:lnTo>
                  <a:lnTo>
                    <a:pt x="48" y="192"/>
                  </a:lnTo>
                  <a:lnTo>
                    <a:pt x="144" y="192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5236" name="Group 20"/>
          <p:cNvGrpSpPr>
            <a:grpSpLocks/>
          </p:cNvGrpSpPr>
          <p:nvPr/>
        </p:nvGrpSpPr>
        <p:grpSpPr bwMode="auto">
          <a:xfrm>
            <a:off x="3352800" y="2514600"/>
            <a:ext cx="1066800" cy="304800"/>
            <a:chOff x="3072" y="2592"/>
            <a:chExt cx="672" cy="192"/>
          </a:xfrm>
        </p:grpSpPr>
        <p:sp>
          <p:nvSpPr>
            <p:cNvPr id="265237" name="Freeform 21"/>
            <p:cNvSpPr>
              <a:spLocks/>
            </p:cNvSpPr>
            <p:nvPr/>
          </p:nvSpPr>
          <p:spPr bwMode="auto">
            <a:xfrm>
              <a:off x="3600" y="2592"/>
              <a:ext cx="144" cy="192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48" y="0"/>
                </a:cxn>
                <a:cxn ang="0">
                  <a:pos x="0" y="96"/>
                </a:cxn>
                <a:cxn ang="0">
                  <a:pos x="48" y="192"/>
                </a:cxn>
                <a:cxn ang="0">
                  <a:pos x="144" y="192"/>
                </a:cxn>
                <a:cxn ang="0">
                  <a:pos x="144" y="0"/>
                </a:cxn>
              </a:cxnLst>
              <a:rect l="0" t="0" r="r" b="b"/>
              <a:pathLst>
                <a:path w="144" h="192">
                  <a:moveTo>
                    <a:pt x="144" y="0"/>
                  </a:moveTo>
                  <a:lnTo>
                    <a:pt x="48" y="0"/>
                  </a:lnTo>
                  <a:lnTo>
                    <a:pt x="0" y="96"/>
                  </a:lnTo>
                  <a:lnTo>
                    <a:pt x="48" y="192"/>
                  </a:lnTo>
                  <a:lnTo>
                    <a:pt x="144" y="192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38" name="Freeform 22"/>
            <p:cNvSpPr>
              <a:spLocks/>
            </p:cNvSpPr>
            <p:nvPr/>
          </p:nvSpPr>
          <p:spPr bwMode="auto">
            <a:xfrm>
              <a:off x="3072" y="2592"/>
              <a:ext cx="144" cy="192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48" y="0"/>
                </a:cxn>
                <a:cxn ang="0">
                  <a:pos x="0" y="96"/>
                </a:cxn>
                <a:cxn ang="0">
                  <a:pos x="48" y="192"/>
                </a:cxn>
                <a:cxn ang="0">
                  <a:pos x="144" y="192"/>
                </a:cxn>
                <a:cxn ang="0">
                  <a:pos x="144" y="0"/>
                </a:cxn>
              </a:cxnLst>
              <a:rect l="0" t="0" r="r" b="b"/>
              <a:pathLst>
                <a:path w="144" h="192">
                  <a:moveTo>
                    <a:pt x="144" y="0"/>
                  </a:moveTo>
                  <a:lnTo>
                    <a:pt x="48" y="0"/>
                  </a:lnTo>
                  <a:lnTo>
                    <a:pt x="0" y="96"/>
                  </a:lnTo>
                  <a:lnTo>
                    <a:pt x="48" y="192"/>
                  </a:lnTo>
                  <a:lnTo>
                    <a:pt x="144" y="192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5239" name="Group 23"/>
          <p:cNvGrpSpPr>
            <a:grpSpLocks/>
          </p:cNvGrpSpPr>
          <p:nvPr/>
        </p:nvGrpSpPr>
        <p:grpSpPr bwMode="auto">
          <a:xfrm>
            <a:off x="2514600" y="2514600"/>
            <a:ext cx="1066800" cy="304800"/>
            <a:chOff x="3072" y="2592"/>
            <a:chExt cx="672" cy="192"/>
          </a:xfrm>
        </p:grpSpPr>
        <p:sp>
          <p:nvSpPr>
            <p:cNvPr id="265240" name="Freeform 24"/>
            <p:cNvSpPr>
              <a:spLocks/>
            </p:cNvSpPr>
            <p:nvPr/>
          </p:nvSpPr>
          <p:spPr bwMode="auto">
            <a:xfrm>
              <a:off x="3600" y="2592"/>
              <a:ext cx="144" cy="192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48" y="0"/>
                </a:cxn>
                <a:cxn ang="0">
                  <a:pos x="0" y="96"/>
                </a:cxn>
                <a:cxn ang="0">
                  <a:pos x="48" y="192"/>
                </a:cxn>
                <a:cxn ang="0">
                  <a:pos x="144" y="192"/>
                </a:cxn>
                <a:cxn ang="0">
                  <a:pos x="144" y="0"/>
                </a:cxn>
              </a:cxnLst>
              <a:rect l="0" t="0" r="r" b="b"/>
              <a:pathLst>
                <a:path w="144" h="192">
                  <a:moveTo>
                    <a:pt x="144" y="0"/>
                  </a:moveTo>
                  <a:lnTo>
                    <a:pt x="48" y="0"/>
                  </a:lnTo>
                  <a:lnTo>
                    <a:pt x="0" y="96"/>
                  </a:lnTo>
                  <a:lnTo>
                    <a:pt x="48" y="192"/>
                  </a:lnTo>
                  <a:lnTo>
                    <a:pt x="144" y="192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41" name="Freeform 25"/>
            <p:cNvSpPr>
              <a:spLocks/>
            </p:cNvSpPr>
            <p:nvPr/>
          </p:nvSpPr>
          <p:spPr bwMode="auto">
            <a:xfrm>
              <a:off x="3072" y="2592"/>
              <a:ext cx="144" cy="192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48" y="0"/>
                </a:cxn>
                <a:cxn ang="0">
                  <a:pos x="0" y="96"/>
                </a:cxn>
                <a:cxn ang="0">
                  <a:pos x="48" y="192"/>
                </a:cxn>
                <a:cxn ang="0">
                  <a:pos x="144" y="192"/>
                </a:cxn>
                <a:cxn ang="0">
                  <a:pos x="144" y="0"/>
                </a:cxn>
              </a:cxnLst>
              <a:rect l="0" t="0" r="r" b="b"/>
              <a:pathLst>
                <a:path w="144" h="192">
                  <a:moveTo>
                    <a:pt x="144" y="0"/>
                  </a:moveTo>
                  <a:lnTo>
                    <a:pt x="48" y="0"/>
                  </a:lnTo>
                  <a:lnTo>
                    <a:pt x="0" y="96"/>
                  </a:lnTo>
                  <a:lnTo>
                    <a:pt x="48" y="192"/>
                  </a:lnTo>
                  <a:lnTo>
                    <a:pt x="144" y="192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5242" name="Freeform 26"/>
          <p:cNvSpPr>
            <a:spLocks/>
          </p:cNvSpPr>
          <p:nvPr/>
        </p:nvSpPr>
        <p:spPr bwMode="auto">
          <a:xfrm>
            <a:off x="2819400" y="1981200"/>
            <a:ext cx="838200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" y="0"/>
              </a:cxn>
              <a:cxn ang="0">
                <a:pos x="528" y="96"/>
              </a:cxn>
              <a:cxn ang="0">
                <a:pos x="432" y="144"/>
              </a:cxn>
              <a:cxn ang="0">
                <a:pos x="0" y="144"/>
              </a:cxn>
              <a:cxn ang="0">
                <a:pos x="0" y="0"/>
              </a:cxn>
            </a:cxnLst>
            <a:rect l="0" t="0" r="r" b="b"/>
            <a:pathLst>
              <a:path w="528" h="144">
                <a:moveTo>
                  <a:pt x="0" y="0"/>
                </a:moveTo>
                <a:lnTo>
                  <a:pt x="432" y="0"/>
                </a:lnTo>
                <a:lnTo>
                  <a:pt x="528" y="96"/>
                </a:lnTo>
                <a:lnTo>
                  <a:pt x="432" y="144"/>
                </a:lnTo>
                <a:lnTo>
                  <a:pt x="0" y="14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5243" name="Freeform 27"/>
          <p:cNvSpPr>
            <a:spLocks/>
          </p:cNvSpPr>
          <p:nvPr/>
        </p:nvSpPr>
        <p:spPr bwMode="auto">
          <a:xfrm>
            <a:off x="3733800" y="1981200"/>
            <a:ext cx="838200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" y="0"/>
              </a:cxn>
              <a:cxn ang="0">
                <a:pos x="528" y="96"/>
              </a:cxn>
              <a:cxn ang="0">
                <a:pos x="432" y="144"/>
              </a:cxn>
              <a:cxn ang="0">
                <a:pos x="0" y="144"/>
              </a:cxn>
              <a:cxn ang="0">
                <a:pos x="0" y="0"/>
              </a:cxn>
            </a:cxnLst>
            <a:rect l="0" t="0" r="r" b="b"/>
            <a:pathLst>
              <a:path w="528" h="144">
                <a:moveTo>
                  <a:pt x="0" y="0"/>
                </a:moveTo>
                <a:lnTo>
                  <a:pt x="432" y="0"/>
                </a:lnTo>
                <a:lnTo>
                  <a:pt x="528" y="96"/>
                </a:lnTo>
                <a:lnTo>
                  <a:pt x="432" y="144"/>
                </a:lnTo>
                <a:lnTo>
                  <a:pt x="0" y="14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5244" name="Freeform 28"/>
          <p:cNvSpPr>
            <a:spLocks/>
          </p:cNvSpPr>
          <p:nvPr/>
        </p:nvSpPr>
        <p:spPr bwMode="auto">
          <a:xfrm>
            <a:off x="4648200" y="1981200"/>
            <a:ext cx="838200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" y="0"/>
              </a:cxn>
              <a:cxn ang="0">
                <a:pos x="528" y="96"/>
              </a:cxn>
              <a:cxn ang="0">
                <a:pos x="432" y="144"/>
              </a:cxn>
              <a:cxn ang="0">
                <a:pos x="0" y="144"/>
              </a:cxn>
              <a:cxn ang="0">
                <a:pos x="0" y="0"/>
              </a:cxn>
            </a:cxnLst>
            <a:rect l="0" t="0" r="r" b="b"/>
            <a:pathLst>
              <a:path w="528" h="144">
                <a:moveTo>
                  <a:pt x="0" y="0"/>
                </a:moveTo>
                <a:lnTo>
                  <a:pt x="432" y="0"/>
                </a:lnTo>
                <a:lnTo>
                  <a:pt x="528" y="96"/>
                </a:lnTo>
                <a:lnTo>
                  <a:pt x="432" y="144"/>
                </a:lnTo>
                <a:lnTo>
                  <a:pt x="0" y="14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5245" name="Freeform 29"/>
          <p:cNvSpPr>
            <a:spLocks/>
          </p:cNvSpPr>
          <p:nvPr/>
        </p:nvSpPr>
        <p:spPr bwMode="auto">
          <a:xfrm>
            <a:off x="5562600" y="1981200"/>
            <a:ext cx="838200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" y="0"/>
              </a:cxn>
              <a:cxn ang="0">
                <a:pos x="528" y="96"/>
              </a:cxn>
              <a:cxn ang="0">
                <a:pos x="432" y="144"/>
              </a:cxn>
              <a:cxn ang="0">
                <a:pos x="0" y="144"/>
              </a:cxn>
              <a:cxn ang="0">
                <a:pos x="0" y="0"/>
              </a:cxn>
            </a:cxnLst>
            <a:rect l="0" t="0" r="r" b="b"/>
            <a:pathLst>
              <a:path w="528" h="144">
                <a:moveTo>
                  <a:pt x="0" y="0"/>
                </a:moveTo>
                <a:lnTo>
                  <a:pt x="432" y="0"/>
                </a:lnTo>
                <a:lnTo>
                  <a:pt x="528" y="96"/>
                </a:lnTo>
                <a:lnTo>
                  <a:pt x="432" y="144"/>
                </a:lnTo>
                <a:lnTo>
                  <a:pt x="0" y="14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5246" name="Freeform 30"/>
          <p:cNvSpPr>
            <a:spLocks/>
          </p:cNvSpPr>
          <p:nvPr/>
        </p:nvSpPr>
        <p:spPr bwMode="auto">
          <a:xfrm>
            <a:off x="5029200" y="2514600"/>
            <a:ext cx="228600" cy="304800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48" y="0"/>
              </a:cxn>
              <a:cxn ang="0">
                <a:pos x="0" y="96"/>
              </a:cxn>
              <a:cxn ang="0">
                <a:pos x="48" y="192"/>
              </a:cxn>
              <a:cxn ang="0">
                <a:pos x="144" y="192"/>
              </a:cxn>
              <a:cxn ang="0">
                <a:pos x="144" y="0"/>
              </a:cxn>
            </a:cxnLst>
            <a:rect l="0" t="0" r="r" b="b"/>
            <a:pathLst>
              <a:path w="144" h="192">
                <a:moveTo>
                  <a:pt x="144" y="0"/>
                </a:moveTo>
                <a:lnTo>
                  <a:pt x="48" y="0"/>
                </a:lnTo>
                <a:lnTo>
                  <a:pt x="0" y="96"/>
                </a:lnTo>
                <a:lnTo>
                  <a:pt x="48" y="192"/>
                </a:lnTo>
                <a:lnTo>
                  <a:pt x="144" y="192"/>
                </a:lnTo>
                <a:lnTo>
                  <a:pt x="144" y="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5247" name="Freeform 31"/>
          <p:cNvSpPr>
            <a:spLocks/>
          </p:cNvSpPr>
          <p:nvPr/>
        </p:nvSpPr>
        <p:spPr bwMode="auto">
          <a:xfrm>
            <a:off x="4191000" y="2514600"/>
            <a:ext cx="228600" cy="304800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48" y="0"/>
              </a:cxn>
              <a:cxn ang="0">
                <a:pos x="0" y="96"/>
              </a:cxn>
              <a:cxn ang="0">
                <a:pos x="48" y="192"/>
              </a:cxn>
              <a:cxn ang="0">
                <a:pos x="144" y="192"/>
              </a:cxn>
              <a:cxn ang="0">
                <a:pos x="144" y="0"/>
              </a:cxn>
            </a:cxnLst>
            <a:rect l="0" t="0" r="r" b="b"/>
            <a:pathLst>
              <a:path w="144" h="192">
                <a:moveTo>
                  <a:pt x="144" y="0"/>
                </a:moveTo>
                <a:lnTo>
                  <a:pt x="48" y="0"/>
                </a:lnTo>
                <a:lnTo>
                  <a:pt x="0" y="96"/>
                </a:lnTo>
                <a:lnTo>
                  <a:pt x="48" y="192"/>
                </a:lnTo>
                <a:lnTo>
                  <a:pt x="144" y="192"/>
                </a:lnTo>
                <a:lnTo>
                  <a:pt x="144" y="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5248" name="Freeform 32"/>
          <p:cNvSpPr>
            <a:spLocks/>
          </p:cNvSpPr>
          <p:nvPr/>
        </p:nvSpPr>
        <p:spPr bwMode="auto">
          <a:xfrm>
            <a:off x="3352800" y="2514600"/>
            <a:ext cx="228600" cy="304800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48" y="0"/>
              </a:cxn>
              <a:cxn ang="0">
                <a:pos x="0" y="96"/>
              </a:cxn>
              <a:cxn ang="0">
                <a:pos x="48" y="192"/>
              </a:cxn>
              <a:cxn ang="0">
                <a:pos x="144" y="192"/>
              </a:cxn>
              <a:cxn ang="0">
                <a:pos x="144" y="0"/>
              </a:cxn>
            </a:cxnLst>
            <a:rect l="0" t="0" r="r" b="b"/>
            <a:pathLst>
              <a:path w="144" h="192">
                <a:moveTo>
                  <a:pt x="144" y="0"/>
                </a:moveTo>
                <a:lnTo>
                  <a:pt x="48" y="0"/>
                </a:lnTo>
                <a:lnTo>
                  <a:pt x="0" y="96"/>
                </a:lnTo>
                <a:lnTo>
                  <a:pt x="48" y="192"/>
                </a:lnTo>
                <a:lnTo>
                  <a:pt x="144" y="192"/>
                </a:lnTo>
                <a:lnTo>
                  <a:pt x="144" y="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5249" name="Freeform 33"/>
          <p:cNvSpPr>
            <a:spLocks/>
          </p:cNvSpPr>
          <p:nvPr/>
        </p:nvSpPr>
        <p:spPr bwMode="auto">
          <a:xfrm>
            <a:off x="2514600" y="2514600"/>
            <a:ext cx="228600" cy="304800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48" y="0"/>
              </a:cxn>
              <a:cxn ang="0">
                <a:pos x="0" y="96"/>
              </a:cxn>
              <a:cxn ang="0">
                <a:pos x="48" y="192"/>
              </a:cxn>
              <a:cxn ang="0">
                <a:pos x="144" y="192"/>
              </a:cxn>
              <a:cxn ang="0">
                <a:pos x="144" y="0"/>
              </a:cxn>
            </a:cxnLst>
            <a:rect l="0" t="0" r="r" b="b"/>
            <a:pathLst>
              <a:path w="144" h="192">
                <a:moveTo>
                  <a:pt x="144" y="0"/>
                </a:moveTo>
                <a:lnTo>
                  <a:pt x="48" y="0"/>
                </a:lnTo>
                <a:lnTo>
                  <a:pt x="0" y="96"/>
                </a:lnTo>
                <a:lnTo>
                  <a:pt x="48" y="192"/>
                </a:lnTo>
                <a:lnTo>
                  <a:pt x="144" y="192"/>
                </a:lnTo>
                <a:lnTo>
                  <a:pt x="144" y="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5250" name="Freeform 34"/>
          <p:cNvSpPr>
            <a:spLocks/>
          </p:cNvSpPr>
          <p:nvPr/>
        </p:nvSpPr>
        <p:spPr bwMode="auto">
          <a:xfrm>
            <a:off x="5867400" y="2514600"/>
            <a:ext cx="228600" cy="304800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48" y="0"/>
              </a:cxn>
              <a:cxn ang="0">
                <a:pos x="0" y="96"/>
              </a:cxn>
              <a:cxn ang="0">
                <a:pos x="48" y="192"/>
              </a:cxn>
              <a:cxn ang="0">
                <a:pos x="144" y="192"/>
              </a:cxn>
              <a:cxn ang="0">
                <a:pos x="144" y="0"/>
              </a:cxn>
            </a:cxnLst>
            <a:rect l="0" t="0" r="r" b="b"/>
            <a:pathLst>
              <a:path w="144" h="192">
                <a:moveTo>
                  <a:pt x="144" y="0"/>
                </a:moveTo>
                <a:lnTo>
                  <a:pt x="48" y="0"/>
                </a:lnTo>
                <a:lnTo>
                  <a:pt x="0" y="96"/>
                </a:lnTo>
                <a:lnTo>
                  <a:pt x="48" y="192"/>
                </a:lnTo>
                <a:lnTo>
                  <a:pt x="144" y="192"/>
                </a:lnTo>
                <a:lnTo>
                  <a:pt x="144" y="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5251" name="Group 35"/>
          <p:cNvGrpSpPr>
            <a:grpSpLocks/>
          </p:cNvGrpSpPr>
          <p:nvPr/>
        </p:nvGrpSpPr>
        <p:grpSpPr bwMode="auto">
          <a:xfrm>
            <a:off x="1676400" y="1905000"/>
            <a:ext cx="5638800" cy="914400"/>
            <a:chOff x="1258" y="1366"/>
            <a:chExt cx="3552" cy="576"/>
          </a:xfrm>
        </p:grpSpPr>
        <p:sp>
          <p:nvSpPr>
            <p:cNvPr id="265252" name="Oval 36"/>
            <p:cNvSpPr>
              <a:spLocks noChangeArrowheads="1"/>
            </p:cNvSpPr>
            <p:nvPr/>
          </p:nvSpPr>
          <p:spPr bwMode="auto">
            <a:xfrm>
              <a:off x="1258" y="1366"/>
              <a:ext cx="624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53" name="Oval 37"/>
            <p:cNvSpPr>
              <a:spLocks noChangeArrowheads="1"/>
            </p:cNvSpPr>
            <p:nvPr/>
          </p:nvSpPr>
          <p:spPr bwMode="auto">
            <a:xfrm>
              <a:off x="4186" y="1366"/>
              <a:ext cx="624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54" name="Text Box 38"/>
            <p:cNvSpPr txBox="1">
              <a:spLocks noChangeArrowheads="1"/>
            </p:cNvSpPr>
            <p:nvPr/>
          </p:nvSpPr>
          <p:spPr bwMode="auto">
            <a:xfrm>
              <a:off x="1392" y="153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/>
                <a:t>n0</a:t>
              </a:r>
            </a:p>
          </p:txBody>
        </p:sp>
        <p:sp>
          <p:nvSpPr>
            <p:cNvPr id="265255" name="Text Box 39"/>
            <p:cNvSpPr txBox="1">
              <a:spLocks noChangeArrowheads="1"/>
            </p:cNvSpPr>
            <p:nvPr/>
          </p:nvSpPr>
          <p:spPr bwMode="auto">
            <a:xfrm>
              <a:off x="4320" y="153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/>
                <a:t>n1</a:t>
              </a:r>
            </a:p>
          </p:txBody>
        </p:sp>
      </p:grpSp>
      <p:sp>
        <p:nvSpPr>
          <p:cNvPr id="265256" name="Rectangle 40"/>
          <p:cNvSpPr>
            <a:spLocks noChangeArrowheads="1"/>
          </p:cNvSpPr>
          <p:nvPr/>
        </p:nvSpPr>
        <p:spPr bwMode="auto">
          <a:xfrm>
            <a:off x="4800600" y="3352800"/>
            <a:ext cx="4191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 b="0"/>
              <a:t>set ftp [new Application/FTP]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b="0"/>
              <a:t>$ftp attach-agent $tcp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b="0"/>
              <a:t>$ns at 0.2 "$ftp start"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b="0"/>
              <a:t>$ns at 1.2 ”exit"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b="0"/>
              <a:t>$ns run</a:t>
            </a:r>
          </a:p>
        </p:txBody>
      </p:sp>
      <p:sp>
        <p:nvSpPr>
          <p:cNvPr id="265257" name="Rectangle 41"/>
          <p:cNvSpPr>
            <a:spLocks noChangeArrowheads="1"/>
          </p:cNvSpPr>
          <p:nvPr/>
        </p:nvSpPr>
        <p:spPr bwMode="auto">
          <a:xfrm>
            <a:off x="609600" y="4038600"/>
            <a:ext cx="4267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 b="0"/>
              <a:t>$ns duplex-link $n0 $n1 1.5Mb 10ms DropTail</a:t>
            </a:r>
          </a:p>
        </p:txBody>
      </p:sp>
      <p:sp>
        <p:nvSpPr>
          <p:cNvPr id="265258" name="Rectangle 42"/>
          <p:cNvSpPr>
            <a:spLocks noChangeArrowheads="1"/>
          </p:cNvSpPr>
          <p:nvPr/>
        </p:nvSpPr>
        <p:spPr bwMode="auto">
          <a:xfrm>
            <a:off x="609600" y="4724400"/>
            <a:ext cx="4267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 b="0"/>
              <a:t>set tcp [new Agent/TCP]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b="0"/>
              <a:t>set tcpsink [new Agent/TCPSink]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b="0"/>
              <a:t>$ns attach-agent $n0 $tcp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b="0"/>
              <a:t>$ns attach-agent $n1 $tcpsink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b="0"/>
              <a:t>$ns connect $tcp $tcpsink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5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9" grpId="0" build="p" autoUpdateAnimBg="0"/>
      <p:bldP spid="265220" grpId="0" animBg="1"/>
      <p:bldP spid="265242" grpId="0" animBg="1"/>
      <p:bldP spid="265243" grpId="0" animBg="1"/>
      <p:bldP spid="265244" grpId="0" animBg="1"/>
      <p:bldP spid="265245" grpId="0" animBg="1"/>
      <p:bldP spid="265246" grpId="0" animBg="1"/>
      <p:bldP spid="265247" grpId="0" animBg="1"/>
      <p:bldP spid="265248" grpId="0" animBg="1"/>
      <p:bldP spid="265249" grpId="0" animBg="1"/>
      <p:bldP spid="265250" grpId="0" animBg="1"/>
      <p:bldP spid="265256" grpId="0" build="p" autoUpdateAnimBg="0"/>
      <p:bldP spid="265257" grpId="0" build="p" autoUpdateAnimBg="0"/>
      <p:bldP spid="265258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2CB7D-458C-4F14-B924-8DDC043F4669}" type="slidenum">
              <a:rPr lang="en-US"/>
              <a:pPr/>
              <a:t>5</a:t>
            </a:fld>
            <a:endParaRPr lang="en-US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II: Web Traffic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Web session – a series of page downloads</a:t>
            </a:r>
          </a:p>
          <a:p>
            <a:pPr lvl="1"/>
            <a:r>
              <a:rPr lang="en-US"/>
              <a:t>Number of pages</a:t>
            </a:r>
          </a:p>
          <a:p>
            <a:pPr lvl="1"/>
            <a:r>
              <a:rPr lang="en-US"/>
              <a:t>Inter-page time</a:t>
            </a:r>
          </a:p>
          <a:p>
            <a:pPr lvl="1"/>
            <a:r>
              <a:rPr lang="en-US"/>
              <a:t>Page size (number of embedded objects)</a:t>
            </a:r>
          </a:p>
          <a:p>
            <a:pPr lvl="1"/>
            <a:r>
              <a:rPr lang="en-US"/>
              <a:t>Inter-object time</a:t>
            </a:r>
          </a:p>
          <a:p>
            <a:pPr lvl="1"/>
            <a:r>
              <a:rPr lang="en-US"/>
              <a:t>Object size (KB)</a:t>
            </a:r>
          </a:p>
          <a:p>
            <a:r>
              <a:rPr lang="en-US"/>
              <a:t>5 random variables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7DAA1-B4BA-44F7-AF57-9443BDCFD5C5}" type="slidenum">
              <a:rPr lang="en-US"/>
              <a:pPr/>
              <a:t>6</a:t>
            </a:fld>
            <a:endParaRPr lang="en-US"/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Study I: Web Performance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Impact of TCP and HTTP parameters</a:t>
            </a:r>
          </a:p>
          <a:p>
            <a:r>
              <a:rPr lang="en-US"/>
              <a:t>Try to answer:</a:t>
            </a:r>
          </a:p>
          <a:p>
            <a:pPr lvl="1"/>
            <a:r>
              <a:rPr lang="en-US"/>
              <a:t>Will the proposed changes work in a variety of conditions?</a:t>
            </a:r>
          </a:p>
          <a:p>
            <a:pPr lvl="1"/>
            <a:r>
              <a:rPr lang="en-US"/>
              <a:t>Should TCP Sack be deployed?</a:t>
            </a:r>
          </a:p>
          <a:p>
            <a:pPr lvl="1"/>
            <a:r>
              <a:rPr lang="en-US"/>
              <a:t>Should persistency or pipelining be deployed?</a:t>
            </a:r>
          </a:p>
          <a:p>
            <a:pPr lvl="1"/>
            <a:r>
              <a:rPr lang="en-US"/>
              <a:t>Which parameters are more cost effective to tune?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D5AE4-33EC-4654-9369-23AB1A8F99A0}" type="slidenum">
              <a:rPr lang="en-US"/>
              <a:pPr/>
              <a:t>7</a:t>
            </a:fld>
            <a:endParaRPr lang="en-US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Methodology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Methodology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Select performance critical parameters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Use most commonly used values as the base case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Tune parameter values to compare to the base case</a:t>
            </a:r>
          </a:p>
          <a:p>
            <a:pPr>
              <a:lnSpc>
                <a:spcPct val="80000"/>
              </a:lnSpc>
            </a:pPr>
            <a:r>
              <a:rPr lang="en-US" sz="2800"/>
              <a:t>Toward a systematic and exhaustive evaluation</a:t>
            </a:r>
          </a:p>
          <a:p>
            <a:pPr>
              <a:lnSpc>
                <a:spcPct val="80000"/>
              </a:lnSpc>
            </a:pPr>
            <a:endParaRPr lang="en-US" sz="2800"/>
          </a:p>
          <a:p>
            <a:pPr>
              <a:lnSpc>
                <a:spcPct val="80000"/>
              </a:lnSpc>
            </a:pPr>
            <a:r>
              <a:rPr lang="en-US" sz="2800"/>
              <a:t>Enabled by ns 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rich library of workload and protocol implementations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Contributed code from a huge user/developer community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9E1B-9B1E-4A46-A269-CAFFB50E3FDE}" type="slidenum">
              <a:rPr lang="en-US"/>
              <a:pPr/>
              <a:t>8</a:t>
            </a:fld>
            <a:endParaRPr lang="en-US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Parameters and Values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438400"/>
            <a:ext cx="381000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Packet size 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576, 1460</a:t>
            </a:r>
          </a:p>
          <a:p>
            <a:pPr>
              <a:lnSpc>
                <a:spcPct val="80000"/>
              </a:lnSpc>
            </a:pPr>
            <a:r>
              <a:rPr lang="en-US" sz="2000"/>
              <a:t>Delayed ack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on, off</a:t>
            </a:r>
          </a:p>
          <a:p>
            <a:pPr>
              <a:lnSpc>
                <a:spcPct val="80000"/>
              </a:lnSpc>
            </a:pPr>
            <a:r>
              <a:rPr lang="en-US" sz="2000"/>
              <a:t>Congestion avoidance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NewReno, Tahoe, Reno, Sack</a:t>
            </a:r>
          </a:p>
          <a:p>
            <a:pPr>
              <a:lnSpc>
                <a:spcPct val="80000"/>
              </a:lnSpc>
            </a:pPr>
            <a:r>
              <a:rPr lang="en-US" sz="2000"/>
              <a:t>Initial retransmission timeout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3, 6 sec</a:t>
            </a:r>
          </a:p>
          <a:p>
            <a:pPr>
              <a:lnSpc>
                <a:spcPct val="80000"/>
              </a:lnSpc>
            </a:pPr>
            <a:r>
              <a:rPr lang="en-US" sz="2000"/>
              <a:t>Timer granularity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100, 500 msec</a:t>
            </a:r>
          </a:p>
          <a:p>
            <a:pPr>
              <a:lnSpc>
                <a:spcPct val="80000"/>
              </a:lnSpc>
            </a:pPr>
            <a:r>
              <a:rPr lang="en-US" sz="2000"/>
              <a:t>Timestamp option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on, off</a:t>
            </a:r>
          </a:p>
          <a:p>
            <a:pPr>
              <a:lnSpc>
                <a:spcPct val="80000"/>
              </a:lnSpc>
            </a:pPr>
            <a:r>
              <a:rPr lang="en-US" sz="2000"/>
              <a:t>Initial window size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2, 4</a:t>
            </a:r>
          </a:p>
        </p:txBody>
      </p:sp>
      <p:sp>
        <p:nvSpPr>
          <p:cNvPr id="27034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362200"/>
            <a:ext cx="381000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Connection type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persistent, simple, pipelined</a:t>
            </a:r>
          </a:p>
          <a:p>
            <a:pPr>
              <a:lnSpc>
                <a:spcPct val="80000"/>
              </a:lnSpc>
            </a:pPr>
            <a:r>
              <a:rPr lang="en-US" sz="2000"/>
              <a:t>Number of parallel connections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2, 1, 4</a:t>
            </a:r>
          </a:p>
        </p:txBody>
      </p:sp>
      <p:sp>
        <p:nvSpPr>
          <p:cNvPr id="270341" name="Text Box 5"/>
          <p:cNvSpPr txBox="1">
            <a:spLocks noChangeArrowheads="1"/>
          </p:cNvSpPr>
          <p:nvPr/>
        </p:nvSpPr>
        <p:spPr bwMode="auto">
          <a:xfrm>
            <a:off x="1600200" y="1981200"/>
            <a:ext cx="793750" cy="4572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TCP</a:t>
            </a:r>
          </a:p>
        </p:txBody>
      </p:sp>
      <p:sp>
        <p:nvSpPr>
          <p:cNvPr id="270342" name="Text Box 6"/>
          <p:cNvSpPr txBox="1">
            <a:spLocks noChangeArrowheads="1"/>
          </p:cNvSpPr>
          <p:nvPr/>
        </p:nvSpPr>
        <p:spPr bwMode="auto">
          <a:xfrm>
            <a:off x="5867400" y="1905000"/>
            <a:ext cx="1012825" cy="4572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HTTP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EF07-487C-4669-A85E-8F29B3FB27F6}" type="slidenum">
              <a:rPr lang="en-US"/>
              <a:pPr/>
              <a:t>9</a:t>
            </a:fld>
            <a:endParaRPr lang="en-US"/>
          </a:p>
        </p:txBody>
      </p:sp>
      <p:sp>
        <p:nvSpPr>
          <p:cNvPr id="2764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Page Download Time – TCP</a:t>
            </a:r>
          </a:p>
        </p:txBody>
      </p:sp>
      <p:pic>
        <p:nvPicPr>
          <p:cNvPr id="276483" name="Picture 1027" descr="Z:\Explorer\My Documents\low-tcp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752600"/>
            <a:ext cx="7002463" cy="5405438"/>
          </a:xfrm>
          <a:prstGeom prst="rect">
            <a:avLst/>
          </a:prstGeom>
          <a:noFill/>
        </p:spPr>
      </p:pic>
      <p:sp>
        <p:nvSpPr>
          <p:cNvPr id="276484" name="Oval 1028"/>
          <p:cNvSpPr>
            <a:spLocks noChangeArrowheads="1"/>
          </p:cNvSpPr>
          <p:nvPr/>
        </p:nvSpPr>
        <p:spPr bwMode="auto">
          <a:xfrm>
            <a:off x="2819400" y="3886200"/>
            <a:ext cx="2362200" cy="1219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485" name="Oval 1029"/>
          <p:cNvSpPr>
            <a:spLocks noChangeArrowheads="1"/>
          </p:cNvSpPr>
          <p:nvPr/>
        </p:nvSpPr>
        <p:spPr bwMode="auto">
          <a:xfrm>
            <a:off x="5181600" y="3810000"/>
            <a:ext cx="1981200" cy="15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486" name="Text Box 1030"/>
          <p:cNvSpPr txBox="1">
            <a:spLocks noChangeArrowheads="1"/>
          </p:cNvSpPr>
          <p:nvPr/>
        </p:nvSpPr>
        <p:spPr bwMode="auto">
          <a:xfrm>
            <a:off x="762000" y="5715000"/>
            <a:ext cx="7772400" cy="9461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en-US" sz="2800"/>
              <a:t>Sack, NewReno, Reno, Tahoe, gradually better</a:t>
            </a:r>
          </a:p>
          <a:p>
            <a:r>
              <a:rPr lang="en-US" sz="2800"/>
              <a:t>Timer-related parameters, no significant impact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4" grpId="0" animBg="1"/>
      <p:bldP spid="276485" grpId="0" animBg="1"/>
      <p:bldP spid="276486" grpId="0" animBg="1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6710</TotalTime>
  <Words>816</Words>
  <Application>Microsoft Office PowerPoint</Application>
  <PresentationFormat>On-screen Show (4:3)</PresentationFormat>
  <Paragraphs>176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Times New Roman</vt:lpstr>
      <vt:lpstr>Symbol</vt:lpstr>
      <vt:lpstr>Default Design</vt:lpstr>
      <vt:lpstr>Ns Tutorial: Case Studies</vt:lpstr>
      <vt:lpstr>Road Map</vt:lpstr>
      <vt:lpstr>Presentation Style</vt:lpstr>
      <vt:lpstr>Example I: TCP</vt:lpstr>
      <vt:lpstr>Example II: Web Traffic</vt:lpstr>
      <vt:lpstr>Case Study I: Web Performance</vt:lpstr>
      <vt:lpstr>Methodology</vt:lpstr>
      <vt:lpstr>Parameters and Values</vt:lpstr>
      <vt:lpstr>Page Download Time – TCP</vt:lpstr>
      <vt:lpstr>Page Download Time - HTTP</vt:lpstr>
      <vt:lpstr>TCP vs. HTTP</vt:lpstr>
      <vt:lpstr>Low vs. High loss - TCP</vt:lpstr>
      <vt:lpstr>Low vs. High loss - HTTP</vt:lpstr>
      <vt:lpstr>Preliminary Findings</vt:lpstr>
      <vt:lpstr>The Real Message</vt:lpstr>
      <vt:lpstr>Case Study II: Web Traffic</vt:lpstr>
      <vt:lpstr>Self-similarity</vt:lpstr>
      <vt:lpstr>Slide 18</vt:lpstr>
      <vt:lpstr>Wavelet Analysis</vt:lpstr>
      <vt:lpstr>Global Scaling - Trace</vt:lpstr>
      <vt:lpstr>Global Scaling - Simulation</vt:lpstr>
      <vt:lpstr>UDP</vt:lpstr>
      <vt:lpstr>TCP</vt:lpstr>
      <vt:lpstr>Findings</vt:lpstr>
      <vt:lpstr>The Real Message</vt:lpstr>
      <vt:lpstr>Concluding remarks</vt:lpstr>
    </vt:vector>
  </TitlesOfParts>
  <Company>USC/ISI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Beginning ns-2</dc:title>
  <dc:creator>Polly Huang</dc:creator>
  <cp:lastModifiedBy>Ishtiaq Niloy</cp:lastModifiedBy>
  <cp:revision>1150</cp:revision>
  <cp:lastPrinted>2000-02-29T15:29:00Z</cp:lastPrinted>
  <dcterms:created xsi:type="dcterms:W3CDTF">1998-07-28T17:31:36Z</dcterms:created>
  <dcterms:modified xsi:type="dcterms:W3CDTF">2018-12-28T19:39:41Z</dcterms:modified>
</cp:coreProperties>
</file>