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2C6110-B4F1-4FB3-8F98-1A0503AC2CF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CB7492-480C-4104-89D1-256683DAF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customer acquisition powered by 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: Ishu Srivastava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43400"/>
            <a:ext cx="81534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Predict the probability of someone’s response like reading their mind</a:t>
            </a:r>
          </a:p>
          <a:p>
            <a:r>
              <a:rPr lang="en-US" dirty="0" smtClean="0"/>
              <a:t>People having more than 40% probability of conversion must be </a:t>
            </a:r>
            <a:r>
              <a:rPr lang="en-US" dirty="0" smtClean="0"/>
              <a:t>targeted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38385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8153400" cy="1828800"/>
          </a:xfrm>
        </p:spPr>
        <p:txBody>
          <a:bodyPr/>
          <a:lstStyle/>
          <a:p>
            <a:r>
              <a:rPr lang="en-US" dirty="0" smtClean="0"/>
              <a:t>ML enables to get the 75% conversions just by approaching to 40% population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43434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648200"/>
            <a:ext cx="81534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Just spending around 42% allotted expense, 75% response rate can be </a:t>
            </a:r>
            <a:r>
              <a:rPr lang="en-US" dirty="0" smtClean="0"/>
              <a:t>achieved.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638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ML enables us to identify the most promising targets.</a:t>
            </a:r>
          </a:p>
          <a:p>
            <a:r>
              <a:rPr lang="en-US" dirty="0" smtClean="0"/>
              <a:t>Help us focusing and channelizing our efforts.</a:t>
            </a:r>
          </a:p>
          <a:p>
            <a:r>
              <a:rPr lang="en-US" dirty="0" smtClean="0"/>
              <a:t>Reduce the Cost in terms of time and efforts</a:t>
            </a:r>
          </a:p>
          <a:p>
            <a:r>
              <a:rPr lang="en-US" dirty="0" smtClean="0"/>
              <a:t>And most importantly help the business to save few bucks and gives a competitive edge over other banks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Insights of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43400"/>
            <a:ext cx="81534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Youngest and the Eldest population, more interested in savings</a:t>
            </a:r>
          </a:p>
          <a:p>
            <a:r>
              <a:rPr lang="en-US" dirty="0" smtClean="0"/>
              <a:t>Singles can surely spare more money for savings as compared to others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37909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676399"/>
            <a:ext cx="3600450" cy="251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191000"/>
            <a:ext cx="81534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One’s interest in saving increases with his education.</a:t>
            </a:r>
          </a:p>
          <a:p>
            <a:r>
              <a:rPr lang="en-US" dirty="0" smtClean="0"/>
              <a:t>Surprisingly Professionals don’t have enough money for saving!! </a:t>
            </a:r>
          </a:p>
          <a:p>
            <a:r>
              <a:rPr lang="en-US" dirty="0" smtClean="0"/>
              <a:t> You defaulted once, we will not even bother to ask you for savings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1"/>
            <a:ext cx="3667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00200"/>
            <a:ext cx="38957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495800"/>
            <a:ext cx="8153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People sitting idle around telephones are lazy for their saving plans as well</a:t>
            </a:r>
          </a:p>
          <a:p>
            <a:r>
              <a:rPr lang="en-US" dirty="0" smtClean="0"/>
              <a:t>Customers having prejudice and the wrong perception about the bank will not trust on you for their savings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433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0"/>
            <a:ext cx="37528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8153400" cy="1828800"/>
          </a:xfrm>
        </p:spPr>
        <p:txBody>
          <a:bodyPr/>
          <a:lstStyle/>
          <a:p>
            <a:r>
              <a:rPr lang="en-US" dirty="0" smtClean="0"/>
              <a:t>More times one contacted, more the changes of him to respond positively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76400"/>
            <a:ext cx="38004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 the random prospects based on the judgment of human being</a:t>
            </a:r>
          </a:p>
          <a:p>
            <a:r>
              <a:rPr lang="en-US" dirty="0" smtClean="0"/>
              <a:t>This judgment can be biased and be incorrect</a:t>
            </a:r>
          </a:p>
          <a:p>
            <a:r>
              <a:rPr lang="en-US" dirty="0" smtClean="0"/>
              <a:t>Can be ending up calling the whole prospect population, in order to meet </a:t>
            </a:r>
            <a:r>
              <a:rPr lang="en-US" smtClean="0"/>
              <a:t>business objective</a:t>
            </a:r>
            <a:endParaRPr lang="en-US" dirty="0" smtClean="0"/>
          </a:p>
          <a:p>
            <a:r>
              <a:rPr lang="en-US" dirty="0" smtClean="0"/>
              <a:t>Cost is too high</a:t>
            </a:r>
          </a:p>
          <a:p>
            <a:r>
              <a:rPr lang="en-US" dirty="0" smtClean="0"/>
              <a:t>Can lead to wastage of marketing budgets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Split the Data at disposal into Train(from which the ML model will learn) and Test (Dataset on which the learning from Train is applied and validated).</a:t>
            </a:r>
          </a:p>
          <a:p>
            <a:r>
              <a:rPr lang="en-US" dirty="0" smtClean="0"/>
              <a:t>Transform the Train set to Principal Components and select the top principal components explaining the maximum variance of the data.</a:t>
            </a:r>
          </a:p>
          <a:p>
            <a:r>
              <a:rPr lang="en-US" dirty="0" smtClean="0"/>
              <a:t>Develop a logistic regression ML model to learn from principal components of test data.</a:t>
            </a:r>
          </a:p>
          <a:p>
            <a:r>
              <a:rPr lang="en-US" dirty="0" smtClean="0"/>
              <a:t>Make the predication using the ML model for different probabilities(starting from 0.1 to 0.9)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Plot the selectivity, sensitivity and specificity for different probabilities</a:t>
            </a:r>
          </a:p>
          <a:p>
            <a:r>
              <a:rPr lang="en-US" dirty="0" smtClean="0"/>
              <a:t>Find the optimum probability by finding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the intersection point of these 3 metrics</a:t>
            </a:r>
          </a:p>
          <a:p>
            <a:r>
              <a:rPr lang="en-US" dirty="0" smtClean="0"/>
              <a:t>Predict the conversion(1) or non-conversion(0) based on the optimum probability for test set</a:t>
            </a:r>
          </a:p>
          <a:p>
            <a:r>
              <a:rPr lang="en-US" dirty="0" smtClean="0"/>
              <a:t>Calculate the various evaluation metrics on test set.</a:t>
            </a:r>
          </a:p>
          <a:p>
            <a:r>
              <a:rPr lang="en-US" dirty="0" smtClean="0"/>
              <a:t>Convert the Test set to principal components</a:t>
            </a:r>
          </a:p>
          <a:p>
            <a:r>
              <a:rPr lang="en-US" dirty="0" smtClean="0"/>
              <a:t>Apply the </a:t>
            </a:r>
            <a:r>
              <a:rPr lang="en-US" dirty="0" err="1" smtClean="0"/>
              <a:t>model,predict</a:t>
            </a:r>
            <a:r>
              <a:rPr lang="en-US" dirty="0" smtClean="0"/>
              <a:t> the conversion and calculate the same evaluation metrics and compare with Train metrics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981200"/>
            <a:ext cx="2133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the Test data by decreasing probabilities and divide it into 10 equal sized chunks(Deciles).</a:t>
            </a:r>
          </a:p>
          <a:p>
            <a:r>
              <a:rPr lang="en-US" dirty="0" smtClean="0"/>
              <a:t>Calculate the actual conversion count and percentage of conversion in each deciles.</a:t>
            </a:r>
          </a:p>
          <a:p>
            <a:r>
              <a:rPr lang="en-US" dirty="0" smtClean="0"/>
              <a:t>Also calculate Cumulative % conversion in each </a:t>
            </a:r>
            <a:r>
              <a:rPr lang="en-US" dirty="0" err="1" smtClean="0"/>
              <a:t>decile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the top deciles which will cover our business objective of conversion(In our case it was top 5 deciles, covering 80% of the conversion)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394</TotalTime>
  <Words>488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New customer acquisition powered by Machine learning </vt:lpstr>
      <vt:lpstr>Interesting Insights of Data </vt:lpstr>
      <vt:lpstr>Slide 3</vt:lpstr>
      <vt:lpstr>Slide 4</vt:lpstr>
      <vt:lpstr>Slide 5</vt:lpstr>
      <vt:lpstr>Regular Approach</vt:lpstr>
      <vt:lpstr>ML Approach</vt:lpstr>
      <vt:lpstr>Slide 8</vt:lpstr>
      <vt:lpstr>Slide 9</vt:lpstr>
      <vt:lpstr>Magic of ML</vt:lpstr>
      <vt:lpstr>Time Saving</vt:lpstr>
      <vt:lpstr>Cost Saving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sadhana</dc:creator>
  <cp:lastModifiedBy>sadhana</cp:lastModifiedBy>
  <cp:revision>25</cp:revision>
  <dcterms:created xsi:type="dcterms:W3CDTF">2020-08-20T08:41:38Z</dcterms:created>
  <dcterms:modified xsi:type="dcterms:W3CDTF">2020-08-24T10:40:49Z</dcterms:modified>
</cp:coreProperties>
</file>