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8" r:id="rId6"/>
    <p:sldId id="257" r:id="rId7"/>
    <p:sldId id="264" r:id="rId8"/>
    <p:sldId id="266" r:id="rId9"/>
    <p:sldId id="267" r:id="rId10"/>
    <p:sldId id="261" r:id="rId11"/>
    <p:sldId id="265" r:id="rId12"/>
    <p:sldId id="26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s://coinmarketcap.com/currencies/xrp/historical-data/" TargetMode="External"/><Relationship Id="rId2" Type="http://schemas.openxmlformats.org/officeDocument/2006/relationships/hyperlink" Target="https://coinmarketcap.com/currencies/ethereum/historical-data/" TargetMode="External"/><Relationship Id="rId1" Type="http://schemas.openxmlformats.org/officeDocument/2006/relationships/hyperlink" Target="https://coinmarketcap.com/currencies/bitcoin/historical-data/" TargetMode="External"/><Relationship Id="rId6" Type="http://schemas.openxmlformats.org/officeDocument/2006/relationships/hyperlink" Target="https://www.kaggle.com/nishanthsalian/gold-analysis/data" TargetMode="External"/><Relationship Id="rId5" Type="http://schemas.openxmlformats.org/officeDocument/2006/relationships/hyperlink" Target="https://coinmarketcap.com/currencies/polygon/historical-data/" TargetMode="External"/><Relationship Id="rId4" Type="http://schemas.openxmlformats.org/officeDocument/2006/relationships/hyperlink" Target="https://coinmarketcap.com/currencies/litecoin/historical-data/"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coinmarketcap.com/currencies/xrp/historical-data/" TargetMode="External"/><Relationship Id="rId2" Type="http://schemas.openxmlformats.org/officeDocument/2006/relationships/hyperlink" Target="https://coinmarketcap.com/currencies/ethereum/historical-data/" TargetMode="External"/><Relationship Id="rId1" Type="http://schemas.openxmlformats.org/officeDocument/2006/relationships/hyperlink" Target="https://coinmarketcap.com/currencies/bitcoin/historical-data/" TargetMode="External"/><Relationship Id="rId6" Type="http://schemas.openxmlformats.org/officeDocument/2006/relationships/hyperlink" Target="https://www.kaggle.com/nishanthsalian/gold-analysis/data" TargetMode="External"/><Relationship Id="rId5" Type="http://schemas.openxmlformats.org/officeDocument/2006/relationships/hyperlink" Target="https://coinmarketcap.com/currencies/polygon/historical-data/" TargetMode="External"/><Relationship Id="rId4" Type="http://schemas.openxmlformats.org/officeDocument/2006/relationships/hyperlink" Target="https://coinmarketcap.com/currencies/litecoin/historical-dat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FBC76-F705-43D6-A963-C462C1EB179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89745BF-6088-4920-B881-8339D71481C5}">
      <dgm:prSet/>
      <dgm:spPr/>
      <dgm:t>
        <a:bodyPr/>
        <a:lstStyle/>
        <a:p>
          <a:r>
            <a:rPr lang="en-IN">
              <a:hlinkClick xmlns:r="http://schemas.openxmlformats.org/officeDocument/2006/relationships" r:id="rId1"/>
            </a:rPr>
            <a:t>https://coinmarketcap.com/currencies/bitcoin/historical-data/</a:t>
          </a:r>
          <a:endParaRPr lang="en-US"/>
        </a:p>
      </dgm:t>
    </dgm:pt>
    <dgm:pt modelId="{56D5B985-A8B7-48B0-B263-A0295A6620E4}" type="parTrans" cxnId="{41679BAA-9F00-465E-8F44-D30D54C7A32C}">
      <dgm:prSet/>
      <dgm:spPr/>
      <dgm:t>
        <a:bodyPr/>
        <a:lstStyle/>
        <a:p>
          <a:endParaRPr lang="en-US"/>
        </a:p>
      </dgm:t>
    </dgm:pt>
    <dgm:pt modelId="{1BBFBDEF-C061-43AF-83B4-07D5F3E48E24}" type="sibTrans" cxnId="{41679BAA-9F00-465E-8F44-D30D54C7A32C}">
      <dgm:prSet/>
      <dgm:spPr/>
      <dgm:t>
        <a:bodyPr/>
        <a:lstStyle/>
        <a:p>
          <a:endParaRPr lang="en-US"/>
        </a:p>
      </dgm:t>
    </dgm:pt>
    <dgm:pt modelId="{3D5A77C2-D386-4062-A7F0-378D65E299E2}">
      <dgm:prSet/>
      <dgm:spPr/>
      <dgm:t>
        <a:bodyPr/>
        <a:lstStyle/>
        <a:p>
          <a:r>
            <a:rPr lang="en-IN">
              <a:hlinkClick xmlns:r="http://schemas.openxmlformats.org/officeDocument/2006/relationships" r:id="rId2"/>
            </a:rPr>
            <a:t>https://coinmarketcap.com/currencies/ethereum/historical-data/</a:t>
          </a:r>
          <a:r>
            <a:rPr lang="en-IN"/>
            <a:t>   </a:t>
          </a:r>
          <a:endParaRPr lang="en-US"/>
        </a:p>
      </dgm:t>
    </dgm:pt>
    <dgm:pt modelId="{BA0BA98B-7827-402C-8CB9-D4874722E0C8}" type="parTrans" cxnId="{200050A4-B023-424C-9869-ADCB071E9A0F}">
      <dgm:prSet/>
      <dgm:spPr/>
      <dgm:t>
        <a:bodyPr/>
        <a:lstStyle/>
        <a:p>
          <a:endParaRPr lang="en-US"/>
        </a:p>
      </dgm:t>
    </dgm:pt>
    <dgm:pt modelId="{5944DA02-B462-4968-9AC9-BA683DFC5C20}" type="sibTrans" cxnId="{200050A4-B023-424C-9869-ADCB071E9A0F}">
      <dgm:prSet/>
      <dgm:spPr/>
      <dgm:t>
        <a:bodyPr/>
        <a:lstStyle/>
        <a:p>
          <a:endParaRPr lang="en-US"/>
        </a:p>
      </dgm:t>
    </dgm:pt>
    <dgm:pt modelId="{6196B5AB-5DB9-469E-9D9B-8A6370D1C61C}">
      <dgm:prSet/>
      <dgm:spPr/>
      <dgm:t>
        <a:bodyPr/>
        <a:lstStyle/>
        <a:p>
          <a:r>
            <a:rPr lang="en-IN">
              <a:hlinkClick xmlns:r="http://schemas.openxmlformats.org/officeDocument/2006/relationships" r:id="rId3"/>
            </a:rPr>
            <a:t>https://coinmarketcap.com/currencies/xrp/historical-data/</a:t>
          </a:r>
          <a:r>
            <a:rPr lang="en-IN"/>
            <a:t> </a:t>
          </a:r>
          <a:endParaRPr lang="en-US"/>
        </a:p>
      </dgm:t>
    </dgm:pt>
    <dgm:pt modelId="{AE428341-B985-4CDE-B4B5-BD6A8BC7AB3F}" type="parTrans" cxnId="{CA12D1B3-9C38-4A75-8DAC-B6D73E7741FA}">
      <dgm:prSet/>
      <dgm:spPr/>
      <dgm:t>
        <a:bodyPr/>
        <a:lstStyle/>
        <a:p>
          <a:endParaRPr lang="en-US"/>
        </a:p>
      </dgm:t>
    </dgm:pt>
    <dgm:pt modelId="{313F752A-0DDE-4D6C-9052-61186D422612}" type="sibTrans" cxnId="{CA12D1B3-9C38-4A75-8DAC-B6D73E7741FA}">
      <dgm:prSet/>
      <dgm:spPr/>
      <dgm:t>
        <a:bodyPr/>
        <a:lstStyle/>
        <a:p>
          <a:endParaRPr lang="en-US"/>
        </a:p>
      </dgm:t>
    </dgm:pt>
    <dgm:pt modelId="{61466F92-BE50-49F7-BAF5-666425BC59E9}">
      <dgm:prSet/>
      <dgm:spPr/>
      <dgm:t>
        <a:bodyPr/>
        <a:lstStyle/>
        <a:p>
          <a:r>
            <a:rPr lang="en-IN">
              <a:hlinkClick xmlns:r="http://schemas.openxmlformats.org/officeDocument/2006/relationships" r:id="rId4"/>
            </a:rPr>
            <a:t>https://coinmarketcap.com/currencies/litecoin/historical-data/</a:t>
          </a:r>
          <a:endParaRPr lang="en-US"/>
        </a:p>
      </dgm:t>
    </dgm:pt>
    <dgm:pt modelId="{9DF4D450-EA3B-4937-A4A2-B7714336863B}" type="parTrans" cxnId="{B1F86CF0-1AA2-4FB4-86DC-59DBB653F32A}">
      <dgm:prSet/>
      <dgm:spPr/>
      <dgm:t>
        <a:bodyPr/>
        <a:lstStyle/>
        <a:p>
          <a:endParaRPr lang="en-US"/>
        </a:p>
      </dgm:t>
    </dgm:pt>
    <dgm:pt modelId="{EBA63D4A-80D1-4DD2-9107-DEAB6AF8F036}" type="sibTrans" cxnId="{B1F86CF0-1AA2-4FB4-86DC-59DBB653F32A}">
      <dgm:prSet/>
      <dgm:spPr/>
      <dgm:t>
        <a:bodyPr/>
        <a:lstStyle/>
        <a:p>
          <a:endParaRPr lang="en-US"/>
        </a:p>
      </dgm:t>
    </dgm:pt>
    <dgm:pt modelId="{FDB20920-79C8-4DC3-99E5-F23BA3395E00}">
      <dgm:prSet/>
      <dgm:spPr/>
      <dgm:t>
        <a:bodyPr/>
        <a:lstStyle/>
        <a:p>
          <a:r>
            <a:rPr lang="en-IN">
              <a:hlinkClick xmlns:r="http://schemas.openxmlformats.org/officeDocument/2006/relationships" r:id="rId5"/>
            </a:rPr>
            <a:t>https://coinmarketcap.com/currencies/polygon/historical-data/</a:t>
          </a:r>
          <a:endParaRPr lang="en-US"/>
        </a:p>
      </dgm:t>
    </dgm:pt>
    <dgm:pt modelId="{C9CFC305-6C73-46B4-9263-8C3B98FD1825}" type="parTrans" cxnId="{41BB575A-D7FF-4153-B409-8E59138362C6}">
      <dgm:prSet/>
      <dgm:spPr/>
      <dgm:t>
        <a:bodyPr/>
        <a:lstStyle/>
        <a:p>
          <a:endParaRPr lang="en-US"/>
        </a:p>
      </dgm:t>
    </dgm:pt>
    <dgm:pt modelId="{0C8F0F94-6F29-421F-A3C0-B37659F490DA}" type="sibTrans" cxnId="{41BB575A-D7FF-4153-B409-8E59138362C6}">
      <dgm:prSet/>
      <dgm:spPr/>
      <dgm:t>
        <a:bodyPr/>
        <a:lstStyle/>
        <a:p>
          <a:endParaRPr lang="en-US"/>
        </a:p>
      </dgm:t>
    </dgm:pt>
    <dgm:pt modelId="{65BD6785-140D-445A-9C4E-12FC99132AAF}">
      <dgm:prSet/>
      <dgm:spPr/>
      <dgm:t>
        <a:bodyPr/>
        <a:lstStyle/>
        <a:p>
          <a:r>
            <a:rPr lang="en-IN">
              <a:hlinkClick xmlns:r="http://schemas.openxmlformats.org/officeDocument/2006/relationships" r:id="rId6"/>
            </a:rPr>
            <a:t>https://www.kaggle.com/nishanthsalian/gold-analysis/data</a:t>
          </a:r>
          <a:endParaRPr lang="en-US"/>
        </a:p>
      </dgm:t>
    </dgm:pt>
    <dgm:pt modelId="{7B24CE20-3953-4283-90C8-CAABC587E2C9}" type="parTrans" cxnId="{21512122-05D2-4E77-8DC3-4D92BA11D15E}">
      <dgm:prSet/>
      <dgm:spPr/>
      <dgm:t>
        <a:bodyPr/>
        <a:lstStyle/>
        <a:p>
          <a:endParaRPr lang="en-US"/>
        </a:p>
      </dgm:t>
    </dgm:pt>
    <dgm:pt modelId="{6348AAF5-9C13-4F4F-A5E4-A390874B1461}" type="sibTrans" cxnId="{21512122-05D2-4E77-8DC3-4D92BA11D15E}">
      <dgm:prSet/>
      <dgm:spPr/>
      <dgm:t>
        <a:bodyPr/>
        <a:lstStyle/>
        <a:p>
          <a:endParaRPr lang="en-US"/>
        </a:p>
      </dgm:t>
    </dgm:pt>
    <dgm:pt modelId="{12B381E9-F634-4A2B-8EBB-F41CA25A48C9}" type="pres">
      <dgm:prSet presAssocID="{3CCFBC76-F705-43D6-A963-C462C1EB1799}" presName="vert0" presStyleCnt="0">
        <dgm:presLayoutVars>
          <dgm:dir/>
          <dgm:animOne val="branch"/>
          <dgm:animLvl val="lvl"/>
        </dgm:presLayoutVars>
      </dgm:prSet>
      <dgm:spPr/>
    </dgm:pt>
    <dgm:pt modelId="{43573E47-46DE-4741-9D43-A5E6670833A3}" type="pres">
      <dgm:prSet presAssocID="{B89745BF-6088-4920-B881-8339D71481C5}" presName="thickLine" presStyleLbl="alignNode1" presStyleIdx="0" presStyleCnt="6"/>
      <dgm:spPr/>
    </dgm:pt>
    <dgm:pt modelId="{643063F1-D2D6-4A99-AC9F-7515CC94F4DA}" type="pres">
      <dgm:prSet presAssocID="{B89745BF-6088-4920-B881-8339D71481C5}" presName="horz1" presStyleCnt="0"/>
      <dgm:spPr/>
    </dgm:pt>
    <dgm:pt modelId="{DB2808A1-3CDE-446B-81D1-7DDB7B432590}" type="pres">
      <dgm:prSet presAssocID="{B89745BF-6088-4920-B881-8339D71481C5}" presName="tx1" presStyleLbl="revTx" presStyleIdx="0" presStyleCnt="6"/>
      <dgm:spPr/>
    </dgm:pt>
    <dgm:pt modelId="{BCD412A6-1FC3-4D9E-95C1-5EDA1D1347F0}" type="pres">
      <dgm:prSet presAssocID="{B89745BF-6088-4920-B881-8339D71481C5}" presName="vert1" presStyleCnt="0"/>
      <dgm:spPr/>
    </dgm:pt>
    <dgm:pt modelId="{89A49323-2B1B-4352-9033-43A32D9CE883}" type="pres">
      <dgm:prSet presAssocID="{3D5A77C2-D386-4062-A7F0-378D65E299E2}" presName="thickLine" presStyleLbl="alignNode1" presStyleIdx="1" presStyleCnt="6"/>
      <dgm:spPr/>
    </dgm:pt>
    <dgm:pt modelId="{2364C5E7-D712-4008-A740-B3880D4F4B6B}" type="pres">
      <dgm:prSet presAssocID="{3D5A77C2-D386-4062-A7F0-378D65E299E2}" presName="horz1" presStyleCnt="0"/>
      <dgm:spPr/>
    </dgm:pt>
    <dgm:pt modelId="{387464BC-BC4E-4FF9-BF8E-2610C83DB334}" type="pres">
      <dgm:prSet presAssocID="{3D5A77C2-D386-4062-A7F0-378D65E299E2}" presName="tx1" presStyleLbl="revTx" presStyleIdx="1" presStyleCnt="6"/>
      <dgm:spPr/>
    </dgm:pt>
    <dgm:pt modelId="{42007452-D5B3-406C-9F04-44ECB5B9F539}" type="pres">
      <dgm:prSet presAssocID="{3D5A77C2-D386-4062-A7F0-378D65E299E2}" presName="vert1" presStyleCnt="0"/>
      <dgm:spPr/>
    </dgm:pt>
    <dgm:pt modelId="{85EB177F-8F0F-47CD-BDE6-CC1793F1BDF0}" type="pres">
      <dgm:prSet presAssocID="{6196B5AB-5DB9-469E-9D9B-8A6370D1C61C}" presName="thickLine" presStyleLbl="alignNode1" presStyleIdx="2" presStyleCnt="6"/>
      <dgm:spPr/>
    </dgm:pt>
    <dgm:pt modelId="{982256D0-2543-47A5-B10F-A5E5CC237C91}" type="pres">
      <dgm:prSet presAssocID="{6196B5AB-5DB9-469E-9D9B-8A6370D1C61C}" presName="horz1" presStyleCnt="0"/>
      <dgm:spPr/>
    </dgm:pt>
    <dgm:pt modelId="{3F18869B-51C0-4AF0-B80E-CDE8C5EDE54A}" type="pres">
      <dgm:prSet presAssocID="{6196B5AB-5DB9-469E-9D9B-8A6370D1C61C}" presName="tx1" presStyleLbl="revTx" presStyleIdx="2" presStyleCnt="6"/>
      <dgm:spPr/>
    </dgm:pt>
    <dgm:pt modelId="{1FAE58D1-37B5-42A9-8FC7-D23C88A53176}" type="pres">
      <dgm:prSet presAssocID="{6196B5AB-5DB9-469E-9D9B-8A6370D1C61C}" presName="vert1" presStyleCnt="0"/>
      <dgm:spPr/>
    </dgm:pt>
    <dgm:pt modelId="{A0D84A12-6CCE-421E-BE8D-D432DDB94973}" type="pres">
      <dgm:prSet presAssocID="{61466F92-BE50-49F7-BAF5-666425BC59E9}" presName="thickLine" presStyleLbl="alignNode1" presStyleIdx="3" presStyleCnt="6"/>
      <dgm:spPr/>
    </dgm:pt>
    <dgm:pt modelId="{9DBA43C4-914C-4713-80E5-DC1CAA927692}" type="pres">
      <dgm:prSet presAssocID="{61466F92-BE50-49F7-BAF5-666425BC59E9}" presName="horz1" presStyleCnt="0"/>
      <dgm:spPr/>
    </dgm:pt>
    <dgm:pt modelId="{AE947834-49B4-47B0-84A7-0DD1D6B52665}" type="pres">
      <dgm:prSet presAssocID="{61466F92-BE50-49F7-BAF5-666425BC59E9}" presName="tx1" presStyleLbl="revTx" presStyleIdx="3" presStyleCnt="6"/>
      <dgm:spPr/>
    </dgm:pt>
    <dgm:pt modelId="{D6944B6B-84BA-4471-8775-4FAF3079D839}" type="pres">
      <dgm:prSet presAssocID="{61466F92-BE50-49F7-BAF5-666425BC59E9}" presName="vert1" presStyleCnt="0"/>
      <dgm:spPr/>
    </dgm:pt>
    <dgm:pt modelId="{EC49012D-CECF-46CB-9A56-42DDA4A530E0}" type="pres">
      <dgm:prSet presAssocID="{FDB20920-79C8-4DC3-99E5-F23BA3395E00}" presName="thickLine" presStyleLbl="alignNode1" presStyleIdx="4" presStyleCnt="6"/>
      <dgm:spPr/>
    </dgm:pt>
    <dgm:pt modelId="{0FC9B001-5E69-4271-9CDD-E2C1F289F98A}" type="pres">
      <dgm:prSet presAssocID="{FDB20920-79C8-4DC3-99E5-F23BA3395E00}" presName="horz1" presStyleCnt="0"/>
      <dgm:spPr/>
    </dgm:pt>
    <dgm:pt modelId="{9CBA3181-8833-4B90-83D5-5CFFA556D9DE}" type="pres">
      <dgm:prSet presAssocID="{FDB20920-79C8-4DC3-99E5-F23BA3395E00}" presName="tx1" presStyleLbl="revTx" presStyleIdx="4" presStyleCnt="6"/>
      <dgm:spPr/>
    </dgm:pt>
    <dgm:pt modelId="{AC35298B-0494-4DD2-BD37-7825BDB17F8C}" type="pres">
      <dgm:prSet presAssocID="{FDB20920-79C8-4DC3-99E5-F23BA3395E00}" presName="vert1" presStyleCnt="0"/>
      <dgm:spPr/>
    </dgm:pt>
    <dgm:pt modelId="{92159F89-5E0C-4522-85AA-FEC685FB0170}" type="pres">
      <dgm:prSet presAssocID="{65BD6785-140D-445A-9C4E-12FC99132AAF}" presName="thickLine" presStyleLbl="alignNode1" presStyleIdx="5" presStyleCnt="6"/>
      <dgm:spPr/>
    </dgm:pt>
    <dgm:pt modelId="{10EDEF6A-1428-4BAF-971A-9E6FC5347FBA}" type="pres">
      <dgm:prSet presAssocID="{65BD6785-140D-445A-9C4E-12FC99132AAF}" presName="horz1" presStyleCnt="0"/>
      <dgm:spPr/>
    </dgm:pt>
    <dgm:pt modelId="{21667EDC-A379-4B59-8A3D-B72BB842473B}" type="pres">
      <dgm:prSet presAssocID="{65BD6785-140D-445A-9C4E-12FC99132AAF}" presName="tx1" presStyleLbl="revTx" presStyleIdx="5" presStyleCnt="6"/>
      <dgm:spPr/>
    </dgm:pt>
    <dgm:pt modelId="{29E91701-4FFF-4356-A564-3AD65804193E}" type="pres">
      <dgm:prSet presAssocID="{65BD6785-140D-445A-9C4E-12FC99132AAF}" presName="vert1" presStyleCnt="0"/>
      <dgm:spPr/>
    </dgm:pt>
  </dgm:ptLst>
  <dgm:cxnLst>
    <dgm:cxn modelId="{21512122-05D2-4E77-8DC3-4D92BA11D15E}" srcId="{3CCFBC76-F705-43D6-A963-C462C1EB1799}" destId="{65BD6785-140D-445A-9C4E-12FC99132AAF}" srcOrd="5" destOrd="0" parTransId="{7B24CE20-3953-4283-90C8-CAABC587E2C9}" sibTransId="{6348AAF5-9C13-4F4F-A5E4-A390874B1461}"/>
    <dgm:cxn modelId="{7C035A29-E258-461E-9556-40716BF8227D}" type="presOf" srcId="{6196B5AB-5DB9-469E-9D9B-8A6370D1C61C}" destId="{3F18869B-51C0-4AF0-B80E-CDE8C5EDE54A}" srcOrd="0" destOrd="0" presId="urn:microsoft.com/office/officeart/2008/layout/LinedList"/>
    <dgm:cxn modelId="{6955B72B-2365-44B7-A853-5CFBF96A0B5C}" type="presOf" srcId="{3D5A77C2-D386-4062-A7F0-378D65E299E2}" destId="{387464BC-BC4E-4FF9-BF8E-2610C83DB334}" srcOrd="0" destOrd="0" presId="urn:microsoft.com/office/officeart/2008/layout/LinedList"/>
    <dgm:cxn modelId="{E81B802F-277A-4E55-87E8-34777DE80185}" type="presOf" srcId="{65BD6785-140D-445A-9C4E-12FC99132AAF}" destId="{21667EDC-A379-4B59-8A3D-B72BB842473B}" srcOrd="0" destOrd="0" presId="urn:microsoft.com/office/officeart/2008/layout/LinedList"/>
    <dgm:cxn modelId="{E8E2C236-1EC8-4450-A326-BB1D1EA63C01}" type="presOf" srcId="{B89745BF-6088-4920-B881-8339D71481C5}" destId="{DB2808A1-3CDE-446B-81D1-7DDB7B432590}" srcOrd="0" destOrd="0" presId="urn:microsoft.com/office/officeart/2008/layout/LinedList"/>
    <dgm:cxn modelId="{7B66A972-EF9F-48E3-A261-5BC1DF5A52D4}" type="presOf" srcId="{3CCFBC76-F705-43D6-A963-C462C1EB1799}" destId="{12B381E9-F634-4A2B-8EBB-F41CA25A48C9}" srcOrd="0" destOrd="0" presId="urn:microsoft.com/office/officeart/2008/layout/LinedList"/>
    <dgm:cxn modelId="{41BB575A-D7FF-4153-B409-8E59138362C6}" srcId="{3CCFBC76-F705-43D6-A963-C462C1EB1799}" destId="{FDB20920-79C8-4DC3-99E5-F23BA3395E00}" srcOrd="4" destOrd="0" parTransId="{C9CFC305-6C73-46B4-9263-8C3B98FD1825}" sibTransId="{0C8F0F94-6F29-421F-A3C0-B37659F490DA}"/>
    <dgm:cxn modelId="{96B8B98E-B124-4F4A-9D30-D6DB988AB58D}" type="presOf" srcId="{FDB20920-79C8-4DC3-99E5-F23BA3395E00}" destId="{9CBA3181-8833-4B90-83D5-5CFFA556D9DE}" srcOrd="0" destOrd="0" presId="urn:microsoft.com/office/officeart/2008/layout/LinedList"/>
    <dgm:cxn modelId="{200050A4-B023-424C-9869-ADCB071E9A0F}" srcId="{3CCFBC76-F705-43D6-A963-C462C1EB1799}" destId="{3D5A77C2-D386-4062-A7F0-378D65E299E2}" srcOrd="1" destOrd="0" parTransId="{BA0BA98B-7827-402C-8CB9-D4874722E0C8}" sibTransId="{5944DA02-B462-4968-9AC9-BA683DFC5C20}"/>
    <dgm:cxn modelId="{41679BAA-9F00-465E-8F44-D30D54C7A32C}" srcId="{3CCFBC76-F705-43D6-A963-C462C1EB1799}" destId="{B89745BF-6088-4920-B881-8339D71481C5}" srcOrd="0" destOrd="0" parTransId="{56D5B985-A8B7-48B0-B263-A0295A6620E4}" sibTransId="{1BBFBDEF-C061-43AF-83B4-07D5F3E48E24}"/>
    <dgm:cxn modelId="{CA12D1B3-9C38-4A75-8DAC-B6D73E7741FA}" srcId="{3CCFBC76-F705-43D6-A963-C462C1EB1799}" destId="{6196B5AB-5DB9-469E-9D9B-8A6370D1C61C}" srcOrd="2" destOrd="0" parTransId="{AE428341-B985-4CDE-B4B5-BD6A8BC7AB3F}" sibTransId="{313F752A-0DDE-4D6C-9052-61186D422612}"/>
    <dgm:cxn modelId="{B1F86CF0-1AA2-4FB4-86DC-59DBB653F32A}" srcId="{3CCFBC76-F705-43D6-A963-C462C1EB1799}" destId="{61466F92-BE50-49F7-BAF5-666425BC59E9}" srcOrd="3" destOrd="0" parTransId="{9DF4D450-EA3B-4937-A4A2-B7714336863B}" sibTransId="{EBA63D4A-80D1-4DD2-9107-DEAB6AF8F036}"/>
    <dgm:cxn modelId="{64BA2FF5-CA8F-4C83-AA3F-AC87D008D28D}" type="presOf" srcId="{61466F92-BE50-49F7-BAF5-666425BC59E9}" destId="{AE947834-49B4-47B0-84A7-0DD1D6B52665}" srcOrd="0" destOrd="0" presId="urn:microsoft.com/office/officeart/2008/layout/LinedList"/>
    <dgm:cxn modelId="{29CEB3A4-7549-43DC-9F80-B9733E8162A9}" type="presParOf" srcId="{12B381E9-F634-4A2B-8EBB-F41CA25A48C9}" destId="{43573E47-46DE-4741-9D43-A5E6670833A3}" srcOrd="0" destOrd="0" presId="urn:microsoft.com/office/officeart/2008/layout/LinedList"/>
    <dgm:cxn modelId="{F598853D-6EE1-4A94-AA4B-2475CE4E8AB1}" type="presParOf" srcId="{12B381E9-F634-4A2B-8EBB-F41CA25A48C9}" destId="{643063F1-D2D6-4A99-AC9F-7515CC94F4DA}" srcOrd="1" destOrd="0" presId="urn:microsoft.com/office/officeart/2008/layout/LinedList"/>
    <dgm:cxn modelId="{E99F0E2D-152E-481A-88F8-1A1DE09C6174}" type="presParOf" srcId="{643063F1-D2D6-4A99-AC9F-7515CC94F4DA}" destId="{DB2808A1-3CDE-446B-81D1-7DDB7B432590}" srcOrd="0" destOrd="0" presId="urn:microsoft.com/office/officeart/2008/layout/LinedList"/>
    <dgm:cxn modelId="{DCFF8F03-7BFF-4402-9711-30DC737703A6}" type="presParOf" srcId="{643063F1-D2D6-4A99-AC9F-7515CC94F4DA}" destId="{BCD412A6-1FC3-4D9E-95C1-5EDA1D1347F0}" srcOrd="1" destOrd="0" presId="urn:microsoft.com/office/officeart/2008/layout/LinedList"/>
    <dgm:cxn modelId="{98AD6C7A-7CE8-46C0-BB43-4BEFC16378D2}" type="presParOf" srcId="{12B381E9-F634-4A2B-8EBB-F41CA25A48C9}" destId="{89A49323-2B1B-4352-9033-43A32D9CE883}" srcOrd="2" destOrd="0" presId="urn:microsoft.com/office/officeart/2008/layout/LinedList"/>
    <dgm:cxn modelId="{BDE23117-F41E-4DC4-8C9B-25177078EFFE}" type="presParOf" srcId="{12B381E9-F634-4A2B-8EBB-F41CA25A48C9}" destId="{2364C5E7-D712-4008-A740-B3880D4F4B6B}" srcOrd="3" destOrd="0" presId="urn:microsoft.com/office/officeart/2008/layout/LinedList"/>
    <dgm:cxn modelId="{75D1E28A-FD42-45F4-B332-C8FD0E344429}" type="presParOf" srcId="{2364C5E7-D712-4008-A740-B3880D4F4B6B}" destId="{387464BC-BC4E-4FF9-BF8E-2610C83DB334}" srcOrd="0" destOrd="0" presId="urn:microsoft.com/office/officeart/2008/layout/LinedList"/>
    <dgm:cxn modelId="{A9DABC29-A99E-4992-A545-3D87DC094638}" type="presParOf" srcId="{2364C5E7-D712-4008-A740-B3880D4F4B6B}" destId="{42007452-D5B3-406C-9F04-44ECB5B9F539}" srcOrd="1" destOrd="0" presId="urn:microsoft.com/office/officeart/2008/layout/LinedList"/>
    <dgm:cxn modelId="{3837CD18-8332-48EE-8D7C-E10D68BEE90A}" type="presParOf" srcId="{12B381E9-F634-4A2B-8EBB-F41CA25A48C9}" destId="{85EB177F-8F0F-47CD-BDE6-CC1793F1BDF0}" srcOrd="4" destOrd="0" presId="urn:microsoft.com/office/officeart/2008/layout/LinedList"/>
    <dgm:cxn modelId="{066A5E89-FE8A-4BB9-8837-8543F0DA3129}" type="presParOf" srcId="{12B381E9-F634-4A2B-8EBB-F41CA25A48C9}" destId="{982256D0-2543-47A5-B10F-A5E5CC237C91}" srcOrd="5" destOrd="0" presId="urn:microsoft.com/office/officeart/2008/layout/LinedList"/>
    <dgm:cxn modelId="{6BD6DF2B-D161-481B-87F7-08FD31E2661D}" type="presParOf" srcId="{982256D0-2543-47A5-B10F-A5E5CC237C91}" destId="{3F18869B-51C0-4AF0-B80E-CDE8C5EDE54A}" srcOrd="0" destOrd="0" presId="urn:microsoft.com/office/officeart/2008/layout/LinedList"/>
    <dgm:cxn modelId="{A3064C3C-390C-4B1F-8E52-E6EB32D4A340}" type="presParOf" srcId="{982256D0-2543-47A5-B10F-A5E5CC237C91}" destId="{1FAE58D1-37B5-42A9-8FC7-D23C88A53176}" srcOrd="1" destOrd="0" presId="urn:microsoft.com/office/officeart/2008/layout/LinedList"/>
    <dgm:cxn modelId="{524BB63C-E889-48CF-AC99-A28C3F37F6BB}" type="presParOf" srcId="{12B381E9-F634-4A2B-8EBB-F41CA25A48C9}" destId="{A0D84A12-6CCE-421E-BE8D-D432DDB94973}" srcOrd="6" destOrd="0" presId="urn:microsoft.com/office/officeart/2008/layout/LinedList"/>
    <dgm:cxn modelId="{FAF3E549-CC5E-4316-A7B5-CBD85FC4A16B}" type="presParOf" srcId="{12B381E9-F634-4A2B-8EBB-F41CA25A48C9}" destId="{9DBA43C4-914C-4713-80E5-DC1CAA927692}" srcOrd="7" destOrd="0" presId="urn:microsoft.com/office/officeart/2008/layout/LinedList"/>
    <dgm:cxn modelId="{AF725B02-B67C-407E-9E2D-80AB2A14C8FE}" type="presParOf" srcId="{9DBA43C4-914C-4713-80E5-DC1CAA927692}" destId="{AE947834-49B4-47B0-84A7-0DD1D6B52665}" srcOrd="0" destOrd="0" presId="urn:microsoft.com/office/officeart/2008/layout/LinedList"/>
    <dgm:cxn modelId="{670EDE78-1239-443C-97A7-A02557C3BF1D}" type="presParOf" srcId="{9DBA43C4-914C-4713-80E5-DC1CAA927692}" destId="{D6944B6B-84BA-4471-8775-4FAF3079D839}" srcOrd="1" destOrd="0" presId="urn:microsoft.com/office/officeart/2008/layout/LinedList"/>
    <dgm:cxn modelId="{763A74B1-C305-4754-BE0E-86996CFD231A}" type="presParOf" srcId="{12B381E9-F634-4A2B-8EBB-F41CA25A48C9}" destId="{EC49012D-CECF-46CB-9A56-42DDA4A530E0}" srcOrd="8" destOrd="0" presId="urn:microsoft.com/office/officeart/2008/layout/LinedList"/>
    <dgm:cxn modelId="{07D9EF8E-F9FD-4117-8FCE-52A025DAFC26}" type="presParOf" srcId="{12B381E9-F634-4A2B-8EBB-F41CA25A48C9}" destId="{0FC9B001-5E69-4271-9CDD-E2C1F289F98A}" srcOrd="9" destOrd="0" presId="urn:microsoft.com/office/officeart/2008/layout/LinedList"/>
    <dgm:cxn modelId="{D9AD49C1-743F-4DCB-AA92-8241E7E4B253}" type="presParOf" srcId="{0FC9B001-5E69-4271-9CDD-E2C1F289F98A}" destId="{9CBA3181-8833-4B90-83D5-5CFFA556D9DE}" srcOrd="0" destOrd="0" presId="urn:microsoft.com/office/officeart/2008/layout/LinedList"/>
    <dgm:cxn modelId="{E905B2CF-5589-495D-90FA-11836FFE28B4}" type="presParOf" srcId="{0FC9B001-5E69-4271-9CDD-E2C1F289F98A}" destId="{AC35298B-0494-4DD2-BD37-7825BDB17F8C}" srcOrd="1" destOrd="0" presId="urn:microsoft.com/office/officeart/2008/layout/LinedList"/>
    <dgm:cxn modelId="{C4E750E1-575F-4F37-8E55-811EC448034D}" type="presParOf" srcId="{12B381E9-F634-4A2B-8EBB-F41CA25A48C9}" destId="{92159F89-5E0C-4522-85AA-FEC685FB0170}" srcOrd="10" destOrd="0" presId="urn:microsoft.com/office/officeart/2008/layout/LinedList"/>
    <dgm:cxn modelId="{C9737B7C-3FA3-416B-8D9B-669D317BF9F0}" type="presParOf" srcId="{12B381E9-F634-4A2B-8EBB-F41CA25A48C9}" destId="{10EDEF6A-1428-4BAF-971A-9E6FC5347FBA}" srcOrd="11" destOrd="0" presId="urn:microsoft.com/office/officeart/2008/layout/LinedList"/>
    <dgm:cxn modelId="{DFC56235-F804-4D89-A672-D32391F037B0}" type="presParOf" srcId="{10EDEF6A-1428-4BAF-971A-9E6FC5347FBA}" destId="{21667EDC-A379-4B59-8A3D-B72BB842473B}" srcOrd="0" destOrd="0" presId="urn:microsoft.com/office/officeart/2008/layout/LinedList"/>
    <dgm:cxn modelId="{7868C906-A52A-4222-9861-8E72BE10A1ED}" type="presParOf" srcId="{10EDEF6A-1428-4BAF-971A-9E6FC5347FBA}" destId="{29E91701-4FFF-4356-A564-3AD6580419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B0FF5-0739-40F0-86C9-0A2C5934437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B6E7485-AB71-43F5-863B-C93189827389}">
      <dgm:prSet/>
      <dgm:spPr/>
      <dgm:t>
        <a:bodyPr/>
        <a:lstStyle/>
        <a:p>
          <a:r>
            <a:rPr lang="en-US"/>
            <a:t>To prove hypothesis, one needs to compare growth, demand and trading of cryptocurrency with something in which people are investing similar to crypto</a:t>
          </a:r>
        </a:p>
      </dgm:t>
    </dgm:pt>
    <dgm:pt modelId="{388BCAFD-23EA-43B4-A839-F6728E79F9B0}" type="parTrans" cxnId="{DA924550-908A-44E1-98AA-6B47D3579827}">
      <dgm:prSet/>
      <dgm:spPr/>
      <dgm:t>
        <a:bodyPr/>
        <a:lstStyle/>
        <a:p>
          <a:endParaRPr lang="en-US"/>
        </a:p>
      </dgm:t>
    </dgm:pt>
    <dgm:pt modelId="{52201F05-6D15-47FF-9C5F-88A0A829792F}" type="sibTrans" cxnId="{DA924550-908A-44E1-98AA-6B47D3579827}">
      <dgm:prSet/>
      <dgm:spPr/>
      <dgm:t>
        <a:bodyPr/>
        <a:lstStyle/>
        <a:p>
          <a:endParaRPr lang="en-US"/>
        </a:p>
      </dgm:t>
    </dgm:pt>
    <dgm:pt modelId="{372031CA-4502-47EA-9F45-AF586EAD4DB6}">
      <dgm:prSet/>
      <dgm:spPr/>
      <dgm:t>
        <a:bodyPr/>
        <a:lstStyle/>
        <a:p>
          <a:r>
            <a:rPr lang="en-US" dirty="0"/>
            <a:t>And one such thing is GOLD. </a:t>
          </a:r>
        </a:p>
      </dgm:t>
    </dgm:pt>
    <dgm:pt modelId="{A0E6A962-243A-4A34-980D-FCE5613E488D}" type="parTrans" cxnId="{EEC757E0-571A-43E7-A7CC-7C9725DF6623}">
      <dgm:prSet/>
      <dgm:spPr/>
      <dgm:t>
        <a:bodyPr/>
        <a:lstStyle/>
        <a:p>
          <a:endParaRPr lang="en-US"/>
        </a:p>
      </dgm:t>
    </dgm:pt>
    <dgm:pt modelId="{26738555-3741-4A7A-B21B-DED775F93F7B}" type="sibTrans" cxnId="{EEC757E0-571A-43E7-A7CC-7C9725DF6623}">
      <dgm:prSet/>
      <dgm:spPr/>
      <dgm:t>
        <a:bodyPr/>
        <a:lstStyle/>
        <a:p>
          <a:endParaRPr lang="en-US"/>
        </a:p>
      </dgm:t>
    </dgm:pt>
    <dgm:pt modelId="{C9D926F2-FB69-4D97-9B79-671984DB1498}">
      <dgm:prSet/>
      <dgm:spPr/>
      <dgm:t>
        <a:bodyPr/>
        <a:lstStyle/>
        <a:p>
          <a:r>
            <a:rPr lang="en-US"/>
            <a:t>People are investing in gold from 1970s i.e. even before when there was no such thing as cryptocurrency</a:t>
          </a:r>
        </a:p>
      </dgm:t>
    </dgm:pt>
    <dgm:pt modelId="{72EFA842-C0D9-498B-9F3D-0ED7F625E5D7}" type="parTrans" cxnId="{F8BFCB22-7923-452F-9F50-D2B0A4742E16}">
      <dgm:prSet/>
      <dgm:spPr/>
      <dgm:t>
        <a:bodyPr/>
        <a:lstStyle/>
        <a:p>
          <a:endParaRPr lang="en-US"/>
        </a:p>
      </dgm:t>
    </dgm:pt>
    <dgm:pt modelId="{740A7BD1-8470-4F9B-8282-4DBFCC20AE07}" type="sibTrans" cxnId="{F8BFCB22-7923-452F-9F50-D2B0A4742E16}">
      <dgm:prSet/>
      <dgm:spPr/>
      <dgm:t>
        <a:bodyPr/>
        <a:lstStyle/>
        <a:p>
          <a:endParaRPr lang="en-US"/>
        </a:p>
      </dgm:t>
    </dgm:pt>
    <dgm:pt modelId="{C7CCCB53-BA34-41DF-8C10-67647728DBEC}" type="pres">
      <dgm:prSet presAssocID="{51CB0FF5-0739-40F0-86C9-0A2C59344373}" presName="linear" presStyleCnt="0">
        <dgm:presLayoutVars>
          <dgm:animLvl val="lvl"/>
          <dgm:resizeHandles val="exact"/>
        </dgm:presLayoutVars>
      </dgm:prSet>
      <dgm:spPr/>
    </dgm:pt>
    <dgm:pt modelId="{DC6AD5FE-5B84-413E-9FF1-BAC3D45E0E11}" type="pres">
      <dgm:prSet presAssocID="{EB6E7485-AB71-43F5-863B-C93189827389}" presName="parentText" presStyleLbl="node1" presStyleIdx="0" presStyleCnt="3">
        <dgm:presLayoutVars>
          <dgm:chMax val="0"/>
          <dgm:bulletEnabled val="1"/>
        </dgm:presLayoutVars>
      </dgm:prSet>
      <dgm:spPr/>
    </dgm:pt>
    <dgm:pt modelId="{8FB39371-7D04-418D-B925-FB896168E293}" type="pres">
      <dgm:prSet presAssocID="{52201F05-6D15-47FF-9C5F-88A0A829792F}" presName="spacer" presStyleCnt="0"/>
      <dgm:spPr/>
    </dgm:pt>
    <dgm:pt modelId="{F7F26CE4-2D47-449B-9143-69410E1B6AA2}" type="pres">
      <dgm:prSet presAssocID="{372031CA-4502-47EA-9F45-AF586EAD4DB6}" presName="parentText" presStyleLbl="node1" presStyleIdx="1" presStyleCnt="3">
        <dgm:presLayoutVars>
          <dgm:chMax val="0"/>
          <dgm:bulletEnabled val="1"/>
        </dgm:presLayoutVars>
      </dgm:prSet>
      <dgm:spPr/>
    </dgm:pt>
    <dgm:pt modelId="{A0F8AEEE-8A0E-46DD-A01E-583C92241236}" type="pres">
      <dgm:prSet presAssocID="{26738555-3741-4A7A-B21B-DED775F93F7B}" presName="spacer" presStyleCnt="0"/>
      <dgm:spPr/>
    </dgm:pt>
    <dgm:pt modelId="{8663BFF5-4197-4182-976E-FE2D6AEC1BA1}" type="pres">
      <dgm:prSet presAssocID="{C9D926F2-FB69-4D97-9B79-671984DB1498}" presName="parentText" presStyleLbl="node1" presStyleIdx="2" presStyleCnt="3">
        <dgm:presLayoutVars>
          <dgm:chMax val="0"/>
          <dgm:bulletEnabled val="1"/>
        </dgm:presLayoutVars>
      </dgm:prSet>
      <dgm:spPr/>
    </dgm:pt>
  </dgm:ptLst>
  <dgm:cxnLst>
    <dgm:cxn modelId="{F8BFCB22-7923-452F-9F50-D2B0A4742E16}" srcId="{51CB0FF5-0739-40F0-86C9-0A2C59344373}" destId="{C9D926F2-FB69-4D97-9B79-671984DB1498}" srcOrd="2" destOrd="0" parTransId="{72EFA842-C0D9-498B-9F3D-0ED7F625E5D7}" sibTransId="{740A7BD1-8470-4F9B-8282-4DBFCC20AE07}"/>
    <dgm:cxn modelId="{268D0F30-279A-4A1C-A014-B21BF171AD58}" type="presOf" srcId="{EB6E7485-AB71-43F5-863B-C93189827389}" destId="{DC6AD5FE-5B84-413E-9FF1-BAC3D45E0E11}" srcOrd="0" destOrd="0" presId="urn:microsoft.com/office/officeart/2005/8/layout/vList2"/>
    <dgm:cxn modelId="{4221DA35-45B8-4DF5-A2F6-D03DAAB5BF6E}" type="presOf" srcId="{C9D926F2-FB69-4D97-9B79-671984DB1498}" destId="{8663BFF5-4197-4182-976E-FE2D6AEC1BA1}" srcOrd="0" destOrd="0" presId="urn:microsoft.com/office/officeart/2005/8/layout/vList2"/>
    <dgm:cxn modelId="{E0650542-76F2-4686-B520-9626F01A912A}" type="presOf" srcId="{372031CA-4502-47EA-9F45-AF586EAD4DB6}" destId="{F7F26CE4-2D47-449B-9143-69410E1B6AA2}" srcOrd="0" destOrd="0" presId="urn:microsoft.com/office/officeart/2005/8/layout/vList2"/>
    <dgm:cxn modelId="{DA924550-908A-44E1-98AA-6B47D3579827}" srcId="{51CB0FF5-0739-40F0-86C9-0A2C59344373}" destId="{EB6E7485-AB71-43F5-863B-C93189827389}" srcOrd="0" destOrd="0" parTransId="{388BCAFD-23EA-43B4-A839-F6728E79F9B0}" sibTransId="{52201F05-6D15-47FF-9C5F-88A0A829792F}"/>
    <dgm:cxn modelId="{32C12C89-EA3C-4864-B093-13B8E77FEE22}" type="presOf" srcId="{51CB0FF5-0739-40F0-86C9-0A2C59344373}" destId="{C7CCCB53-BA34-41DF-8C10-67647728DBEC}" srcOrd="0" destOrd="0" presId="urn:microsoft.com/office/officeart/2005/8/layout/vList2"/>
    <dgm:cxn modelId="{EEC757E0-571A-43E7-A7CC-7C9725DF6623}" srcId="{51CB0FF5-0739-40F0-86C9-0A2C59344373}" destId="{372031CA-4502-47EA-9F45-AF586EAD4DB6}" srcOrd="1" destOrd="0" parTransId="{A0E6A962-243A-4A34-980D-FCE5613E488D}" sibTransId="{26738555-3741-4A7A-B21B-DED775F93F7B}"/>
    <dgm:cxn modelId="{F9485828-AEB6-49A4-B8B0-4FD2652F1BF9}" type="presParOf" srcId="{C7CCCB53-BA34-41DF-8C10-67647728DBEC}" destId="{DC6AD5FE-5B84-413E-9FF1-BAC3D45E0E11}" srcOrd="0" destOrd="0" presId="urn:microsoft.com/office/officeart/2005/8/layout/vList2"/>
    <dgm:cxn modelId="{4EC75E85-9625-4762-950A-09E5C57F0F31}" type="presParOf" srcId="{C7CCCB53-BA34-41DF-8C10-67647728DBEC}" destId="{8FB39371-7D04-418D-B925-FB896168E293}" srcOrd="1" destOrd="0" presId="urn:microsoft.com/office/officeart/2005/8/layout/vList2"/>
    <dgm:cxn modelId="{DF5F6EFE-871F-4AB9-A9BE-E67C1FBF7482}" type="presParOf" srcId="{C7CCCB53-BA34-41DF-8C10-67647728DBEC}" destId="{F7F26CE4-2D47-449B-9143-69410E1B6AA2}" srcOrd="2" destOrd="0" presId="urn:microsoft.com/office/officeart/2005/8/layout/vList2"/>
    <dgm:cxn modelId="{619D6EB0-2890-4DCC-BF92-F6F66EA85BB6}" type="presParOf" srcId="{C7CCCB53-BA34-41DF-8C10-67647728DBEC}" destId="{A0F8AEEE-8A0E-46DD-A01E-583C92241236}" srcOrd="3" destOrd="0" presId="urn:microsoft.com/office/officeart/2005/8/layout/vList2"/>
    <dgm:cxn modelId="{3D27F761-527E-4E11-BBCF-22C1559F5896}" type="presParOf" srcId="{C7CCCB53-BA34-41DF-8C10-67647728DBEC}" destId="{8663BFF5-4197-4182-976E-FE2D6AEC1B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7965C4-8F9E-4DE7-B4CF-73F722F0D0F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1F9D099-DD9F-40A3-9426-C8E6E121EE2F}">
      <dgm:prSet/>
      <dgm:spPr/>
      <dgm:t>
        <a:bodyPr/>
        <a:lstStyle/>
        <a:p>
          <a:r>
            <a:rPr lang="en-US"/>
            <a:t>But these two can be compared based on their metrics such as:</a:t>
          </a:r>
        </a:p>
      </dgm:t>
    </dgm:pt>
    <dgm:pt modelId="{4E0A4081-3839-4410-9D09-7C322B40CEBD}" type="parTrans" cxnId="{E8A4DE90-C322-4F5C-B9C8-49825C05C193}">
      <dgm:prSet/>
      <dgm:spPr/>
      <dgm:t>
        <a:bodyPr/>
        <a:lstStyle/>
        <a:p>
          <a:endParaRPr lang="en-US"/>
        </a:p>
      </dgm:t>
    </dgm:pt>
    <dgm:pt modelId="{D8B4F6F8-A3F1-48DA-B7FE-D00F19335312}" type="sibTrans" cxnId="{E8A4DE90-C322-4F5C-B9C8-49825C05C193}">
      <dgm:prSet/>
      <dgm:spPr/>
      <dgm:t>
        <a:bodyPr/>
        <a:lstStyle/>
        <a:p>
          <a:endParaRPr lang="en-US"/>
        </a:p>
      </dgm:t>
    </dgm:pt>
    <dgm:pt modelId="{0317AFC1-8D12-4245-B83A-AB25F11173C7}">
      <dgm:prSet/>
      <dgm:spPr/>
      <dgm:t>
        <a:bodyPr/>
        <a:lstStyle/>
        <a:p>
          <a:r>
            <a:rPr lang="en-US"/>
            <a:t>Annual Volume Percentage Change</a:t>
          </a:r>
        </a:p>
      </dgm:t>
    </dgm:pt>
    <dgm:pt modelId="{BE018BD4-DF4A-4BE4-832D-6E3B4FC1AA7A}" type="parTrans" cxnId="{98B31475-48C2-460B-ADD3-22AC9AC73E9E}">
      <dgm:prSet/>
      <dgm:spPr/>
      <dgm:t>
        <a:bodyPr/>
        <a:lstStyle/>
        <a:p>
          <a:endParaRPr lang="en-US"/>
        </a:p>
      </dgm:t>
    </dgm:pt>
    <dgm:pt modelId="{59C1274F-555A-4A5D-A217-DEEFEDA9B6A3}" type="sibTrans" cxnId="{98B31475-48C2-460B-ADD3-22AC9AC73E9E}">
      <dgm:prSet/>
      <dgm:spPr/>
      <dgm:t>
        <a:bodyPr/>
        <a:lstStyle/>
        <a:p>
          <a:endParaRPr lang="en-US"/>
        </a:p>
      </dgm:t>
    </dgm:pt>
    <dgm:pt modelId="{64721E8D-EA24-4172-AB67-87A5FD7584C9}">
      <dgm:prSet/>
      <dgm:spPr/>
      <dgm:t>
        <a:bodyPr/>
        <a:lstStyle/>
        <a:p>
          <a:r>
            <a:rPr lang="en-US"/>
            <a:t>Annual Market Capitalization Percentage Change</a:t>
          </a:r>
        </a:p>
      </dgm:t>
    </dgm:pt>
    <dgm:pt modelId="{A6379A82-2F9E-4E77-8352-D981A3DDB90B}" type="parTrans" cxnId="{EDACF7B6-78C9-47A6-933A-C2FC57A9393E}">
      <dgm:prSet/>
      <dgm:spPr/>
      <dgm:t>
        <a:bodyPr/>
        <a:lstStyle/>
        <a:p>
          <a:endParaRPr lang="en-US"/>
        </a:p>
      </dgm:t>
    </dgm:pt>
    <dgm:pt modelId="{54B9D910-201F-44D7-941E-265D46E86FBB}" type="sibTrans" cxnId="{EDACF7B6-78C9-47A6-933A-C2FC57A9393E}">
      <dgm:prSet/>
      <dgm:spPr/>
      <dgm:t>
        <a:bodyPr/>
        <a:lstStyle/>
        <a:p>
          <a:endParaRPr lang="en-US"/>
        </a:p>
      </dgm:t>
    </dgm:pt>
    <dgm:pt modelId="{9726CE7A-E001-494B-AF70-3F093CABBCB7}" type="pres">
      <dgm:prSet presAssocID="{4C7965C4-8F9E-4DE7-B4CF-73F722F0D0F2}" presName="vert0" presStyleCnt="0">
        <dgm:presLayoutVars>
          <dgm:dir/>
          <dgm:animOne val="branch"/>
          <dgm:animLvl val="lvl"/>
        </dgm:presLayoutVars>
      </dgm:prSet>
      <dgm:spPr/>
    </dgm:pt>
    <dgm:pt modelId="{BBB08AB7-7BD4-47A1-B6DC-C5BF85D7A3C9}" type="pres">
      <dgm:prSet presAssocID="{11F9D099-DD9F-40A3-9426-C8E6E121EE2F}" presName="thickLine" presStyleLbl="alignNode1" presStyleIdx="0" presStyleCnt="3"/>
      <dgm:spPr/>
    </dgm:pt>
    <dgm:pt modelId="{3CBD97C3-EEDE-466E-92A9-261959A094CA}" type="pres">
      <dgm:prSet presAssocID="{11F9D099-DD9F-40A3-9426-C8E6E121EE2F}" presName="horz1" presStyleCnt="0"/>
      <dgm:spPr/>
    </dgm:pt>
    <dgm:pt modelId="{0780B34C-CDCE-445C-98E7-936574C3847B}" type="pres">
      <dgm:prSet presAssocID="{11F9D099-DD9F-40A3-9426-C8E6E121EE2F}" presName="tx1" presStyleLbl="revTx" presStyleIdx="0" presStyleCnt="3"/>
      <dgm:spPr/>
    </dgm:pt>
    <dgm:pt modelId="{E7C76AEA-4834-4DA3-91CF-CF5A9A4DD771}" type="pres">
      <dgm:prSet presAssocID="{11F9D099-DD9F-40A3-9426-C8E6E121EE2F}" presName="vert1" presStyleCnt="0"/>
      <dgm:spPr/>
    </dgm:pt>
    <dgm:pt modelId="{B9F31658-BD76-4F2B-AA0C-65FE1F5CD430}" type="pres">
      <dgm:prSet presAssocID="{0317AFC1-8D12-4245-B83A-AB25F11173C7}" presName="thickLine" presStyleLbl="alignNode1" presStyleIdx="1" presStyleCnt="3"/>
      <dgm:spPr/>
    </dgm:pt>
    <dgm:pt modelId="{CA10EFA6-4C3B-4C61-BD11-11CCBF7D42B4}" type="pres">
      <dgm:prSet presAssocID="{0317AFC1-8D12-4245-B83A-AB25F11173C7}" presName="horz1" presStyleCnt="0"/>
      <dgm:spPr/>
    </dgm:pt>
    <dgm:pt modelId="{350D2383-FB76-4B16-90C3-7B8692376C98}" type="pres">
      <dgm:prSet presAssocID="{0317AFC1-8D12-4245-B83A-AB25F11173C7}" presName="tx1" presStyleLbl="revTx" presStyleIdx="1" presStyleCnt="3"/>
      <dgm:spPr/>
    </dgm:pt>
    <dgm:pt modelId="{89D0FDA9-7B7C-4614-B9EE-4CDC42A820EF}" type="pres">
      <dgm:prSet presAssocID="{0317AFC1-8D12-4245-B83A-AB25F11173C7}" presName="vert1" presStyleCnt="0"/>
      <dgm:spPr/>
    </dgm:pt>
    <dgm:pt modelId="{D624617D-4E7B-43AF-BBA2-AEF469B90AF1}" type="pres">
      <dgm:prSet presAssocID="{64721E8D-EA24-4172-AB67-87A5FD7584C9}" presName="thickLine" presStyleLbl="alignNode1" presStyleIdx="2" presStyleCnt="3"/>
      <dgm:spPr/>
    </dgm:pt>
    <dgm:pt modelId="{B29EB312-9EEE-4039-ADDE-560950FF8904}" type="pres">
      <dgm:prSet presAssocID="{64721E8D-EA24-4172-AB67-87A5FD7584C9}" presName="horz1" presStyleCnt="0"/>
      <dgm:spPr/>
    </dgm:pt>
    <dgm:pt modelId="{6C7352D9-DD64-4BA9-9484-F1F3551DC41C}" type="pres">
      <dgm:prSet presAssocID="{64721E8D-EA24-4172-AB67-87A5FD7584C9}" presName="tx1" presStyleLbl="revTx" presStyleIdx="2" presStyleCnt="3"/>
      <dgm:spPr/>
    </dgm:pt>
    <dgm:pt modelId="{2D2C3844-A453-4520-83F2-22DD977E333D}" type="pres">
      <dgm:prSet presAssocID="{64721E8D-EA24-4172-AB67-87A5FD7584C9}" presName="vert1" presStyleCnt="0"/>
      <dgm:spPr/>
    </dgm:pt>
  </dgm:ptLst>
  <dgm:cxnLst>
    <dgm:cxn modelId="{37285536-F443-402C-BE1D-39258B9D1D73}" type="presOf" srcId="{0317AFC1-8D12-4245-B83A-AB25F11173C7}" destId="{350D2383-FB76-4B16-90C3-7B8692376C98}" srcOrd="0" destOrd="0" presId="urn:microsoft.com/office/officeart/2008/layout/LinedList"/>
    <dgm:cxn modelId="{6DDBE051-90C6-4D6F-90D6-B74A495DFAB4}" type="presOf" srcId="{4C7965C4-8F9E-4DE7-B4CF-73F722F0D0F2}" destId="{9726CE7A-E001-494B-AF70-3F093CABBCB7}" srcOrd="0" destOrd="0" presId="urn:microsoft.com/office/officeart/2008/layout/LinedList"/>
    <dgm:cxn modelId="{98B31475-48C2-460B-ADD3-22AC9AC73E9E}" srcId="{4C7965C4-8F9E-4DE7-B4CF-73F722F0D0F2}" destId="{0317AFC1-8D12-4245-B83A-AB25F11173C7}" srcOrd="1" destOrd="0" parTransId="{BE018BD4-DF4A-4BE4-832D-6E3B4FC1AA7A}" sibTransId="{59C1274F-555A-4A5D-A217-DEEFEDA9B6A3}"/>
    <dgm:cxn modelId="{E8A4DE90-C322-4F5C-B9C8-49825C05C193}" srcId="{4C7965C4-8F9E-4DE7-B4CF-73F722F0D0F2}" destId="{11F9D099-DD9F-40A3-9426-C8E6E121EE2F}" srcOrd="0" destOrd="0" parTransId="{4E0A4081-3839-4410-9D09-7C322B40CEBD}" sibTransId="{D8B4F6F8-A3F1-48DA-B7FE-D00F19335312}"/>
    <dgm:cxn modelId="{236A26AC-A26B-465C-BBD2-1E84585F4FF9}" type="presOf" srcId="{64721E8D-EA24-4172-AB67-87A5FD7584C9}" destId="{6C7352D9-DD64-4BA9-9484-F1F3551DC41C}" srcOrd="0" destOrd="0" presId="urn:microsoft.com/office/officeart/2008/layout/LinedList"/>
    <dgm:cxn modelId="{EDACF7B6-78C9-47A6-933A-C2FC57A9393E}" srcId="{4C7965C4-8F9E-4DE7-B4CF-73F722F0D0F2}" destId="{64721E8D-EA24-4172-AB67-87A5FD7584C9}" srcOrd="2" destOrd="0" parTransId="{A6379A82-2F9E-4E77-8352-D981A3DDB90B}" sibTransId="{54B9D910-201F-44D7-941E-265D46E86FBB}"/>
    <dgm:cxn modelId="{D56237DE-18A3-434C-A3C5-EDEBC6DBBAF0}" type="presOf" srcId="{11F9D099-DD9F-40A3-9426-C8E6E121EE2F}" destId="{0780B34C-CDCE-445C-98E7-936574C3847B}" srcOrd="0" destOrd="0" presId="urn:microsoft.com/office/officeart/2008/layout/LinedList"/>
    <dgm:cxn modelId="{0B624F24-981E-43C8-8E9D-BF8F50A34034}" type="presParOf" srcId="{9726CE7A-E001-494B-AF70-3F093CABBCB7}" destId="{BBB08AB7-7BD4-47A1-B6DC-C5BF85D7A3C9}" srcOrd="0" destOrd="0" presId="urn:microsoft.com/office/officeart/2008/layout/LinedList"/>
    <dgm:cxn modelId="{1E9475DF-4B81-4FB0-AB55-1B38AA4D7213}" type="presParOf" srcId="{9726CE7A-E001-494B-AF70-3F093CABBCB7}" destId="{3CBD97C3-EEDE-466E-92A9-261959A094CA}" srcOrd="1" destOrd="0" presId="urn:microsoft.com/office/officeart/2008/layout/LinedList"/>
    <dgm:cxn modelId="{6613742F-7641-45F5-B685-1B4CCDD838FE}" type="presParOf" srcId="{3CBD97C3-EEDE-466E-92A9-261959A094CA}" destId="{0780B34C-CDCE-445C-98E7-936574C3847B}" srcOrd="0" destOrd="0" presId="urn:microsoft.com/office/officeart/2008/layout/LinedList"/>
    <dgm:cxn modelId="{F26EE40E-AC3F-4E66-9B97-3C66427FCA2E}" type="presParOf" srcId="{3CBD97C3-EEDE-466E-92A9-261959A094CA}" destId="{E7C76AEA-4834-4DA3-91CF-CF5A9A4DD771}" srcOrd="1" destOrd="0" presId="urn:microsoft.com/office/officeart/2008/layout/LinedList"/>
    <dgm:cxn modelId="{AEF8AAA6-E87F-41C5-9A12-1D86618AF216}" type="presParOf" srcId="{9726CE7A-E001-494B-AF70-3F093CABBCB7}" destId="{B9F31658-BD76-4F2B-AA0C-65FE1F5CD430}" srcOrd="2" destOrd="0" presId="urn:microsoft.com/office/officeart/2008/layout/LinedList"/>
    <dgm:cxn modelId="{E6A0A2AF-72A9-4C81-AC29-BEDCB729FC4B}" type="presParOf" srcId="{9726CE7A-E001-494B-AF70-3F093CABBCB7}" destId="{CA10EFA6-4C3B-4C61-BD11-11CCBF7D42B4}" srcOrd="3" destOrd="0" presId="urn:microsoft.com/office/officeart/2008/layout/LinedList"/>
    <dgm:cxn modelId="{13D47D93-8B40-4251-B03C-9686B31B1143}" type="presParOf" srcId="{CA10EFA6-4C3B-4C61-BD11-11CCBF7D42B4}" destId="{350D2383-FB76-4B16-90C3-7B8692376C98}" srcOrd="0" destOrd="0" presId="urn:microsoft.com/office/officeart/2008/layout/LinedList"/>
    <dgm:cxn modelId="{18A62E2C-C3AE-42F4-8686-B5A59F3E6BD3}" type="presParOf" srcId="{CA10EFA6-4C3B-4C61-BD11-11CCBF7D42B4}" destId="{89D0FDA9-7B7C-4614-B9EE-4CDC42A820EF}" srcOrd="1" destOrd="0" presId="urn:microsoft.com/office/officeart/2008/layout/LinedList"/>
    <dgm:cxn modelId="{EEDA4EB6-FC4F-4E44-BEDC-012D92F9EAE5}" type="presParOf" srcId="{9726CE7A-E001-494B-AF70-3F093CABBCB7}" destId="{D624617D-4E7B-43AF-BBA2-AEF469B90AF1}" srcOrd="4" destOrd="0" presId="urn:microsoft.com/office/officeart/2008/layout/LinedList"/>
    <dgm:cxn modelId="{560F7A2A-0F14-476B-B089-FD658F574BEA}" type="presParOf" srcId="{9726CE7A-E001-494B-AF70-3F093CABBCB7}" destId="{B29EB312-9EEE-4039-ADDE-560950FF8904}" srcOrd="5" destOrd="0" presId="urn:microsoft.com/office/officeart/2008/layout/LinedList"/>
    <dgm:cxn modelId="{3275F3AB-419B-4BEA-94E0-89632D3BBD78}" type="presParOf" srcId="{B29EB312-9EEE-4039-ADDE-560950FF8904}" destId="{6C7352D9-DD64-4BA9-9484-F1F3551DC41C}" srcOrd="0" destOrd="0" presId="urn:microsoft.com/office/officeart/2008/layout/LinedList"/>
    <dgm:cxn modelId="{B404DDD1-EB0E-44B2-B908-A72F676ACA0D}" type="presParOf" srcId="{B29EB312-9EEE-4039-ADDE-560950FF8904}" destId="{2D2C3844-A453-4520-83F2-22DD977E333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849FAC-D60F-43C7-A50B-865C7D70F9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15D244D-F396-49E2-BE55-A7CBDCBE0213}">
      <dgm:prSet/>
      <dgm:spPr/>
      <dgm:t>
        <a:bodyPr/>
        <a:lstStyle/>
        <a:p>
          <a:r>
            <a:rPr lang="en-US"/>
            <a:t>Based on these plots shown in these slides.</a:t>
          </a:r>
        </a:p>
      </dgm:t>
    </dgm:pt>
    <dgm:pt modelId="{E37CA01D-4CF0-4190-8E06-513DC32769F6}" type="parTrans" cxnId="{8D382A55-60C0-4C3A-B4F5-DEC65E038EFB}">
      <dgm:prSet/>
      <dgm:spPr/>
      <dgm:t>
        <a:bodyPr/>
        <a:lstStyle/>
        <a:p>
          <a:endParaRPr lang="en-US"/>
        </a:p>
      </dgm:t>
    </dgm:pt>
    <dgm:pt modelId="{5F76606C-B25E-406F-8DD4-B7E6A3F62B68}" type="sibTrans" cxnId="{8D382A55-60C0-4C3A-B4F5-DEC65E038EFB}">
      <dgm:prSet/>
      <dgm:spPr/>
      <dgm:t>
        <a:bodyPr/>
        <a:lstStyle/>
        <a:p>
          <a:endParaRPr lang="en-US"/>
        </a:p>
      </dgm:t>
    </dgm:pt>
    <dgm:pt modelId="{D7461347-631A-4D92-A14F-AC5EC08A85C4}">
      <dgm:prSet/>
      <dgm:spPr/>
      <dgm:t>
        <a:bodyPr/>
        <a:lstStyle/>
        <a:p>
          <a:r>
            <a:rPr lang="en-US" dirty="0"/>
            <a:t>Hence, Hypothesis “Cryptocurrency is the new way forward” is proved </a:t>
          </a:r>
        </a:p>
      </dgm:t>
    </dgm:pt>
    <dgm:pt modelId="{C3C39A7E-92B2-424B-9AA9-8371047107F2}" type="parTrans" cxnId="{55A7D0DC-FCF0-49F9-89E9-57B4BC133A67}">
      <dgm:prSet/>
      <dgm:spPr/>
      <dgm:t>
        <a:bodyPr/>
        <a:lstStyle/>
        <a:p>
          <a:endParaRPr lang="en-US"/>
        </a:p>
      </dgm:t>
    </dgm:pt>
    <dgm:pt modelId="{BF3025E8-92F8-4600-A74D-277472CB96EA}" type="sibTrans" cxnId="{55A7D0DC-FCF0-49F9-89E9-57B4BC133A67}">
      <dgm:prSet/>
      <dgm:spPr/>
      <dgm:t>
        <a:bodyPr/>
        <a:lstStyle/>
        <a:p>
          <a:endParaRPr lang="en-US"/>
        </a:p>
      </dgm:t>
    </dgm:pt>
    <dgm:pt modelId="{B6F2D2F0-EAA7-4457-95C3-BD55C7B886F2}" type="pres">
      <dgm:prSet presAssocID="{2F849FAC-D60F-43C7-A50B-865C7D70F9AF}" presName="linear" presStyleCnt="0">
        <dgm:presLayoutVars>
          <dgm:animLvl val="lvl"/>
          <dgm:resizeHandles val="exact"/>
        </dgm:presLayoutVars>
      </dgm:prSet>
      <dgm:spPr/>
    </dgm:pt>
    <dgm:pt modelId="{CA9ACB3B-9325-4A88-909C-78FC7CEB4C45}" type="pres">
      <dgm:prSet presAssocID="{615D244D-F396-49E2-BE55-A7CBDCBE0213}" presName="parentText" presStyleLbl="node1" presStyleIdx="0" presStyleCnt="2">
        <dgm:presLayoutVars>
          <dgm:chMax val="0"/>
          <dgm:bulletEnabled val="1"/>
        </dgm:presLayoutVars>
      </dgm:prSet>
      <dgm:spPr/>
    </dgm:pt>
    <dgm:pt modelId="{B0B08776-406D-4A41-A2C1-D2C53BE779F4}" type="pres">
      <dgm:prSet presAssocID="{5F76606C-B25E-406F-8DD4-B7E6A3F62B68}" presName="spacer" presStyleCnt="0"/>
      <dgm:spPr/>
    </dgm:pt>
    <dgm:pt modelId="{FE9E567B-42BE-491F-A334-E7C514B50EFB}" type="pres">
      <dgm:prSet presAssocID="{D7461347-631A-4D92-A14F-AC5EC08A85C4}" presName="parentText" presStyleLbl="node1" presStyleIdx="1" presStyleCnt="2">
        <dgm:presLayoutVars>
          <dgm:chMax val="0"/>
          <dgm:bulletEnabled val="1"/>
        </dgm:presLayoutVars>
      </dgm:prSet>
      <dgm:spPr/>
    </dgm:pt>
  </dgm:ptLst>
  <dgm:cxnLst>
    <dgm:cxn modelId="{B8032133-B54F-4EC0-83D4-92E74ED1CB69}" type="presOf" srcId="{2F849FAC-D60F-43C7-A50B-865C7D70F9AF}" destId="{B6F2D2F0-EAA7-4457-95C3-BD55C7B886F2}" srcOrd="0" destOrd="0" presId="urn:microsoft.com/office/officeart/2005/8/layout/vList2"/>
    <dgm:cxn modelId="{C6E6636C-EDC0-4CB8-A413-77F578FF50E4}" type="presOf" srcId="{615D244D-F396-49E2-BE55-A7CBDCBE0213}" destId="{CA9ACB3B-9325-4A88-909C-78FC7CEB4C45}" srcOrd="0" destOrd="0" presId="urn:microsoft.com/office/officeart/2005/8/layout/vList2"/>
    <dgm:cxn modelId="{8D382A55-60C0-4C3A-B4F5-DEC65E038EFB}" srcId="{2F849FAC-D60F-43C7-A50B-865C7D70F9AF}" destId="{615D244D-F396-49E2-BE55-A7CBDCBE0213}" srcOrd="0" destOrd="0" parTransId="{E37CA01D-4CF0-4190-8E06-513DC32769F6}" sibTransId="{5F76606C-B25E-406F-8DD4-B7E6A3F62B68}"/>
    <dgm:cxn modelId="{BB96DA7B-21FE-4AFC-B631-ABB1D65F7BD1}" type="presOf" srcId="{D7461347-631A-4D92-A14F-AC5EC08A85C4}" destId="{FE9E567B-42BE-491F-A334-E7C514B50EFB}" srcOrd="0" destOrd="0" presId="urn:microsoft.com/office/officeart/2005/8/layout/vList2"/>
    <dgm:cxn modelId="{55A7D0DC-FCF0-49F9-89E9-57B4BC133A67}" srcId="{2F849FAC-D60F-43C7-A50B-865C7D70F9AF}" destId="{D7461347-631A-4D92-A14F-AC5EC08A85C4}" srcOrd="1" destOrd="0" parTransId="{C3C39A7E-92B2-424B-9AA9-8371047107F2}" sibTransId="{BF3025E8-92F8-4600-A74D-277472CB96EA}"/>
    <dgm:cxn modelId="{D1005CC3-0AA3-4C96-8949-764466066FB9}" type="presParOf" srcId="{B6F2D2F0-EAA7-4457-95C3-BD55C7B886F2}" destId="{CA9ACB3B-9325-4A88-909C-78FC7CEB4C45}" srcOrd="0" destOrd="0" presId="urn:microsoft.com/office/officeart/2005/8/layout/vList2"/>
    <dgm:cxn modelId="{31C2E708-704A-4780-8C56-894F07091026}" type="presParOf" srcId="{B6F2D2F0-EAA7-4457-95C3-BD55C7B886F2}" destId="{B0B08776-406D-4A41-A2C1-D2C53BE779F4}" srcOrd="1" destOrd="0" presId="urn:microsoft.com/office/officeart/2005/8/layout/vList2"/>
    <dgm:cxn modelId="{82104800-EFFF-443A-8B48-A6C595BB7EC1}" type="presParOf" srcId="{B6F2D2F0-EAA7-4457-95C3-BD55C7B886F2}" destId="{FE9E567B-42BE-491F-A334-E7C514B50EF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73E47-46DE-4741-9D43-A5E6670833A3}">
      <dsp:nvSpPr>
        <dsp:cNvPr id="0" name=""/>
        <dsp:cNvSpPr/>
      </dsp:nvSpPr>
      <dsp:spPr>
        <a:xfrm>
          <a:off x="0" y="275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808A1-3CDE-446B-81D1-7DDB7B432590}">
      <dsp:nvSpPr>
        <dsp:cNvPr id="0" name=""/>
        <dsp:cNvSpPr/>
      </dsp:nvSpPr>
      <dsp:spPr>
        <a:xfrm>
          <a:off x="0" y="275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hlinkClick xmlns:r="http://schemas.openxmlformats.org/officeDocument/2006/relationships" r:id="rId1"/>
            </a:rPr>
            <a:t>https://coinmarketcap.com/currencies/bitcoin/historical-data/</a:t>
          </a:r>
          <a:endParaRPr lang="en-US" sz="2100" kern="1200"/>
        </a:p>
      </dsp:txBody>
      <dsp:txXfrm>
        <a:off x="0" y="2758"/>
        <a:ext cx="6797675" cy="940732"/>
      </dsp:txXfrm>
    </dsp:sp>
    <dsp:sp modelId="{89A49323-2B1B-4352-9033-43A32D9CE883}">
      <dsp:nvSpPr>
        <dsp:cNvPr id="0" name=""/>
        <dsp:cNvSpPr/>
      </dsp:nvSpPr>
      <dsp:spPr>
        <a:xfrm>
          <a:off x="0" y="943491"/>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7464BC-BC4E-4FF9-BF8E-2610C83DB334}">
      <dsp:nvSpPr>
        <dsp:cNvPr id="0" name=""/>
        <dsp:cNvSpPr/>
      </dsp:nvSpPr>
      <dsp:spPr>
        <a:xfrm>
          <a:off x="0" y="943491"/>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hlinkClick xmlns:r="http://schemas.openxmlformats.org/officeDocument/2006/relationships" r:id="rId2"/>
            </a:rPr>
            <a:t>https://coinmarketcap.com/currencies/ethereum/historical-data/</a:t>
          </a:r>
          <a:r>
            <a:rPr lang="en-IN" sz="2100" kern="1200"/>
            <a:t>   </a:t>
          </a:r>
          <a:endParaRPr lang="en-US" sz="2100" kern="1200"/>
        </a:p>
      </dsp:txBody>
      <dsp:txXfrm>
        <a:off x="0" y="943491"/>
        <a:ext cx="6797675" cy="940732"/>
      </dsp:txXfrm>
    </dsp:sp>
    <dsp:sp modelId="{85EB177F-8F0F-47CD-BDE6-CC1793F1BDF0}">
      <dsp:nvSpPr>
        <dsp:cNvPr id="0" name=""/>
        <dsp:cNvSpPr/>
      </dsp:nvSpPr>
      <dsp:spPr>
        <a:xfrm>
          <a:off x="0" y="1884223"/>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18869B-51C0-4AF0-B80E-CDE8C5EDE54A}">
      <dsp:nvSpPr>
        <dsp:cNvPr id="0" name=""/>
        <dsp:cNvSpPr/>
      </dsp:nvSpPr>
      <dsp:spPr>
        <a:xfrm>
          <a:off x="0" y="1884223"/>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hlinkClick xmlns:r="http://schemas.openxmlformats.org/officeDocument/2006/relationships" r:id="rId3"/>
            </a:rPr>
            <a:t>https://coinmarketcap.com/currencies/xrp/historical-data/</a:t>
          </a:r>
          <a:r>
            <a:rPr lang="en-IN" sz="2100" kern="1200"/>
            <a:t> </a:t>
          </a:r>
          <a:endParaRPr lang="en-US" sz="2100" kern="1200"/>
        </a:p>
      </dsp:txBody>
      <dsp:txXfrm>
        <a:off x="0" y="1884223"/>
        <a:ext cx="6797675" cy="940732"/>
      </dsp:txXfrm>
    </dsp:sp>
    <dsp:sp modelId="{A0D84A12-6CCE-421E-BE8D-D432DDB94973}">
      <dsp:nvSpPr>
        <dsp:cNvPr id="0" name=""/>
        <dsp:cNvSpPr/>
      </dsp:nvSpPr>
      <dsp:spPr>
        <a:xfrm>
          <a:off x="0" y="2824955"/>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47834-49B4-47B0-84A7-0DD1D6B52665}">
      <dsp:nvSpPr>
        <dsp:cNvPr id="0" name=""/>
        <dsp:cNvSpPr/>
      </dsp:nvSpPr>
      <dsp:spPr>
        <a:xfrm>
          <a:off x="0" y="2824956"/>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hlinkClick xmlns:r="http://schemas.openxmlformats.org/officeDocument/2006/relationships" r:id="rId4"/>
            </a:rPr>
            <a:t>https://coinmarketcap.com/currencies/litecoin/historical-data/</a:t>
          </a:r>
          <a:endParaRPr lang="en-US" sz="2100" kern="1200"/>
        </a:p>
      </dsp:txBody>
      <dsp:txXfrm>
        <a:off x="0" y="2824956"/>
        <a:ext cx="6797675" cy="940732"/>
      </dsp:txXfrm>
    </dsp:sp>
    <dsp:sp modelId="{EC49012D-CECF-46CB-9A56-42DDA4A530E0}">
      <dsp:nvSpPr>
        <dsp:cNvPr id="0" name=""/>
        <dsp:cNvSpPr/>
      </dsp:nvSpPr>
      <dsp:spPr>
        <a:xfrm>
          <a:off x="0" y="376568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A3181-8833-4B90-83D5-5CFFA556D9DE}">
      <dsp:nvSpPr>
        <dsp:cNvPr id="0" name=""/>
        <dsp:cNvSpPr/>
      </dsp:nvSpPr>
      <dsp:spPr>
        <a:xfrm>
          <a:off x="0" y="3765688"/>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hlinkClick xmlns:r="http://schemas.openxmlformats.org/officeDocument/2006/relationships" r:id="rId5"/>
            </a:rPr>
            <a:t>https://coinmarketcap.com/currencies/polygon/historical-data/</a:t>
          </a:r>
          <a:endParaRPr lang="en-US" sz="2100" kern="1200"/>
        </a:p>
      </dsp:txBody>
      <dsp:txXfrm>
        <a:off x="0" y="3765688"/>
        <a:ext cx="6797675" cy="940732"/>
      </dsp:txXfrm>
    </dsp:sp>
    <dsp:sp modelId="{92159F89-5E0C-4522-85AA-FEC685FB0170}">
      <dsp:nvSpPr>
        <dsp:cNvPr id="0" name=""/>
        <dsp:cNvSpPr/>
      </dsp:nvSpPr>
      <dsp:spPr>
        <a:xfrm>
          <a:off x="0" y="4706420"/>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667EDC-A379-4B59-8A3D-B72BB842473B}">
      <dsp:nvSpPr>
        <dsp:cNvPr id="0" name=""/>
        <dsp:cNvSpPr/>
      </dsp:nvSpPr>
      <dsp:spPr>
        <a:xfrm>
          <a:off x="0" y="4706420"/>
          <a:ext cx="6797675"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a:hlinkClick xmlns:r="http://schemas.openxmlformats.org/officeDocument/2006/relationships" r:id="rId6"/>
            </a:rPr>
            <a:t>https://www.kaggle.com/nishanthsalian/gold-analysis/data</a:t>
          </a:r>
          <a:endParaRPr lang="en-US" sz="2100" kern="1200"/>
        </a:p>
      </dsp:txBody>
      <dsp:txXfrm>
        <a:off x="0" y="4706420"/>
        <a:ext cx="6797675" cy="940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AD5FE-5B84-413E-9FF1-BAC3D45E0E11}">
      <dsp:nvSpPr>
        <dsp:cNvPr id="0" name=""/>
        <dsp:cNvSpPr/>
      </dsp:nvSpPr>
      <dsp:spPr>
        <a:xfrm>
          <a:off x="0" y="76581"/>
          <a:ext cx="6797675" cy="17842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 prove hypothesis, one needs to compare growth, demand and trading of cryptocurrency with something in which people are investing similar to crypto</a:t>
          </a:r>
        </a:p>
      </dsp:txBody>
      <dsp:txXfrm>
        <a:off x="87100" y="163681"/>
        <a:ext cx="6623475" cy="1610050"/>
      </dsp:txXfrm>
    </dsp:sp>
    <dsp:sp modelId="{F7F26CE4-2D47-449B-9143-69410E1B6AA2}">
      <dsp:nvSpPr>
        <dsp:cNvPr id="0" name=""/>
        <dsp:cNvSpPr/>
      </dsp:nvSpPr>
      <dsp:spPr>
        <a:xfrm>
          <a:off x="0" y="1932831"/>
          <a:ext cx="6797675" cy="1784250"/>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And one such thing is GOLD. </a:t>
          </a:r>
        </a:p>
      </dsp:txBody>
      <dsp:txXfrm>
        <a:off x="87100" y="2019931"/>
        <a:ext cx="6623475" cy="1610050"/>
      </dsp:txXfrm>
    </dsp:sp>
    <dsp:sp modelId="{8663BFF5-4197-4182-976E-FE2D6AEC1BA1}">
      <dsp:nvSpPr>
        <dsp:cNvPr id="0" name=""/>
        <dsp:cNvSpPr/>
      </dsp:nvSpPr>
      <dsp:spPr>
        <a:xfrm>
          <a:off x="0" y="3789081"/>
          <a:ext cx="6797675" cy="178425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People are investing in gold from 1970s i.e. even before when there was no such thing as cryptocurrency</a:t>
          </a:r>
        </a:p>
      </dsp:txBody>
      <dsp:txXfrm>
        <a:off x="87100" y="3876181"/>
        <a:ext cx="6623475" cy="1610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08AB7-7BD4-47A1-B6DC-C5BF85D7A3C9}">
      <dsp:nvSpPr>
        <dsp:cNvPr id="0" name=""/>
        <dsp:cNvSpPr/>
      </dsp:nvSpPr>
      <dsp:spPr>
        <a:xfrm>
          <a:off x="0" y="275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0B34C-CDCE-445C-98E7-936574C3847B}">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But these two can be compared based on their metrics such as:</a:t>
          </a:r>
        </a:p>
      </dsp:txBody>
      <dsp:txXfrm>
        <a:off x="0" y="2758"/>
        <a:ext cx="6797675" cy="1881464"/>
      </dsp:txXfrm>
    </dsp:sp>
    <dsp:sp modelId="{B9F31658-BD76-4F2B-AA0C-65FE1F5CD430}">
      <dsp:nvSpPr>
        <dsp:cNvPr id="0" name=""/>
        <dsp:cNvSpPr/>
      </dsp:nvSpPr>
      <dsp:spPr>
        <a:xfrm>
          <a:off x="0" y="1884223"/>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0D2383-FB76-4B16-90C3-7B8692376C98}">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Annual Volume Percentage Change</a:t>
          </a:r>
        </a:p>
      </dsp:txBody>
      <dsp:txXfrm>
        <a:off x="0" y="1884223"/>
        <a:ext cx="6797675" cy="1881464"/>
      </dsp:txXfrm>
    </dsp:sp>
    <dsp:sp modelId="{D624617D-4E7B-43AF-BBA2-AEF469B90AF1}">
      <dsp:nvSpPr>
        <dsp:cNvPr id="0" name=""/>
        <dsp:cNvSpPr/>
      </dsp:nvSpPr>
      <dsp:spPr>
        <a:xfrm>
          <a:off x="0" y="3765688"/>
          <a:ext cx="67976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352D9-DD64-4BA9-9484-F1F3551DC41C}">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Annual Market Capitalization Percentage Change</a:t>
          </a:r>
        </a:p>
      </dsp:txBody>
      <dsp:txXfrm>
        <a:off x="0" y="3765688"/>
        <a:ext cx="6797675" cy="1881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ACB3B-9325-4A88-909C-78FC7CEB4C45}">
      <dsp:nvSpPr>
        <dsp:cNvPr id="0" name=""/>
        <dsp:cNvSpPr/>
      </dsp:nvSpPr>
      <dsp:spPr>
        <a:xfrm>
          <a:off x="0" y="300208"/>
          <a:ext cx="6797675" cy="246138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Based on these plots shown in these slides.</a:t>
          </a:r>
        </a:p>
      </dsp:txBody>
      <dsp:txXfrm>
        <a:off x="120155" y="420363"/>
        <a:ext cx="6557365" cy="2221077"/>
      </dsp:txXfrm>
    </dsp:sp>
    <dsp:sp modelId="{FE9E567B-42BE-491F-A334-E7C514B50EFB}">
      <dsp:nvSpPr>
        <dsp:cNvPr id="0" name=""/>
        <dsp:cNvSpPr/>
      </dsp:nvSpPr>
      <dsp:spPr>
        <a:xfrm>
          <a:off x="0" y="2888316"/>
          <a:ext cx="6797675" cy="2461387"/>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Hence, Hypothesis “Cryptocurrency is the new way forward” is proved </a:t>
          </a:r>
        </a:p>
      </dsp:txBody>
      <dsp:txXfrm>
        <a:off x="120155" y="3008471"/>
        <a:ext cx="6557365" cy="22210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9F907A-9CE0-4171-A598-240AF1745F97}"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3E40C-8567-4B02-88E9-5A74CB539E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4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F907A-9CE0-4171-A598-240AF1745F97}"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30141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F907A-9CE0-4171-A598-240AF1745F97}"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344794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F907A-9CE0-4171-A598-240AF1745F97}"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145272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F907A-9CE0-4171-A598-240AF1745F97}"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3E40C-8567-4B02-88E9-5A74CB539E3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3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9F907A-9CE0-4171-A598-240AF1745F97}"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212734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F907A-9CE0-4171-A598-240AF1745F97}"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312944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9F907A-9CE0-4171-A598-240AF1745F97}"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33754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9F907A-9CE0-4171-A598-240AF1745F97}" type="datetimeFigureOut">
              <a:rPr lang="en-IN" smtClean="0"/>
              <a:t>26-11-2021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35991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9F907A-9CE0-4171-A598-240AF1745F97}" type="datetimeFigureOut">
              <a:rPr lang="en-IN" smtClean="0"/>
              <a:t>26-11-2021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B3E40C-8567-4B02-88E9-5A74CB539E36}" type="slidenum">
              <a:rPr lang="en-IN" smtClean="0"/>
              <a:t>‹#›</a:t>
            </a:fld>
            <a:endParaRPr lang="en-IN"/>
          </a:p>
        </p:txBody>
      </p:sp>
    </p:spTree>
    <p:extLst>
      <p:ext uri="{BB962C8B-B14F-4D97-AF65-F5344CB8AC3E}">
        <p14:creationId xmlns:p14="http://schemas.microsoft.com/office/powerpoint/2010/main" val="186185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9F907A-9CE0-4171-A598-240AF1745F97}"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3E40C-8567-4B02-88E9-5A74CB539E36}" type="slidenum">
              <a:rPr lang="en-IN" smtClean="0"/>
              <a:t>‹#›</a:t>
            </a:fld>
            <a:endParaRPr lang="en-IN"/>
          </a:p>
        </p:txBody>
      </p:sp>
    </p:spTree>
    <p:extLst>
      <p:ext uri="{BB962C8B-B14F-4D97-AF65-F5344CB8AC3E}">
        <p14:creationId xmlns:p14="http://schemas.microsoft.com/office/powerpoint/2010/main" val="413552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9F907A-9CE0-4171-A598-240AF1745F97}" type="datetimeFigureOut">
              <a:rPr lang="en-IN" smtClean="0"/>
              <a:t>26-11-2021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B3E40C-8567-4B02-88E9-5A74CB539E3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5408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nishanthsalian/gold-analys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86C4B-7E8F-42B3-8206-E80635907713}"/>
              </a:ext>
            </a:extLst>
          </p:cNvPr>
          <p:cNvSpPr>
            <a:spLocks noGrp="1"/>
          </p:cNvSpPr>
          <p:nvPr>
            <p:ph type="ctrTitle"/>
          </p:nvPr>
        </p:nvSpPr>
        <p:spPr>
          <a:xfrm>
            <a:off x="6730000" y="639097"/>
            <a:ext cx="4813072" cy="3686015"/>
          </a:xfrm>
        </p:spPr>
        <p:txBody>
          <a:bodyPr>
            <a:normAutofit/>
          </a:bodyPr>
          <a:lstStyle/>
          <a:p>
            <a:pPr algn="ctr"/>
            <a:r>
              <a:rPr lang="en-US" sz="6800" b="1" dirty="0">
                <a:effectLst>
                  <a:outerShdw blurRad="38100" dist="38100" dir="2700000" algn="tl">
                    <a:srgbClr val="000000">
                      <a:alpha val="43137"/>
                    </a:srgbClr>
                  </a:outerShdw>
                </a:effectLst>
              </a:rPr>
              <a:t>Big Data Programming Project</a:t>
            </a:r>
            <a:endParaRPr lang="en-IN" sz="68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7DD6147-A0B4-49ED-8B1A-4814C5311FC2}"/>
              </a:ext>
            </a:extLst>
          </p:cNvPr>
          <p:cNvSpPr>
            <a:spLocks noGrp="1"/>
          </p:cNvSpPr>
          <p:nvPr>
            <p:ph type="subTitle" idx="1"/>
          </p:nvPr>
        </p:nvSpPr>
        <p:spPr>
          <a:xfrm>
            <a:off x="6585062" y="4775661"/>
            <a:ext cx="4829101" cy="1238616"/>
          </a:xfrm>
        </p:spPr>
        <p:txBody>
          <a:bodyPr>
            <a:normAutofit/>
          </a:bodyPr>
          <a:lstStyle/>
          <a:p>
            <a:pPr lvl="1"/>
            <a:r>
              <a:rPr lang="en-US" dirty="0">
                <a:solidFill>
                  <a:schemeClr val="tx1">
                    <a:lumMod val="85000"/>
                    <a:lumOff val="15000"/>
                  </a:schemeClr>
                </a:solidFill>
              </a:rPr>
              <a:t>Ishu Goyal</a:t>
            </a:r>
          </a:p>
          <a:p>
            <a:pPr lvl="1"/>
            <a:r>
              <a:rPr lang="en-US" cap="none" dirty="0">
                <a:solidFill>
                  <a:schemeClr val="tx1">
                    <a:lumMod val="85000"/>
                    <a:lumOff val="15000"/>
                  </a:schemeClr>
                </a:solidFill>
              </a:rPr>
              <a:t>igoyal1@student.gsu.edu</a:t>
            </a:r>
            <a:endParaRPr lang="en-IN" cap="none" dirty="0">
              <a:solidFill>
                <a:schemeClr val="tx1">
                  <a:lumMod val="85000"/>
                  <a:lumOff val="15000"/>
                </a:schemeClr>
              </a:solidFill>
            </a:endParaRPr>
          </a:p>
        </p:txBody>
      </p:sp>
      <p:pic>
        <p:nvPicPr>
          <p:cNvPr id="5" name="Picture 4" descr="Computer script on a screen">
            <a:extLst>
              <a:ext uri="{FF2B5EF4-FFF2-40B4-BE49-F238E27FC236}">
                <a16:creationId xmlns:a16="http://schemas.microsoft.com/office/drawing/2014/main" id="{6A4D556F-AED2-492D-81E6-944183E80633}"/>
              </a:ext>
            </a:extLst>
          </p:cNvPr>
          <p:cNvPicPr>
            <a:picLocks noChangeAspect="1"/>
          </p:cNvPicPr>
          <p:nvPr/>
        </p:nvPicPr>
        <p:blipFill rotWithShape="1">
          <a:blip r:embed="rId2"/>
          <a:srcRect r="27862" b="-2"/>
          <a:stretch/>
        </p:blipFill>
        <p:spPr>
          <a:xfrm>
            <a:off x="633999" y="640081"/>
            <a:ext cx="5462001" cy="5054156"/>
          </a:xfrm>
          <a:prstGeom prst="rect">
            <a:avLst/>
          </a:prstGeom>
        </p:spPr>
      </p:pic>
      <p:cxnSp>
        <p:nvCxnSpPr>
          <p:cNvPr id="27" name="Straight Connector 2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85B92BC-678C-4E14-97E6-3227DEF86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D2644120-A6B9-4D5C-8A60-E2F4CC220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51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F929D-F956-4597-BEE3-92F30AC903A8}"/>
              </a:ext>
            </a:extLst>
          </p:cNvPr>
          <p:cNvSpPr>
            <a:spLocks noGrp="1"/>
          </p:cNvSpPr>
          <p:nvPr>
            <p:ph type="title"/>
          </p:nvPr>
        </p:nvSpPr>
        <p:spPr>
          <a:xfrm>
            <a:off x="5144679" y="634946"/>
            <a:ext cx="6405063" cy="1450757"/>
          </a:xfrm>
        </p:spPr>
        <p:txBody>
          <a:bodyPr>
            <a:normAutofit/>
          </a:bodyPr>
          <a:lstStyle/>
          <a:p>
            <a:r>
              <a:rPr lang="en-US" sz="4400"/>
              <a:t>Annual Percentage Change in Market Capitalization</a:t>
            </a:r>
            <a:endParaRPr lang="en-IN" sz="4400"/>
          </a:p>
        </p:txBody>
      </p:sp>
      <p:pic>
        <p:nvPicPr>
          <p:cNvPr id="11" name="Picture 10" descr="Chart, line chart&#10;&#10;Description automatically generated">
            <a:extLst>
              <a:ext uri="{FF2B5EF4-FFF2-40B4-BE49-F238E27FC236}">
                <a16:creationId xmlns:a16="http://schemas.microsoft.com/office/drawing/2014/main" id="{D31796B6-AEC6-4D42-90BF-9D1F607A20BB}"/>
              </a:ext>
            </a:extLst>
          </p:cNvPr>
          <p:cNvPicPr>
            <a:picLocks noChangeAspect="1"/>
          </p:cNvPicPr>
          <p:nvPr/>
        </p:nvPicPr>
        <p:blipFill rotWithShape="1">
          <a:blip r:embed="rId2">
            <a:extLst>
              <a:ext uri="{28A0092B-C50C-407E-A947-70E740481C1C}">
                <a14:useLocalDpi xmlns:a14="http://schemas.microsoft.com/office/drawing/2010/main" val="0"/>
              </a:ext>
            </a:extLst>
          </a:blip>
          <a:srcRect t="8084" r="-1" b="-1"/>
          <a:stretch/>
        </p:blipFill>
        <p:spPr>
          <a:xfrm>
            <a:off x="633999" y="581098"/>
            <a:ext cx="4020297" cy="2476136"/>
          </a:xfrm>
          <a:prstGeom prst="rect">
            <a:avLst/>
          </a:prstGeom>
        </p:spPr>
      </p:pic>
      <p:cxnSp>
        <p:nvCxnSpPr>
          <p:cNvPr id="31" name="Straight Connector 18">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Chart, line chart&#10;&#10;Description automatically generated">
            <a:extLst>
              <a:ext uri="{FF2B5EF4-FFF2-40B4-BE49-F238E27FC236}">
                <a16:creationId xmlns:a16="http://schemas.microsoft.com/office/drawing/2014/main" id="{24CFC72F-DF58-450B-89CF-2367DACE0AB2}"/>
              </a:ext>
            </a:extLst>
          </p:cNvPr>
          <p:cNvPicPr>
            <a:picLocks noChangeAspect="1"/>
          </p:cNvPicPr>
          <p:nvPr/>
        </p:nvPicPr>
        <p:blipFill rotWithShape="1">
          <a:blip r:embed="rId3">
            <a:extLst>
              <a:ext uri="{28A0092B-C50C-407E-A947-70E740481C1C}">
                <a14:useLocalDpi xmlns:a14="http://schemas.microsoft.com/office/drawing/2010/main" val="0"/>
              </a:ext>
            </a:extLst>
          </a:blip>
          <a:srcRect t="766" r="3" b="4481"/>
          <a:stretch/>
        </p:blipFill>
        <p:spPr>
          <a:xfrm>
            <a:off x="633999" y="3218101"/>
            <a:ext cx="4020296" cy="2476136"/>
          </a:xfrm>
          <a:prstGeom prst="rect">
            <a:avLst/>
          </a:prstGeom>
        </p:spPr>
      </p:pic>
      <p:sp>
        <p:nvSpPr>
          <p:cNvPr id="12" name="Content Placeholder 11">
            <a:extLst>
              <a:ext uri="{FF2B5EF4-FFF2-40B4-BE49-F238E27FC236}">
                <a16:creationId xmlns:a16="http://schemas.microsoft.com/office/drawing/2014/main" id="{EB89E870-92F7-4C8A-AE45-3B5A3290CFF7}"/>
              </a:ext>
            </a:extLst>
          </p:cNvPr>
          <p:cNvSpPr>
            <a:spLocks noGrp="1"/>
          </p:cNvSpPr>
          <p:nvPr>
            <p:ph idx="1"/>
          </p:nvPr>
        </p:nvSpPr>
        <p:spPr>
          <a:xfrm>
            <a:off x="5220616" y="2936722"/>
            <a:ext cx="6405063" cy="3670180"/>
          </a:xfrm>
        </p:spPr>
        <p:txBody>
          <a:bodyPr>
            <a:normAutofit/>
          </a:bodyPr>
          <a:lstStyle/>
          <a:p>
            <a:r>
              <a:rPr lang="en-US" dirty="0"/>
              <a:t>It can be clearly seen, that the market capitalization for gold has increased in points </a:t>
            </a:r>
            <a:r>
              <a:rPr lang="en-US" dirty="0" err="1"/>
              <a:t>i.e</a:t>
            </a:r>
            <a:r>
              <a:rPr lang="en-US" dirty="0"/>
              <a:t> 0.2% to 0.4% whereas in other plot for most of the cryptocurrencies it has increased by 100%</a:t>
            </a:r>
            <a:endParaRPr lang="en-IN" dirty="0"/>
          </a:p>
        </p:txBody>
      </p:sp>
      <p:sp>
        <p:nvSpPr>
          <p:cNvPr id="32" name="Rectangle 20">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074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73B90B8B-F76B-4130-8370-38033EEAC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C6490F3-17D4-4A50-8C9C-AC1DB166368B}"/>
              </a:ext>
            </a:extLst>
          </p:cNvPr>
          <p:cNvSpPr>
            <a:spLocks noGrp="1"/>
          </p:cNvSpPr>
          <p:nvPr>
            <p:ph type="title"/>
          </p:nvPr>
        </p:nvSpPr>
        <p:spPr>
          <a:xfrm>
            <a:off x="5144679" y="634946"/>
            <a:ext cx="6405063" cy="1450757"/>
          </a:xfrm>
        </p:spPr>
        <p:txBody>
          <a:bodyPr>
            <a:normAutofit/>
          </a:bodyPr>
          <a:lstStyle/>
          <a:p>
            <a:r>
              <a:rPr lang="en-US" dirty="0"/>
              <a:t>Annual Percentage Change in Volume</a:t>
            </a:r>
            <a:endParaRPr lang="en-IN" dirty="0"/>
          </a:p>
        </p:txBody>
      </p:sp>
      <p:pic>
        <p:nvPicPr>
          <p:cNvPr id="5" name="Picture 4" descr="Chart, line chart&#10;&#10;Description automatically generated">
            <a:extLst>
              <a:ext uri="{FF2B5EF4-FFF2-40B4-BE49-F238E27FC236}">
                <a16:creationId xmlns:a16="http://schemas.microsoft.com/office/drawing/2014/main" id="{99BC0446-8909-4AC6-93E9-EC9AD9522E40}"/>
              </a:ext>
            </a:extLst>
          </p:cNvPr>
          <p:cNvPicPr>
            <a:picLocks noChangeAspect="1"/>
          </p:cNvPicPr>
          <p:nvPr/>
        </p:nvPicPr>
        <p:blipFill rotWithShape="1">
          <a:blip r:embed="rId2">
            <a:extLst>
              <a:ext uri="{28A0092B-C50C-407E-A947-70E740481C1C}">
                <a14:useLocalDpi xmlns:a14="http://schemas.microsoft.com/office/drawing/2010/main" val="0"/>
              </a:ext>
            </a:extLst>
          </a:blip>
          <a:srcRect t="2485" r="3" b="2289"/>
          <a:stretch/>
        </p:blipFill>
        <p:spPr>
          <a:xfrm>
            <a:off x="633999" y="581098"/>
            <a:ext cx="4020297" cy="2476136"/>
          </a:xfrm>
          <a:prstGeom prst="rect">
            <a:avLst/>
          </a:prstGeom>
        </p:spPr>
      </p:pic>
      <p:cxnSp>
        <p:nvCxnSpPr>
          <p:cNvPr id="32" name="Straight Connector 14">
            <a:extLst>
              <a:ext uri="{FF2B5EF4-FFF2-40B4-BE49-F238E27FC236}">
                <a16:creationId xmlns:a16="http://schemas.microsoft.com/office/drawing/2014/main" id="{C2D93264-3FF9-4175-A7FA-F927F0F77A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C91E39E4-385A-4535-9D29-73F74A7B8622}"/>
              </a:ext>
            </a:extLst>
          </p:cNvPr>
          <p:cNvPicPr>
            <a:picLocks noChangeAspect="1"/>
          </p:cNvPicPr>
          <p:nvPr/>
        </p:nvPicPr>
        <p:blipFill rotWithShape="1">
          <a:blip r:embed="rId3">
            <a:extLst>
              <a:ext uri="{28A0092B-C50C-407E-A947-70E740481C1C}">
                <a14:useLocalDpi xmlns:a14="http://schemas.microsoft.com/office/drawing/2010/main" val="0"/>
              </a:ext>
            </a:extLst>
          </a:blip>
          <a:srcRect r="1" b="4535"/>
          <a:stretch/>
        </p:blipFill>
        <p:spPr>
          <a:xfrm>
            <a:off x="633999" y="3218101"/>
            <a:ext cx="4020296" cy="2476136"/>
          </a:xfrm>
          <a:prstGeom prst="rect">
            <a:avLst/>
          </a:prstGeom>
        </p:spPr>
      </p:pic>
      <p:sp>
        <p:nvSpPr>
          <p:cNvPr id="8" name="Content Placeholder 11">
            <a:extLst>
              <a:ext uri="{FF2B5EF4-FFF2-40B4-BE49-F238E27FC236}">
                <a16:creationId xmlns:a16="http://schemas.microsoft.com/office/drawing/2014/main" id="{F3A111CE-5AB3-46D9-8A1D-2AC0EAA32400}"/>
              </a:ext>
            </a:extLst>
          </p:cNvPr>
          <p:cNvSpPr>
            <a:spLocks noGrp="1"/>
          </p:cNvSpPr>
          <p:nvPr>
            <p:ph idx="1"/>
          </p:nvPr>
        </p:nvSpPr>
        <p:spPr>
          <a:xfrm>
            <a:off x="5144679" y="3057234"/>
            <a:ext cx="6405063" cy="2811860"/>
          </a:xfrm>
        </p:spPr>
        <p:txBody>
          <a:bodyPr>
            <a:normAutofit/>
          </a:bodyPr>
          <a:lstStyle/>
          <a:p>
            <a:r>
              <a:rPr lang="en-US" dirty="0"/>
              <a:t>It can be clearly seen, that the change in volume plot for gold has been decreased continuously over the years whereas in other plot for most of the cryptocurrencies it has started to rise again as compared to gold</a:t>
            </a:r>
            <a:endParaRPr lang="en-IN" dirty="0"/>
          </a:p>
        </p:txBody>
      </p:sp>
      <p:sp>
        <p:nvSpPr>
          <p:cNvPr id="33" name="Rectangle 16">
            <a:extLst>
              <a:ext uri="{FF2B5EF4-FFF2-40B4-BE49-F238E27FC236}">
                <a16:creationId xmlns:a16="http://schemas.microsoft.com/office/drawing/2014/main" id="{91C67939-3FD0-4B45-8AA4-9FE55C7EE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8">
            <a:extLst>
              <a:ext uri="{FF2B5EF4-FFF2-40B4-BE49-F238E27FC236}">
                <a16:creationId xmlns:a16="http://schemas.microsoft.com/office/drawing/2014/main" id="{0981A96A-A87C-4F87-845A-3B0A6529F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941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9DF9E3-47AA-42E0-B58C-F75831DC4D55}"/>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Conclusions</a:t>
            </a:r>
            <a:endParaRPr lang="en-IN" sz="3600">
              <a:solidFill>
                <a:srgbClr val="FFFFFF"/>
              </a:solidFill>
            </a:endParaRPr>
          </a:p>
        </p:txBody>
      </p:sp>
      <p:sp>
        <p:nvSpPr>
          <p:cNvPr id="22" name="Rectangle 2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F83EF1DE-92BC-426C-AB1E-B9D7E847131C}"/>
              </a:ext>
            </a:extLst>
          </p:cNvPr>
          <p:cNvGraphicFramePr>
            <a:graphicFrameLocks noGrp="1"/>
          </p:cNvGraphicFramePr>
          <p:nvPr>
            <p:ph idx="1"/>
            <p:extLst>
              <p:ext uri="{D42A27DB-BD31-4B8C-83A1-F6EECF244321}">
                <p14:modId xmlns:p14="http://schemas.microsoft.com/office/powerpoint/2010/main" val="254636681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02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C1AAC-A6A4-4BD5-9C30-0C8B95724C5E}"/>
              </a:ext>
            </a:extLst>
          </p:cNvPr>
          <p:cNvSpPr>
            <a:spLocks noGrp="1"/>
          </p:cNvSpPr>
          <p:nvPr>
            <p:ph type="title"/>
          </p:nvPr>
        </p:nvSpPr>
        <p:spPr>
          <a:xfrm>
            <a:off x="965030" y="963997"/>
            <a:ext cx="3254691" cy="4938361"/>
          </a:xfrm>
        </p:spPr>
        <p:txBody>
          <a:bodyPr anchor="ctr">
            <a:normAutofit/>
          </a:bodyPr>
          <a:lstStyle/>
          <a:p>
            <a:pPr algn="r"/>
            <a:r>
              <a:rPr lang="en-US" sz="4400"/>
              <a:t>References</a:t>
            </a:r>
            <a:endParaRPr lang="en-IN" sz="4400"/>
          </a:p>
        </p:txBody>
      </p:sp>
      <p:cxnSp>
        <p:nvCxnSpPr>
          <p:cNvPr id="16"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E55C00-36AE-47AB-9A0E-A469072C0195}"/>
              </a:ext>
            </a:extLst>
          </p:cNvPr>
          <p:cNvSpPr>
            <a:spLocks noGrp="1"/>
          </p:cNvSpPr>
          <p:nvPr>
            <p:ph idx="1"/>
          </p:nvPr>
        </p:nvSpPr>
        <p:spPr>
          <a:xfrm>
            <a:off x="5134882" y="963507"/>
            <a:ext cx="6135097" cy="4938851"/>
          </a:xfrm>
        </p:spPr>
        <p:txBody>
          <a:bodyPr anchor="ctr">
            <a:normAutofit/>
          </a:bodyPr>
          <a:lstStyle/>
          <a:p>
            <a:r>
              <a:rPr lang="en-IN" sz="1800">
                <a:hlinkClick r:id="rId2"/>
              </a:rPr>
              <a:t>https://www.kaggle.com/nishanthsalian/gold-analysis</a:t>
            </a:r>
            <a:endParaRPr lang="en-IN" sz="1800"/>
          </a:p>
          <a:p>
            <a:endParaRPr lang="en-IN" sz="1800"/>
          </a:p>
        </p:txBody>
      </p:sp>
    </p:spTree>
    <p:extLst>
      <p:ext uri="{BB962C8B-B14F-4D97-AF65-F5344CB8AC3E}">
        <p14:creationId xmlns:p14="http://schemas.microsoft.com/office/powerpoint/2010/main" val="233050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7157DD-F4D6-40D9-A0A6-90F19C723A43}"/>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Datasets</a:t>
            </a:r>
            <a:endParaRPr lang="en-IN" sz="3600">
              <a:solidFill>
                <a:srgbClr val="FFFFFF"/>
              </a:solidFill>
            </a:endParaRP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BEB0333A-FD8E-4CAE-98F3-6F19F005A312}"/>
              </a:ext>
            </a:extLst>
          </p:cNvPr>
          <p:cNvGraphicFramePr>
            <a:graphicFrameLocks noGrp="1"/>
          </p:cNvGraphicFramePr>
          <p:nvPr>
            <p:ph idx="1"/>
            <p:extLst>
              <p:ext uri="{D42A27DB-BD31-4B8C-83A1-F6EECF244321}">
                <p14:modId xmlns:p14="http://schemas.microsoft.com/office/powerpoint/2010/main" val="270005539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44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6" name="Straight Connector 85">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37D0A513-E370-457A-B709-5F32B96BA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450AC02B-DCE7-4E0D-ADF6-86386C916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B482A85D-CD80-4811-B1B6-C3F136B10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4F5189-475C-4AD6-943B-A08B41EAB15B}"/>
              </a:ext>
            </a:extLst>
          </p:cNvPr>
          <p:cNvSpPr>
            <a:spLocks noGrp="1"/>
          </p:cNvSpPr>
          <p:nvPr>
            <p:ph type="title"/>
          </p:nvPr>
        </p:nvSpPr>
        <p:spPr>
          <a:xfrm>
            <a:off x="7037669" y="425854"/>
            <a:ext cx="4535206" cy="2553462"/>
          </a:xfrm>
        </p:spPr>
        <p:txBody>
          <a:bodyPr vert="horz" lIns="91440" tIns="45720" rIns="91440" bIns="45720" rtlCol="0" anchor="b">
            <a:normAutofit/>
          </a:bodyPr>
          <a:lstStyle/>
          <a:p>
            <a:r>
              <a:rPr lang="en-US" sz="8000" dirty="0">
                <a:solidFill>
                  <a:srgbClr val="FFFFFF"/>
                </a:solidFill>
              </a:rPr>
              <a:t>Datasets Before 	</a:t>
            </a:r>
          </a:p>
        </p:txBody>
      </p:sp>
      <p:pic>
        <p:nvPicPr>
          <p:cNvPr id="42" name="Picture 41">
            <a:extLst>
              <a:ext uri="{FF2B5EF4-FFF2-40B4-BE49-F238E27FC236}">
                <a16:creationId xmlns:a16="http://schemas.microsoft.com/office/drawing/2014/main" id="{897E35D4-0A2F-4450-B1EA-82E999BAD5ED}"/>
              </a:ext>
            </a:extLst>
          </p:cNvPr>
          <p:cNvPicPr>
            <a:picLocks noChangeAspect="1"/>
          </p:cNvPicPr>
          <p:nvPr/>
        </p:nvPicPr>
        <p:blipFill>
          <a:blip r:embed="rId2"/>
          <a:stretch>
            <a:fillRect/>
          </a:stretch>
        </p:blipFill>
        <p:spPr>
          <a:xfrm>
            <a:off x="98413" y="84610"/>
            <a:ext cx="4940311" cy="3433517"/>
          </a:xfrm>
          <a:prstGeom prst="rect">
            <a:avLst/>
          </a:prstGeom>
        </p:spPr>
      </p:pic>
      <p:pic>
        <p:nvPicPr>
          <p:cNvPr id="43" name="Picture 42">
            <a:extLst>
              <a:ext uri="{FF2B5EF4-FFF2-40B4-BE49-F238E27FC236}">
                <a16:creationId xmlns:a16="http://schemas.microsoft.com/office/drawing/2014/main" id="{983A183E-7CC9-4E8F-8452-15C7D5CED841}"/>
              </a:ext>
            </a:extLst>
          </p:cNvPr>
          <p:cNvPicPr>
            <a:picLocks noChangeAspect="1"/>
          </p:cNvPicPr>
          <p:nvPr/>
        </p:nvPicPr>
        <p:blipFill>
          <a:blip r:embed="rId3"/>
          <a:stretch>
            <a:fillRect/>
          </a:stretch>
        </p:blipFill>
        <p:spPr>
          <a:xfrm>
            <a:off x="3295535" y="3327029"/>
            <a:ext cx="8890113" cy="1755797"/>
          </a:xfrm>
          <a:prstGeom prst="rect">
            <a:avLst/>
          </a:prstGeom>
        </p:spPr>
      </p:pic>
      <p:cxnSp>
        <p:nvCxnSpPr>
          <p:cNvPr id="94" name="Straight Connector 93">
            <a:extLst>
              <a:ext uri="{FF2B5EF4-FFF2-40B4-BE49-F238E27FC236}">
                <a16:creationId xmlns:a16="http://schemas.microsoft.com/office/drawing/2014/main" id="{DA4AC0D3-E53A-467F-AC69-13CED2B336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61343" y="4343400"/>
            <a:ext cx="5202616"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7F89F1E-65A8-423E-8BF3-036AC2BC9FEA}"/>
              </a:ext>
            </a:extLst>
          </p:cNvPr>
          <p:cNvPicPr>
            <a:picLocks noChangeAspect="1"/>
          </p:cNvPicPr>
          <p:nvPr/>
        </p:nvPicPr>
        <p:blipFill>
          <a:blip r:embed="rId4"/>
          <a:stretch>
            <a:fillRect/>
          </a:stretch>
        </p:blipFill>
        <p:spPr>
          <a:xfrm>
            <a:off x="3355334" y="5084064"/>
            <a:ext cx="8833491" cy="1766695"/>
          </a:xfrm>
          <a:prstGeom prst="rect">
            <a:avLst/>
          </a:prstGeom>
        </p:spPr>
      </p:pic>
    </p:spTree>
    <p:extLst>
      <p:ext uri="{BB962C8B-B14F-4D97-AF65-F5344CB8AC3E}">
        <p14:creationId xmlns:p14="http://schemas.microsoft.com/office/powerpoint/2010/main" val="18610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51">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7FBFF947-0568-41C8-9D1F-B9875013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B146F29-E510-4DB4-B56B-1A8766645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43FDA1FA-3541-46E6-83FF-BDDA692BB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1873D8-EE3A-4BDC-A59C-F53AC265B44A}"/>
              </a:ext>
            </a:extLst>
          </p:cNvPr>
          <p:cNvSpPr>
            <a:spLocks noGrp="1"/>
          </p:cNvSpPr>
          <p:nvPr>
            <p:ph type="title"/>
          </p:nvPr>
        </p:nvSpPr>
        <p:spPr>
          <a:xfrm>
            <a:off x="5961344" y="758952"/>
            <a:ext cx="5542398" cy="3566160"/>
          </a:xfrm>
        </p:spPr>
        <p:txBody>
          <a:bodyPr vert="horz" lIns="91440" tIns="45720" rIns="91440" bIns="45720" rtlCol="0" anchor="b">
            <a:normAutofit/>
          </a:bodyPr>
          <a:lstStyle/>
          <a:p>
            <a:r>
              <a:rPr lang="en-US" sz="8000">
                <a:solidFill>
                  <a:srgbClr val="FFFFFF"/>
                </a:solidFill>
              </a:rPr>
              <a:t>Datasets After</a:t>
            </a:r>
          </a:p>
        </p:txBody>
      </p:sp>
      <p:pic>
        <p:nvPicPr>
          <p:cNvPr id="9" name="Picture 8">
            <a:extLst>
              <a:ext uri="{FF2B5EF4-FFF2-40B4-BE49-F238E27FC236}">
                <a16:creationId xmlns:a16="http://schemas.microsoft.com/office/drawing/2014/main" id="{7033704E-7643-44B3-9D01-9A837A6148AB}"/>
              </a:ext>
            </a:extLst>
          </p:cNvPr>
          <p:cNvPicPr>
            <a:picLocks noChangeAspect="1"/>
          </p:cNvPicPr>
          <p:nvPr/>
        </p:nvPicPr>
        <p:blipFill>
          <a:blip r:embed="rId2"/>
          <a:stretch>
            <a:fillRect/>
          </a:stretch>
        </p:blipFill>
        <p:spPr>
          <a:xfrm>
            <a:off x="84854" y="912732"/>
            <a:ext cx="5158677" cy="1956960"/>
          </a:xfrm>
          <a:prstGeom prst="rect">
            <a:avLst/>
          </a:prstGeom>
        </p:spPr>
      </p:pic>
      <p:pic>
        <p:nvPicPr>
          <p:cNvPr id="7" name="Picture 6">
            <a:extLst>
              <a:ext uri="{FF2B5EF4-FFF2-40B4-BE49-F238E27FC236}">
                <a16:creationId xmlns:a16="http://schemas.microsoft.com/office/drawing/2014/main" id="{806C9B4D-79A8-46BB-8132-427819525674}"/>
              </a:ext>
            </a:extLst>
          </p:cNvPr>
          <p:cNvPicPr>
            <a:picLocks noChangeAspect="1"/>
          </p:cNvPicPr>
          <p:nvPr/>
        </p:nvPicPr>
        <p:blipFill>
          <a:blip r:embed="rId3"/>
          <a:stretch>
            <a:fillRect/>
          </a:stretch>
        </p:blipFill>
        <p:spPr>
          <a:xfrm>
            <a:off x="11514" y="3429001"/>
            <a:ext cx="5247530" cy="1566798"/>
          </a:xfrm>
          <a:prstGeom prst="rect">
            <a:avLst/>
          </a:prstGeom>
        </p:spPr>
      </p:pic>
      <p:cxnSp>
        <p:nvCxnSpPr>
          <p:cNvPr id="60" name="Straight Connector 59">
            <a:extLst>
              <a:ext uri="{FF2B5EF4-FFF2-40B4-BE49-F238E27FC236}">
                <a16:creationId xmlns:a16="http://schemas.microsoft.com/office/drawing/2014/main" id="{1E6A7830-4B1A-416E-8782-4D0DC1F29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61343" y="4343400"/>
            <a:ext cx="5202616"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2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75896A25-D088-48F0-A2E7-9C44D9F6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DCD6B11-13E6-4A46-9C85-F8EB0F35C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079D2F-F040-4F27-8716-BE60B659D3AE}"/>
              </a:ext>
            </a:extLst>
          </p:cNvPr>
          <p:cNvSpPr>
            <a:spLocks noGrp="1"/>
          </p:cNvSpPr>
          <p:nvPr>
            <p:ph type="title"/>
          </p:nvPr>
        </p:nvSpPr>
        <p:spPr>
          <a:xfrm>
            <a:off x="1085851" y="1133235"/>
            <a:ext cx="5638800" cy="4086225"/>
          </a:xfrm>
        </p:spPr>
        <p:txBody>
          <a:bodyPr>
            <a:normAutofit/>
          </a:bodyPr>
          <a:lstStyle/>
          <a:p>
            <a:r>
              <a:rPr lang="en-US" sz="8800" dirty="0">
                <a:solidFill>
                  <a:srgbClr val="FFFFFF"/>
                </a:solidFill>
              </a:rPr>
              <a:t>Tools/</a:t>
            </a:r>
            <a:br>
              <a:rPr lang="en-US" sz="8800" dirty="0">
                <a:solidFill>
                  <a:srgbClr val="FFFFFF"/>
                </a:solidFill>
              </a:rPr>
            </a:br>
            <a:r>
              <a:rPr lang="en-US" sz="8800" dirty="0">
                <a:solidFill>
                  <a:srgbClr val="FFFFFF"/>
                </a:solidFill>
              </a:rPr>
              <a:t>Technology Used:</a:t>
            </a:r>
            <a:endParaRPr lang="en-IN" sz="8800" dirty="0">
              <a:solidFill>
                <a:srgbClr val="FFFFFF"/>
              </a:solidFill>
            </a:endParaRPr>
          </a:p>
        </p:txBody>
      </p:sp>
      <p:sp>
        <p:nvSpPr>
          <p:cNvPr id="83" name="Rectangle 82">
            <a:extLst>
              <a:ext uri="{FF2B5EF4-FFF2-40B4-BE49-F238E27FC236}">
                <a16:creationId xmlns:a16="http://schemas.microsoft.com/office/drawing/2014/main" id="{75EBCDCE-0F4C-477C-AB15-886C5F27B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30" name="Picture 6">
            <a:extLst>
              <a:ext uri="{FF2B5EF4-FFF2-40B4-BE49-F238E27FC236}">
                <a16:creationId xmlns:a16="http://schemas.microsoft.com/office/drawing/2014/main" id="{22AEA645-DDA2-42EC-8420-EADC9F4A14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0" t="1223" r="5620" b="-1223"/>
          <a:stretch/>
        </p:blipFill>
        <p:spPr bwMode="auto">
          <a:xfrm>
            <a:off x="8084579" y="821960"/>
            <a:ext cx="3609294" cy="1073764"/>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17820F06-C1AE-4232-AEE8-3AC8189E4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236191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8BD4A440-802D-474F-960D-6A86F7ACE7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84579" y="3054533"/>
            <a:ext cx="3609294" cy="748930"/>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9A62E9AA-DA4C-405A-B6ED-5B1FE7A8D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4432072"/>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sign, clipart&#10;&#10;Description automatically generated">
            <a:extLst>
              <a:ext uri="{FF2B5EF4-FFF2-40B4-BE49-F238E27FC236}">
                <a16:creationId xmlns:a16="http://schemas.microsoft.com/office/drawing/2014/main" id="{D8750CC9-1773-4E6C-9FA9-669501349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4579" y="4705110"/>
            <a:ext cx="3609294" cy="1588089"/>
          </a:xfrm>
          <a:prstGeom prst="rect">
            <a:avLst/>
          </a:prstGeom>
        </p:spPr>
      </p:pic>
    </p:spTree>
    <p:extLst>
      <p:ext uri="{BB962C8B-B14F-4D97-AF65-F5344CB8AC3E}">
        <p14:creationId xmlns:p14="http://schemas.microsoft.com/office/powerpoint/2010/main" val="241132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71E13-3EFE-4123-9503-9D00C381E58B}"/>
              </a:ext>
            </a:extLst>
          </p:cNvPr>
          <p:cNvSpPr>
            <a:spLocks noGrp="1"/>
          </p:cNvSpPr>
          <p:nvPr>
            <p:ph type="title"/>
          </p:nvPr>
        </p:nvSpPr>
        <p:spPr>
          <a:xfrm>
            <a:off x="5181601" y="634946"/>
            <a:ext cx="6368142" cy="1450757"/>
          </a:xfrm>
        </p:spPr>
        <p:txBody>
          <a:bodyPr>
            <a:normAutofit/>
          </a:bodyPr>
          <a:lstStyle/>
          <a:p>
            <a:r>
              <a:rPr lang="en-US" b="1">
                <a:effectLst>
                  <a:outerShdw blurRad="38100" dist="38100" dir="2700000" algn="tl">
                    <a:srgbClr val="000000">
                      <a:alpha val="43137"/>
                    </a:srgbClr>
                  </a:outerShdw>
                </a:effectLst>
              </a:rPr>
              <a:t>Hypothesis</a:t>
            </a:r>
            <a:endParaRPr lang="en-IN" b="1">
              <a:effectLst>
                <a:outerShdw blurRad="38100" dist="38100" dir="2700000" algn="tl">
                  <a:srgbClr val="000000">
                    <a:alpha val="43137"/>
                  </a:srgbClr>
                </a:outerShdw>
              </a:effectLst>
            </a:endParaRPr>
          </a:p>
        </p:txBody>
      </p:sp>
      <p:pic>
        <p:nvPicPr>
          <p:cNvPr id="19" name="Picture 4" descr="Digital graphs and numbers in 3D">
            <a:extLst>
              <a:ext uri="{FF2B5EF4-FFF2-40B4-BE49-F238E27FC236}">
                <a16:creationId xmlns:a16="http://schemas.microsoft.com/office/drawing/2014/main" id="{70E22FEF-ACB2-4BED-9C31-996C6F555333}"/>
              </a:ext>
            </a:extLst>
          </p:cNvPr>
          <p:cNvPicPr>
            <a:picLocks noChangeAspect="1"/>
          </p:cNvPicPr>
          <p:nvPr/>
        </p:nvPicPr>
        <p:blipFill rotWithShape="1">
          <a:blip r:embed="rId2"/>
          <a:srcRect l="31909" r="22871"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F44091-83CA-43CB-BECA-7C3194B829C0}"/>
              </a:ext>
            </a:extLst>
          </p:cNvPr>
          <p:cNvSpPr>
            <a:spLocks noGrp="1"/>
          </p:cNvSpPr>
          <p:nvPr>
            <p:ph idx="1"/>
          </p:nvPr>
        </p:nvSpPr>
        <p:spPr>
          <a:xfrm>
            <a:off x="5181601" y="2198914"/>
            <a:ext cx="6924674" cy="3670180"/>
          </a:xfrm>
        </p:spPr>
        <p:txBody>
          <a:bodyPr>
            <a:normAutofit/>
          </a:bodyPr>
          <a:lstStyle/>
          <a:p>
            <a:pPr marL="0" indent="0">
              <a:buNone/>
            </a:pPr>
            <a:r>
              <a:rPr lang="en-US" sz="2400" b="1" i="1" dirty="0"/>
              <a:t>	Cryptocurrency is the new way forward.</a:t>
            </a:r>
            <a:endParaRPr lang="en-US" dirty="0"/>
          </a:p>
          <a:p>
            <a:r>
              <a:rPr lang="en-US" dirty="0"/>
              <a:t>Over the year people have invested into various fields and assets to get most earning, to multiple their money as fast as possible. This has always led people to invest in share market, real state etc. and the most recent trend is toward investment in cryptocurrency. </a:t>
            </a:r>
          </a:p>
          <a:p>
            <a:r>
              <a:rPr lang="en-US" dirty="0"/>
              <a:t>Due to crypto currencies being a relatively new domain. General public does not have enough knowledge for the same although various success stories have led to inspire public to hope for good result.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716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B4CBE1-5C14-477E-8E16-EED9441FAF81}"/>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Finding Similar to Cryptocurrency</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8CFE235-E400-4686-8D20-F126CF587F93}"/>
              </a:ext>
            </a:extLst>
          </p:cNvPr>
          <p:cNvGraphicFramePr>
            <a:graphicFrameLocks noGrp="1"/>
          </p:cNvGraphicFramePr>
          <p:nvPr>
            <p:ph idx="1"/>
            <p:extLst>
              <p:ext uri="{D42A27DB-BD31-4B8C-83A1-F6EECF244321}">
                <p14:modId xmlns:p14="http://schemas.microsoft.com/office/powerpoint/2010/main" val="135788052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226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2F2D05-3213-45C8-8B4F-A26486481278}"/>
              </a:ext>
            </a:extLst>
          </p:cNvPr>
          <p:cNvSpPr>
            <a:spLocks noGrp="1"/>
          </p:cNvSpPr>
          <p:nvPr>
            <p:ph type="title"/>
          </p:nvPr>
        </p:nvSpPr>
        <p:spPr>
          <a:xfrm>
            <a:off x="477622" y="330404"/>
            <a:ext cx="3084844" cy="2103875"/>
          </a:xfrm>
        </p:spPr>
        <p:txBody>
          <a:bodyPr>
            <a:normAutofit fontScale="90000"/>
          </a:bodyPr>
          <a:lstStyle/>
          <a:p>
            <a:r>
              <a:rPr lang="en-US" sz="4400" b="1" dirty="0">
                <a:solidFill>
                  <a:srgbClr val="FFFFFF"/>
                </a:solidFill>
                <a:effectLst>
                  <a:outerShdw blurRad="38100" dist="38100" dir="2700000" algn="tl">
                    <a:srgbClr val="000000">
                      <a:alpha val="43137"/>
                    </a:srgbClr>
                  </a:outerShdw>
                </a:effectLst>
              </a:rPr>
              <a:t>How to compare Gold and Crypto</a:t>
            </a:r>
            <a:endParaRPr lang="en-IN" sz="4400" b="1"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719730F-FDCC-4A26-92A5-C6B95C510A9B}"/>
              </a:ext>
            </a:extLst>
          </p:cNvPr>
          <p:cNvSpPr>
            <a:spLocks noGrp="1"/>
          </p:cNvSpPr>
          <p:nvPr>
            <p:ph idx="1"/>
          </p:nvPr>
        </p:nvSpPr>
        <p:spPr>
          <a:xfrm>
            <a:off x="651901" y="3730125"/>
            <a:ext cx="3084844" cy="3335519"/>
          </a:xfrm>
        </p:spPr>
        <p:txBody>
          <a:bodyPr>
            <a:normAutofit/>
          </a:bodyPr>
          <a:lstStyle/>
          <a:p>
            <a:pPr marL="0" indent="0">
              <a:buNone/>
            </a:pPr>
            <a:r>
              <a:rPr lang="en-US" sz="2400" dirty="0">
                <a:solidFill>
                  <a:srgbClr val="FFFFFF"/>
                </a:solidFill>
              </a:rPr>
              <a:t>There is no direct way to compare these two side by side.</a:t>
            </a:r>
          </a:p>
          <a:p>
            <a:pPr marL="0" indent="0">
              <a:buNone/>
            </a:pPr>
            <a:endParaRPr lang="en-US" sz="1500" dirty="0">
              <a:solidFill>
                <a:srgbClr val="FFFFFF"/>
              </a:solidFill>
            </a:endParaRPr>
          </a:p>
        </p:txBody>
      </p:sp>
      <p:sp>
        <p:nvSpPr>
          <p:cNvPr id="14" name="Rectangle 1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Graphical user interface, chart&#10;&#10;Description automatically generated with medium confidence">
            <a:extLst>
              <a:ext uri="{FF2B5EF4-FFF2-40B4-BE49-F238E27FC236}">
                <a16:creationId xmlns:a16="http://schemas.microsoft.com/office/drawing/2014/main" id="{D48A3303-AD62-4696-833A-C7182DAA400E}"/>
              </a:ext>
            </a:extLst>
          </p:cNvPr>
          <p:cNvPicPr>
            <a:picLocks noChangeAspect="1"/>
          </p:cNvPicPr>
          <p:nvPr/>
        </p:nvPicPr>
        <p:blipFill rotWithShape="1">
          <a:blip r:embed="rId2">
            <a:extLst>
              <a:ext uri="{28A0092B-C50C-407E-A947-70E740481C1C}">
                <a14:useLocalDpi xmlns:a14="http://schemas.microsoft.com/office/drawing/2010/main" val="0"/>
              </a:ext>
            </a:extLst>
          </a:blip>
          <a:srcRect r="2500" b="1"/>
          <a:stretch/>
        </p:blipFill>
        <p:spPr>
          <a:xfrm>
            <a:off x="4742017" y="640080"/>
            <a:ext cx="6798082" cy="5577840"/>
          </a:xfrm>
          <a:prstGeom prst="rect">
            <a:avLst/>
          </a:prstGeom>
        </p:spPr>
      </p:pic>
    </p:spTree>
    <p:extLst>
      <p:ext uri="{BB962C8B-B14F-4D97-AF65-F5344CB8AC3E}">
        <p14:creationId xmlns:p14="http://schemas.microsoft.com/office/powerpoint/2010/main" val="115102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B8D3C3-7FB0-4AF6-87A7-1E63004E106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Proxy Metrics</a:t>
            </a:r>
            <a:endParaRPr lang="en-IN" sz="360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6E313622-E14B-4006-B354-9BB1C77B69EB}"/>
              </a:ext>
            </a:extLst>
          </p:cNvPr>
          <p:cNvGraphicFramePr>
            <a:graphicFrameLocks noGrp="1"/>
          </p:cNvGraphicFramePr>
          <p:nvPr>
            <p:ph idx="1"/>
            <p:extLst>
              <p:ext uri="{D42A27DB-BD31-4B8C-83A1-F6EECF244321}">
                <p14:modId xmlns:p14="http://schemas.microsoft.com/office/powerpoint/2010/main" val="182162861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893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376</TotalTime>
  <Words>418</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Calibri Light</vt:lpstr>
      <vt:lpstr>Retrospect</vt:lpstr>
      <vt:lpstr>Big Data Programming Project</vt:lpstr>
      <vt:lpstr>Datasets</vt:lpstr>
      <vt:lpstr>Datasets Before  </vt:lpstr>
      <vt:lpstr>Datasets After</vt:lpstr>
      <vt:lpstr>Tools/ Technology Used:</vt:lpstr>
      <vt:lpstr>Hypothesis</vt:lpstr>
      <vt:lpstr>Finding Similar to Cryptocurrency</vt:lpstr>
      <vt:lpstr>How to compare Gold and Crypto</vt:lpstr>
      <vt:lpstr>Proxy Metrics</vt:lpstr>
      <vt:lpstr>Annual Percentage Change in Market Capitalization</vt:lpstr>
      <vt:lpstr>Annual Percentage Change in Volume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Programming</dc:title>
  <dc:creator>Ishu Goyal</dc:creator>
  <cp:lastModifiedBy>Ishu Goyal</cp:lastModifiedBy>
  <cp:revision>9</cp:revision>
  <dcterms:created xsi:type="dcterms:W3CDTF">2021-11-21T21:07:17Z</dcterms:created>
  <dcterms:modified xsi:type="dcterms:W3CDTF">2021-11-26T19:32:26Z</dcterms:modified>
</cp:coreProperties>
</file>