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50"/>
  </p:notesMasterIdLst>
  <p:handoutMasterIdLst>
    <p:handoutMasterId r:id="rId51"/>
  </p:handoutMasterIdLst>
  <p:sldIdLst>
    <p:sldId id="344" r:id="rId4"/>
    <p:sldId id="377" r:id="rId5"/>
    <p:sldId id="359" r:id="rId6"/>
    <p:sldId id="378" r:id="rId7"/>
    <p:sldId id="379" r:id="rId8"/>
    <p:sldId id="375" r:id="rId9"/>
    <p:sldId id="362" r:id="rId10"/>
    <p:sldId id="376" r:id="rId11"/>
    <p:sldId id="380" r:id="rId12"/>
    <p:sldId id="381" r:id="rId13"/>
    <p:sldId id="382" r:id="rId14"/>
    <p:sldId id="383" r:id="rId15"/>
    <p:sldId id="384" r:id="rId16"/>
    <p:sldId id="385" r:id="rId17"/>
    <p:sldId id="386" r:id="rId18"/>
    <p:sldId id="387" r:id="rId19"/>
    <p:sldId id="389" r:id="rId20"/>
    <p:sldId id="388" r:id="rId21"/>
    <p:sldId id="390" r:id="rId22"/>
    <p:sldId id="391" r:id="rId23"/>
    <p:sldId id="392" r:id="rId24"/>
    <p:sldId id="393" r:id="rId25"/>
    <p:sldId id="394" r:id="rId26"/>
    <p:sldId id="395" r:id="rId27"/>
    <p:sldId id="396" r:id="rId28"/>
    <p:sldId id="397" r:id="rId29"/>
    <p:sldId id="399" r:id="rId30"/>
    <p:sldId id="400" r:id="rId31"/>
    <p:sldId id="401" r:id="rId32"/>
    <p:sldId id="402" r:id="rId33"/>
    <p:sldId id="403" r:id="rId34"/>
    <p:sldId id="404" r:id="rId35"/>
    <p:sldId id="405" r:id="rId36"/>
    <p:sldId id="406" r:id="rId37"/>
    <p:sldId id="407" r:id="rId38"/>
    <p:sldId id="408" r:id="rId39"/>
    <p:sldId id="413" r:id="rId40"/>
    <p:sldId id="415" r:id="rId41"/>
    <p:sldId id="414" r:id="rId42"/>
    <p:sldId id="416" r:id="rId43"/>
    <p:sldId id="417" r:id="rId44"/>
    <p:sldId id="419" r:id="rId45"/>
    <p:sldId id="420" r:id="rId46"/>
    <p:sldId id="412" r:id="rId47"/>
    <p:sldId id="410" r:id="rId48"/>
    <p:sldId id="42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6247" autoAdjust="0"/>
  </p:normalViewPr>
  <p:slideViewPr>
    <p:cSldViewPr snapToGrid="0" showGuides="1">
      <p:cViewPr>
        <p:scale>
          <a:sx n="80" d="100"/>
          <a:sy n="80" d="100"/>
        </p:scale>
        <p:origin x="-715" y="-178"/>
      </p:cViewPr>
      <p:guideLst>
        <p:guide orient="horz" pos="2280"/>
        <p:guide pos="3840"/>
      </p:guideLst>
    </p:cSldViewPr>
  </p:slideViewPr>
  <p:outlineViewPr>
    <p:cViewPr>
      <p:scale>
        <a:sx n="33" d="100"/>
        <a:sy n="33" d="100"/>
      </p:scale>
      <p:origin x="0" y="16709"/>
    </p:cViewPr>
  </p:outlineViewPr>
  <p:notesTextViewPr>
    <p:cViewPr>
      <p:scale>
        <a:sx n="1" d="1"/>
        <a:sy n="1" d="1"/>
      </p:scale>
      <p:origin x="0" y="0"/>
    </p:cViewPr>
  </p:notesTextViewPr>
  <p:sorterViewPr>
    <p:cViewPr>
      <p:scale>
        <a:sx n="66" d="100"/>
        <a:sy n="66" d="100"/>
      </p:scale>
      <p:origin x="0" y="1627"/>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AED921-3E26-4552-9B2C-48165A112EB1}" type="datetimeFigureOut">
              <a:rPr lang="en-US" smtClean="0"/>
              <a:pPr/>
              <a:t>4/26/2021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88AF2A-1CBA-46F5-A398-74E80D75868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a:p>
        </p:txBody>
      </p:sp>
    </p:spTree>
    <p:extLst>
      <p:ext uri="{BB962C8B-B14F-4D97-AF65-F5344CB8AC3E}">
        <p14:creationId xmlns:p14="http://schemas.microsoft.com/office/powerpoint/2010/main" xmlns="" val="1405589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F1279-6CE4-4169-83D3-4483097B690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xmlns=""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xmlns=""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xmlns=""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xmlns=""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xmlns=""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xmlns=""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xmlns=""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xmlns=""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xmlns=""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xmlns=""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xmlns=""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xmlns=""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xmlns=""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xmlns=""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xmlns="" val="426435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xmlns=""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xmlns=""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xmlns="" val="334499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xmlns=""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xmlns=""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xmlns=""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xmlns=""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xmlns=""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xmlns=""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xmlns=""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xmlns=""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xmlns=""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xmlns=""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84" r:id="rId9"/>
    <p:sldLayoutId id="2147483685" r:id="rId10"/>
    <p:sldLayoutId id="2147483695"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B4C724-0776-4328-8F0A-B72DA1579537}"/>
              </a:ext>
            </a:extLst>
          </p:cNvPr>
          <p:cNvSpPr txBox="1"/>
          <p:nvPr/>
        </p:nvSpPr>
        <p:spPr>
          <a:xfrm>
            <a:off x="0" y="4347597"/>
            <a:ext cx="12192000" cy="923330"/>
          </a:xfrm>
          <a:prstGeom prst="rect">
            <a:avLst/>
          </a:prstGeom>
          <a:noFill/>
        </p:spPr>
        <p:txBody>
          <a:bodyPr wrap="square" rtlCol="0" anchor="ctr">
            <a:spAutoFit/>
          </a:bodyPr>
          <a:lstStyle/>
          <a:p>
            <a:pPr algn="ctr"/>
            <a:r>
              <a:rPr lang="en-US" sz="5400" dirty="0" smtClean="0">
                <a:solidFill>
                  <a:schemeClr val="bg1"/>
                </a:solidFill>
                <a:latin typeface="Arial Black" pitchFamily="34" charset="0"/>
              </a:rPr>
              <a:t>Software Flaws and Malware</a:t>
            </a:r>
            <a:endParaRPr lang="ko-KR" altLang="en-US" sz="5400" dirty="0">
              <a:solidFill>
                <a:schemeClr val="bg1"/>
              </a:solidFill>
              <a:latin typeface="Arial Black" pitchFamily="34" charset="0"/>
              <a:cs typeface="Arial" pitchFamily="34" charset="0"/>
            </a:endParaRPr>
          </a:p>
        </p:txBody>
      </p:sp>
      <p:sp>
        <p:nvSpPr>
          <p:cNvPr id="3" name="TextBox 2"/>
          <p:cNvSpPr txBox="1"/>
          <p:nvPr/>
        </p:nvSpPr>
        <p:spPr>
          <a:xfrm>
            <a:off x="8429625" y="5657671"/>
            <a:ext cx="3535648" cy="1200329"/>
          </a:xfrm>
          <a:prstGeom prst="rect">
            <a:avLst/>
          </a:prstGeom>
          <a:noFill/>
        </p:spPr>
        <p:txBody>
          <a:bodyPr wrap="none" rtlCol="0">
            <a:spAutoFit/>
          </a:bodyPr>
          <a:lstStyle/>
          <a:p>
            <a:r>
              <a:rPr lang="en-US" sz="3600" b="1" dirty="0" err="1" smtClean="0">
                <a:solidFill>
                  <a:schemeClr val="bg1"/>
                </a:solidFill>
              </a:rPr>
              <a:t>Shubham</a:t>
            </a:r>
            <a:r>
              <a:rPr lang="en-US" sz="3600" b="1" dirty="0" smtClean="0">
                <a:solidFill>
                  <a:schemeClr val="bg1"/>
                </a:solidFill>
              </a:rPr>
              <a:t> Kumar</a:t>
            </a:r>
          </a:p>
          <a:p>
            <a:r>
              <a:rPr lang="en-US" sz="3600" b="1" dirty="0" err="1" smtClean="0">
                <a:solidFill>
                  <a:schemeClr val="bg1"/>
                </a:solidFill>
              </a:rPr>
              <a:t>M.Tech</a:t>
            </a:r>
            <a:r>
              <a:rPr lang="en-US" sz="3600" b="1" dirty="0" smtClean="0">
                <a:solidFill>
                  <a:schemeClr val="bg1"/>
                </a:solidFill>
              </a:rPr>
              <a:t> 2020IS-09</a:t>
            </a:r>
            <a:endParaRPr lang="en-US" sz="3600" b="1" dirty="0">
              <a:solidFill>
                <a:schemeClr val="bg1"/>
              </a:solidFill>
            </a:endParaRPr>
          </a:p>
        </p:txBody>
      </p:sp>
    </p:spTree>
    <p:extLst>
      <p:ext uri="{BB962C8B-B14F-4D97-AF65-F5344CB8AC3E}">
        <p14:creationId xmlns:p14="http://schemas.microsoft.com/office/powerpoint/2010/main" xmlns="" val="305734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p:cNvSpPr/>
          <p:nvPr/>
        </p:nvSpPr>
        <p:spPr>
          <a:xfrm>
            <a:off x="1718131" y="400050"/>
            <a:ext cx="858433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Possible Attack Scenario</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933448" y="2551837"/>
            <a:ext cx="11258552" cy="2348335"/>
          </a:xfrm>
          <a:prstGeom prst="rect">
            <a:avLst/>
          </a:prstGeom>
        </p:spPr>
        <p:txBody>
          <a:bodyPr wrap="square">
            <a:spAutoFit/>
          </a:bodyPr>
          <a:lstStyle/>
          <a:p>
            <a:r>
              <a:rPr lang="en-US" sz="2800" dirty="0" smtClean="0"/>
              <a:t>Writing the data in web without verifying it’s length.</a:t>
            </a:r>
          </a:p>
          <a:p>
            <a:pPr>
              <a:lnSpc>
                <a:spcPct val="90000"/>
              </a:lnSpc>
              <a:spcAft>
                <a:spcPts val="600"/>
              </a:spcAft>
            </a:pPr>
            <a:r>
              <a:rPr lang="en-US" sz="2800" dirty="0" smtClean="0"/>
              <a:t>Data “overflows” </a:t>
            </a:r>
            <a:r>
              <a:rPr lang="en-US" sz="2800" dirty="0" smtClean="0">
                <a:ea typeface="Times-Roman"/>
                <a:cs typeface="Times-Roman"/>
              </a:rPr>
              <a:t>buffer</a:t>
            </a:r>
          </a:p>
          <a:p>
            <a:pPr lvl="1">
              <a:lnSpc>
                <a:spcPct val="90000"/>
              </a:lnSpc>
              <a:spcAft>
                <a:spcPts val="600"/>
              </a:spcAft>
            </a:pPr>
            <a:r>
              <a:rPr lang="en-US" sz="2800" dirty="0" smtClean="0"/>
              <a:t>- might enable an attack (</a:t>
            </a:r>
            <a:r>
              <a:rPr lang="en-US" sz="2800" dirty="0" err="1" smtClean="0"/>
              <a:t>DoS</a:t>
            </a:r>
            <a:r>
              <a:rPr lang="en-US" sz="2800" dirty="0" smtClean="0"/>
              <a:t>)</a:t>
            </a:r>
          </a:p>
          <a:p>
            <a:pPr lvl="1">
              <a:lnSpc>
                <a:spcPct val="90000"/>
              </a:lnSpc>
              <a:spcAft>
                <a:spcPts val="600"/>
              </a:spcAft>
            </a:pPr>
            <a:r>
              <a:rPr lang="en-US" sz="2800" dirty="0" smtClean="0"/>
              <a:t>- If so, attack could be carried out by anyone with Internet access</a:t>
            </a:r>
          </a:p>
          <a:p>
            <a:endParaRPr lang="en-US" sz="2800" dirty="0" smtClean="0"/>
          </a:p>
        </p:txBody>
      </p:sp>
      <p:sp>
        <p:nvSpPr>
          <p:cNvPr id="5" name="Parallelogram 15">
            <a:extLst>
              <a:ext uri="{FF2B5EF4-FFF2-40B4-BE49-F238E27FC236}">
                <a16:creationId xmlns:a16="http://schemas.microsoft.com/office/drawing/2014/main" xmlns="" id="{24ABDD0B-564D-4579-ACF2-A3B23447A0E6}"/>
              </a:ext>
            </a:extLst>
          </p:cNvPr>
          <p:cNvSpPr/>
          <p:nvPr/>
        </p:nvSpPr>
        <p:spPr>
          <a:xfrm rot="16200000">
            <a:off x="297744" y="2554534"/>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7138" y="419100"/>
            <a:ext cx="738535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Memory Organization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0"/>
          <p:cNvSpPr>
            <a:spLocks noChangeArrowheads="1"/>
          </p:cNvSpPr>
          <p:nvPr/>
        </p:nvSpPr>
        <p:spPr bwMode="auto">
          <a:xfrm>
            <a:off x="4438650" y="3243263"/>
            <a:ext cx="1752600" cy="1981200"/>
          </a:xfrm>
          <a:prstGeom prst="rect">
            <a:avLst/>
          </a:prstGeom>
          <a:solidFill>
            <a:srgbClr val="0F69CC"/>
          </a:solidFill>
          <a:ln w="9525">
            <a:solidFill>
              <a:schemeClr val="tx1"/>
            </a:solidFill>
            <a:miter lim="800000"/>
            <a:headEnd/>
            <a:tailEnd/>
          </a:ln>
        </p:spPr>
        <p:txBody>
          <a:bodyPr wrap="none" anchor="ctr"/>
          <a:lstStyle/>
          <a:p>
            <a:endParaRPr lang="en-US"/>
          </a:p>
        </p:txBody>
      </p:sp>
      <p:sp>
        <p:nvSpPr>
          <p:cNvPr id="5" name="Rectangle 21"/>
          <p:cNvSpPr>
            <a:spLocks noChangeArrowheads="1"/>
          </p:cNvSpPr>
          <p:nvPr/>
        </p:nvSpPr>
        <p:spPr bwMode="auto">
          <a:xfrm>
            <a:off x="4856163" y="4706938"/>
            <a:ext cx="954087" cy="517525"/>
          </a:xfrm>
          <a:prstGeom prst="rect">
            <a:avLst/>
          </a:prstGeom>
          <a:noFill/>
          <a:ln w="9525">
            <a:noFill/>
            <a:miter lim="800000"/>
            <a:headEnd/>
            <a:tailEnd/>
          </a:ln>
        </p:spPr>
        <p:txBody>
          <a:bodyPr wrap="none">
            <a:spAutoFit/>
          </a:bodyPr>
          <a:lstStyle/>
          <a:p>
            <a:r>
              <a:rPr lang="en-US"/>
              <a:t>stack</a:t>
            </a:r>
          </a:p>
        </p:txBody>
      </p:sp>
      <p:sp>
        <p:nvSpPr>
          <p:cNvPr id="6" name="Rectangle 22"/>
          <p:cNvSpPr>
            <a:spLocks noChangeArrowheads="1"/>
          </p:cNvSpPr>
          <p:nvPr/>
        </p:nvSpPr>
        <p:spPr bwMode="auto">
          <a:xfrm>
            <a:off x="4887913" y="3182938"/>
            <a:ext cx="846137" cy="517525"/>
          </a:xfrm>
          <a:prstGeom prst="rect">
            <a:avLst/>
          </a:prstGeom>
          <a:noFill/>
          <a:ln w="9525">
            <a:noFill/>
            <a:miter lim="800000"/>
            <a:headEnd/>
            <a:tailEnd/>
          </a:ln>
        </p:spPr>
        <p:txBody>
          <a:bodyPr wrap="none">
            <a:spAutoFit/>
          </a:bodyPr>
          <a:lstStyle/>
          <a:p>
            <a:r>
              <a:rPr lang="en-US" dirty="0"/>
              <a:t>heap</a:t>
            </a:r>
          </a:p>
        </p:txBody>
      </p:sp>
      <p:sp>
        <p:nvSpPr>
          <p:cNvPr id="7" name="Rectangle 23"/>
          <p:cNvSpPr>
            <a:spLocks noChangeArrowheads="1"/>
          </p:cNvSpPr>
          <p:nvPr/>
        </p:nvSpPr>
        <p:spPr bwMode="auto">
          <a:xfrm>
            <a:off x="5124450" y="3603625"/>
            <a:ext cx="368300" cy="1247775"/>
          </a:xfrm>
          <a:prstGeom prst="rect">
            <a:avLst/>
          </a:prstGeom>
          <a:noFill/>
          <a:ln w="9525">
            <a:noFill/>
            <a:miter lim="800000"/>
            <a:headEnd/>
            <a:tailEnd/>
          </a:ln>
        </p:spPr>
        <p:txBody>
          <a:bodyPr wrap="none">
            <a:spAutoFit/>
          </a:bodyPr>
          <a:lstStyle/>
          <a:p>
            <a:r>
              <a:rPr lang="en-US">
                <a:sym typeface="Symbol" pitchFamily="18" charset="2"/>
              </a:rPr>
              <a:t></a:t>
            </a:r>
          </a:p>
          <a:p>
            <a:endParaRPr lang="en-US">
              <a:sym typeface="Symbol" pitchFamily="18" charset="2"/>
            </a:endParaRPr>
          </a:p>
          <a:p>
            <a:r>
              <a:rPr lang="en-US">
                <a:sym typeface="Symbol" pitchFamily="18" charset="2"/>
              </a:rPr>
              <a:t></a:t>
            </a:r>
            <a:endParaRPr lang="en-US"/>
          </a:p>
        </p:txBody>
      </p:sp>
      <p:sp>
        <p:nvSpPr>
          <p:cNvPr id="8" name="Rectangle 24"/>
          <p:cNvSpPr>
            <a:spLocks noChangeArrowheads="1"/>
          </p:cNvSpPr>
          <p:nvPr/>
        </p:nvSpPr>
        <p:spPr bwMode="auto">
          <a:xfrm>
            <a:off x="4438650" y="2557463"/>
            <a:ext cx="1752600" cy="685800"/>
          </a:xfrm>
          <a:prstGeom prst="rect">
            <a:avLst/>
          </a:prstGeom>
          <a:solidFill>
            <a:srgbClr val="53FF07"/>
          </a:solidFill>
          <a:ln w="9525">
            <a:solidFill>
              <a:schemeClr val="tx1"/>
            </a:solidFill>
            <a:miter lim="800000"/>
            <a:headEnd/>
            <a:tailEnd/>
          </a:ln>
        </p:spPr>
        <p:txBody>
          <a:bodyPr wrap="none" anchor="ctr"/>
          <a:lstStyle/>
          <a:p>
            <a:endParaRPr lang="en-US"/>
          </a:p>
        </p:txBody>
      </p:sp>
      <p:sp>
        <p:nvSpPr>
          <p:cNvPr id="9" name="Rectangle 25"/>
          <p:cNvSpPr>
            <a:spLocks noChangeArrowheads="1"/>
          </p:cNvSpPr>
          <p:nvPr/>
        </p:nvSpPr>
        <p:spPr bwMode="auto">
          <a:xfrm>
            <a:off x="4856163" y="2633663"/>
            <a:ext cx="819150" cy="517525"/>
          </a:xfrm>
          <a:prstGeom prst="rect">
            <a:avLst/>
          </a:prstGeom>
          <a:noFill/>
          <a:ln w="9525">
            <a:noFill/>
            <a:miter lim="800000"/>
            <a:headEnd/>
            <a:tailEnd/>
          </a:ln>
        </p:spPr>
        <p:txBody>
          <a:bodyPr wrap="none">
            <a:spAutoFit/>
          </a:bodyPr>
          <a:lstStyle/>
          <a:p>
            <a:r>
              <a:rPr lang="en-US"/>
              <a:t>data</a:t>
            </a:r>
          </a:p>
        </p:txBody>
      </p:sp>
      <p:sp>
        <p:nvSpPr>
          <p:cNvPr id="10" name="Rectangle 26"/>
          <p:cNvSpPr>
            <a:spLocks noChangeArrowheads="1"/>
          </p:cNvSpPr>
          <p:nvPr/>
        </p:nvSpPr>
        <p:spPr bwMode="auto">
          <a:xfrm>
            <a:off x="4438650" y="1871663"/>
            <a:ext cx="1752600" cy="6858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11" name="Rectangle 27"/>
          <p:cNvSpPr>
            <a:spLocks noChangeArrowheads="1"/>
          </p:cNvSpPr>
          <p:nvPr/>
        </p:nvSpPr>
        <p:spPr bwMode="auto">
          <a:xfrm>
            <a:off x="4856163" y="1947863"/>
            <a:ext cx="817562" cy="517525"/>
          </a:xfrm>
          <a:prstGeom prst="rect">
            <a:avLst/>
          </a:prstGeom>
          <a:noFill/>
          <a:ln w="9525">
            <a:noFill/>
            <a:miter lim="800000"/>
            <a:headEnd/>
            <a:tailEnd/>
          </a:ln>
        </p:spPr>
        <p:txBody>
          <a:bodyPr wrap="none">
            <a:spAutoFit/>
          </a:bodyPr>
          <a:lstStyle/>
          <a:p>
            <a:r>
              <a:rPr lang="en-US"/>
              <a:t>text</a:t>
            </a:r>
          </a:p>
        </p:txBody>
      </p:sp>
      <p:sp>
        <p:nvSpPr>
          <p:cNvPr id="12" name="Rectangle 28"/>
          <p:cNvSpPr>
            <a:spLocks noChangeArrowheads="1"/>
          </p:cNvSpPr>
          <p:nvPr/>
        </p:nvSpPr>
        <p:spPr bwMode="auto">
          <a:xfrm>
            <a:off x="6343650" y="4838700"/>
            <a:ext cx="1423988" cy="800100"/>
          </a:xfrm>
          <a:prstGeom prst="rect">
            <a:avLst/>
          </a:prstGeom>
          <a:noFill/>
          <a:ln w="9525">
            <a:noFill/>
            <a:miter lim="800000"/>
            <a:headEnd/>
            <a:tailEnd/>
          </a:ln>
        </p:spPr>
        <p:txBody>
          <a:bodyPr wrap="none">
            <a:spAutoFit/>
          </a:bodyPr>
          <a:lstStyle/>
          <a:p>
            <a:pPr>
              <a:buFont typeface="Symbol" pitchFamily="18" charset="2"/>
              <a:buChar char="¬"/>
            </a:pPr>
            <a:r>
              <a:rPr lang="en-US" sz="2000"/>
              <a:t> high  </a:t>
            </a:r>
          </a:p>
          <a:p>
            <a:pPr>
              <a:buFont typeface="Symbol" pitchFamily="18" charset="2"/>
              <a:buNone/>
            </a:pPr>
            <a:r>
              <a:rPr lang="en-US" sz="2000"/>
              <a:t>    address</a:t>
            </a:r>
            <a:endParaRPr lang="en-US"/>
          </a:p>
        </p:txBody>
      </p:sp>
      <p:sp>
        <p:nvSpPr>
          <p:cNvPr id="13" name="Rectangle 29"/>
          <p:cNvSpPr>
            <a:spLocks noChangeArrowheads="1"/>
          </p:cNvSpPr>
          <p:nvPr/>
        </p:nvSpPr>
        <p:spPr bwMode="auto">
          <a:xfrm>
            <a:off x="6343650" y="1736725"/>
            <a:ext cx="1423988" cy="800100"/>
          </a:xfrm>
          <a:prstGeom prst="rect">
            <a:avLst/>
          </a:prstGeom>
          <a:noFill/>
          <a:ln w="9525">
            <a:noFill/>
            <a:miter lim="800000"/>
            <a:headEnd/>
            <a:tailEnd/>
          </a:ln>
        </p:spPr>
        <p:txBody>
          <a:bodyPr wrap="none">
            <a:spAutoFit/>
          </a:bodyPr>
          <a:lstStyle/>
          <a:p>
            <a:pPr>
              <a:buFont typeface="Symbol" pitchFamily="18" charset="2"/>
              <a:buChar char="¬"/>
            </a:pPr>
            <a:r>
              <a:rPr lang="en-US" sz="2000"/>
              <a:t> low  </a:t>
            </a:r>
          </a:p>
          <a:p>
            <a:pPr>
              <a:buFont typeface="Symbol" pitchFamily="18" charset="2"/>
              <a:buNone/>
            </a:pPr>
            <a:r>
              <a:rPr lang="en-US" sz="2000"/>
              <a:t>    address</a:t>
            </a:r>
          </a:p>
        </p:txBody>
      </p:sp>
      <p:sp>
        <p:nvSpPr>
          <p:cNvPr id="14" name="Rectangle 30"/>
          <p:cNvSpPr>
            <a:spLocks noChangeArrowheads="1"/>
          </p:cNvSpPr>
          <p:nvPr/>
        </p:nvSpPr>
        <p:spPr bwMode="auto">
          <a:xfrm>
            <a:off x="6343650" y="3832225"/>
            <a:ext cx="1930400" cy="708025"/>
          </a:xfrm>
          <a:prstGeom prst="rect">
            <a:avLst/>
          </a:prstGeom>
          <a:noFill/>
          <a:ln w="9525">
            <a:noFill/>
            <a:miter lim="800000"/>
            <a:headEnd/>
            <a:tailEnd/>
          </a:ln>
        </p:spPr>
        <p:txBody>
          <a:bodyPr wrap="none">
            <a:spAutoFit/>
          </a:bodyPr>
          <a:lstStyle/>
          <a:p>
            <a:pPr>
              <a:buFont typeface="Symbol" charset="2"/>
              <a:buChar char="¬"/>
              <a:defRPr/>
            </a:pPr>
            <a:r>
              <a:rPr lang="en-US" sz="2000" dirty="0"/>
              <a:t> </a:t>
            </a:r>
            <a:r>
              <a:rPr lang="en-US" sz="2000" dirty="0">
                <a:latin typeface="+mn-lt"/>
              </a:rPr>
              <a:t>stack </a:t>
            </a:r>
          </a:p>
          <a:p>
            <a:pPr>
              <a:defRPr/>
            </a:pPr>
            <a:r>
              <a:rPr lang="en-US" sz="2000" dirty="0">
                <a:latin typeface="+mn-lt"/>
              </a:rPr>
              <a:t>    pointer (</a:t>
            </a:r>
            <a:r>
              <a:rPr lang="en-US" sz="2000" dirty="0">
                <a:latin typeface="Times-Roman"/>
                <a:cs typeface="Times-Roman"/>
              </a:rPr>
              <a:t>SP</a:t>
            </a:r>
            <a:r>
              <a:rPr lang="en-US" sz="2000" dirty="0">
                <a:latin typeface="+mn-lt"/>
              </a:rPr>
              <a:t>)</a:t>
            </a:r>
            <a:endParaRPr lang="en-US" dirty="0">
              <a:latin typeface="+mn-lt"/>
            </a:endParaRPr>
          </a:p>
        </p:txBody>
      </p:sp>
      <p:sp>
        <p:nvSpPr>
          <p:cNvPr id="15" name="Oval 14"/>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8885" y="419100"/>
            <a:ext cx="680186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Smashing the stack</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Rectangle 24"/>
          <p:cNvSpPr>
            <a:spLocks noChangeArrowheads="1"/>
          </p:cNvSpPr>
          <p:nvPr/>
        </p:nvSpPr>
        <p:spPr bwMode="auto">
          <a:xfrm>
            <a:off x="7972425" y="4086225"/>
            <a:ext cx="1752600" cy="457200"/>
          </a:xfrm>
          <a:prstGeom prst="rect">
            <a:avLst/>
          </a:prstGeom>
          <a:solidFill>
            <a:srgbClr val="FF180C"/>
          </a:solidFill>
          <a:ln w="9525">
            <a:solidFill>
              <a:schemeClr val="tx1"/>
            </a:solidFill>
            <a:miter lim="800000"/>
            <a:headEnd/>
            <a:tailEnd/>
          </a:ln>
        </p:spPr>
        <p:txBody>
          <a:bodyPr wrap="none" anchor="ctr"/>
          <a:lstStyle/>
          <a:p>
            <a:endParaRPr lang="en-US"/>
          </a:p>
        </p:txBody>
      </p:sp>
      <p:sp>
        <p:nvSpPr>
          <p:cNvPr id="10" name="Rectangle 32"/>
          <p:cNvSpPr>
            <a:spLocks noChangeArrowheads="1"/>
          </p:cNvSpPr>
          <p:nvPr/>
        </p:nvSpPr>
        <p:spPr bwMode="auto">
          <a:xfrm>
            <a:off x="7972425" y="4543425"/>
            <a:ext cx="1752600" cy="457200"/>
          </a:xfrm>
          <a:prstGeom prst="rect">
            <a:avLst/>
          </a:prstGeom>
          <a:solidFill>
            <a:srgbClr val="FF180C">
              <a:alpha val="96861"/>
            </a:srgbClr>
          </a:solidFill>
          <a:ln w="9525">
            <a:solidFill>
              <a:schemeClr val="tx1"/>
            </a:solidFill>
            <a:miter lim="800000"/>
            <a:headEnd/>
            <a:tailEnd/>
          </a:ln>
        </p:spPr>
        <p:txBody>
          <a:bodyPr wrap="none" anchor="ctr"/>
          <a:lstStyle/>
          <a:p>
            <a:endParaRPr lang="en-US"/>
          </a:p>
        </p:txBody>
      </p:sp>
      <p:sp>
        <p:nvSpPr>
          <p:cNvPr id="11" name="Rectangle 3"/>
          <p:cNvSpPr>
            <a:spLocks noChangeArrowheads="1"/>
          </p:cNvSpPr>
          <p:nvPr/>
        </p:nvSpPr>
        <p:spPr bwMode="auto">
          <a:xfrm>
            <a:off x="7972425" y="3411538"/>
            <a:ext cx="1752600" cy="685800"/>
          </a:xfrm>
          <a:prstGeom prst="rect">
            <a:avLst/>
          </a:prstGeom>
          <a:solidFill>
            <a:srgbClr val="0F69CC"/>
          </a:solidFill>
          <a:ln w="9525">
            <a:solidFill>
              <a:schemeClr val="tx1"/>
            </a:solidFill>
            <a:miter lim="800000"/>
            <a:headEnd/>
            <a:tailEnd/>
          </a:ln>
        </p:spPr>
        <p:txBody>
          <a:bodyPr wrap="none" anchor="ctr"/>
          <a:lstStyle/>
          <a:p>
            <a:endParaRPr lang="en-US"/>
          </a:p>
        </p:txBody>
      </p:sp>
      <p:sp>
        <p:nvSpPr>
          <p:cNvPr id="12" name="Rectangle 4"/>
          <p:cNvSpPr>
            <a:spLocks noChangeArrowheads="1"/>
          </p:cNvSpPr>
          <p:nvPr/>
        </p:nvSpPr>
        <p:spPr bwMode="auto">
          <a:xfrm>
            <a:off x="7972425" y="2725738"/>
            <a:ext cx="1752600" cy="685800"/>
          </a:xfrm>
          <a:prstGeom prst="rect">
            <a:avLst/>
          </a:prstGeom>
          <a:solidFill>
            <a:srgbClr val="0F69CC"/>
          </a:solidFill>
          <a:ln w="9525">
            <a:solidFill>
              <a:schemeClr val="tx1"/>
            </a:solidFill>
            <a:miter lim="800000"/>
            <a:headEnd/>
            <a:tailEnd/>
          </a:ln>
        </p:spPr>
        <p:txBody>
          <a:bodyPr wrap="none" anchor="ctr"/>
          <a:lstStyle/>
          <a:p>
            <a:endParaRPr lang="en-US"/>
          </a:p>
        </p:txBody>
      </p:sp>
      <p:sp>
        <p:nvSpPr>
          <p:cNvPr id="13" name="Rectangle 5"/>
          <p:cNvSpPr>
            <a:spLocks noChangeArrowheads="1"/>
          </p:cNvSpPr>
          <p:nvPr/>
        </p:nvSpPr>
        <p:spPr bwMode="auto">
          <a:xfrm>
            <a:off x="6962775" y="5087938"/>
            <a:ext cx="1009650" cy="446087"/>
          </a:xfrm>
          <a:prstGeom prst="rect">
            <a:avLst/>
          </a:prstGeom>
          <a:noFill/>
          <a:ln w="9525">
            <a:noFill/>
            <a:miter lim="800000"/>
            <a:headEnd/>
            <a:tailEnd/>
          </a:ln>
        </p:spPr>
        <p:txBody>
          <a:bodyPr wrap="none">
            <a:spAutoFit/>
          </a:bodyPr>
          <a:lstStyle/>
          <a:p>
            <a:pPr>
              <a:buFont typeface="Symbol" pitchFamily="18" charset="2"/>
              <a:buNone/>
            </a:pPr>
            <a:r>
              <a:rPr lang="en-US" sz="2000"/>
              <a:t>high </a:t>
            </a:r>
            <a:r>
              <a:rPr lang="en-US" sz="2000">
                <a:sym typeface="Symbol" pitchFamily="18" charset="2"/>
              </a:rPr>
              <a:t></a:t>
            </a:r>
            <a:endParaRPr lang="en-US"/>
          </a:p>
        </p:txBody>
      </p:sp>
      <p:sp>
        <p:nvSpPr>
          <p:cNvPr id="14" name="Rectangle 6"/>
          <p:cNvSpPr>
            <a:spLocks noChangeArrowheads="1"/>
          </p:cNvSpPr>
          <p:nvPr/>
        </p:nvSpPr>
        <p:spPr bwMode="auto">
          <a:xfrm>
            <a:off x="1600200" y="1647825"/>
            <a:ext cx="4343400" cy="1295400"/>
          </a:xfrm>
          <a:prstGeom prst="rect">
            <a:avLst/>
          </a:prstGeom>
          <a:noFill/>
          <a:ln w="9525">
            <a:noFill/>
            <a:miter lim="800000"/>
            <a:headEnd/>
            <a:tailEnd/>
          </a:ln>
        </p:spPr>
        <p:txBody>
          <a:bodyPr/>
          <a:lstStyle/>
          <a:p>
            <a:pPr marL="342900" indent="-342900">
              <a:spcBef>
                <a:spcPct val="20000"/>
              </a:spcBef>
              <a:buClr>
                <a:schemeClr val="accent2"/>
              </a:buClr>
              <a:buSzPct val="75000"/>
            </a:pPr>
            <a:r>
              <a:rPr lang="en-US" sz="3200" dirty="0"/>
              <a:t>What happens if </a:t>
            </a:r>
            <a:r>
              <a:rPr lang="en-US" sz="3200" dirty="0" smtClean="0">
                <a:cs typeface="Times New Roman" pitchFamily="18" charset="0"/>
              </a:rPr>
              <a:t>buffer</a:t>
            </a:r>
            <a:endParaRPr lang="en-US" sz="3200" dirty="0" smtClean="0"/>
          </a:p>
          <a:p>
            <a:pPr marL="342900" indent="-342900">
              <a:spcBef>
                <a:spcPct val="20000"/>
              </a:spcBef>
              <a:buClr>
                <a:schemeClr val="accent2"/>
              </a:buClr>
              <a:buSzPct val="75000"/>
            </a:pPr>
            <a:r>
              <a:rPr lang="en-US" sz="3200" dirty="0" smtClean="0"/>
              <a:t>overflows</a:t>
            </a:r>
            <a:r>
              <a:rPr lang="en-US" sz="3200" dirty="0"/>
              <a:t>?</a:t>
            </a:r>
          </a:p>
        </p:txBody>
      </p:sp>
      <p:sp>
        <p:nvSpPr>
          <p:cNvPr id="15" name="Rectangle 7"/>
          <p:cNvSpPr>
            <a:spLocks noChangeArrowheads="1"/>
          </p:cNvSpPr>
          <p:nvPr/>
        </p:nvSpPr>
        <p:spPr bwMode="auto">
          <a:xfrm>
            <a:off x="7972425" y="4086225"/>
            <a:ext cx="1752600" cy="457200"/>
          </a:xfrm>
          <a:prstGeom prst="rect">
            <a:avLst/>
          </a:prstGeom>
          <a:solidFill>
            <a:srgbClr val="0F69CC"/>
          </a:solidFill>
          <a:ln w="9525">
            <a:solidFill>
              <a:schemeClr val="tx1"/>
            </a:solidFill>
            <a:miter lim="800000"/>
            <a:headEnd/>
            <a:tailEnd/>
          </a:ln>
        </p:spPr>
        <p:txBody>
          <a:bodyPr wrap="none" anchor="ctr"/>
          <a:lstStyle/>
          <a:p>
            <a:endParaRPr lang="en-US"/>
          </a:p>
        </p:txBody>
      </p:sp>
      <p:sp>
        <p:nvSpPr>
          <p:cNvPr id="16" name="Rectangle 8"/>
          <p:cNvSpPr>
            <a:spLocks noChangeArrowheads="1"/>
          </p:cNvSpPr>
          <p:nvPr/>
        </p:nvSpPr>
        <p:spPr bwMode="auto">
          <a:xfrm>
            <a:off x="7972425" y="4554538"/>
            <a:ext cx="1752600" cy="457200"/>
          </a:xfrm>
          <a:prstGeom prst="rect">
            <a:avLst/>
          </a:prstGeom>
          <a:solidFill>
            <a:srgbClr val="0F69CC"/>
          </a:solidFill>
          <a:ln w="9525">
            <a:solidFill>
              <a:schemeClr val="tx1"/>
            </a:solidFill>
            <a:miter lim="800000"/>
            <a:headEnd/>
            <a:tailEnd/>
          </a:ln>
        </p:spPr>
        <p:txBody>
          <a:bodyPr wrap="none" anchor="ctr"/>
          <a:lstStyle/>
          <a:p>
            <a:endParaRPr lang="en-US"/>
          </a:p>
        </p:txBody>
      </p:sp>
      <p:sp>
        <p:nvSpPr>
          <p:cNvPr id="17" name="Rectangle 9"/>
          <p:cNvSpPr>
            <a:spLocks noChangeArrowheads="1"/>
          </p:cNvSpPr>
          <p:nvPr/>
        </p:nvSpPr>
        <p:spPr bwMode="auto">
          <a:xfrm>
            <a:off x="7972425" y="5011738"/>
            <a:ext cx="1752600" cy="457200"/>
          </a:xfrm>
          <a:prstGeom prst="rect">
            <a:avLst/>
          </a:prstGeom>
          <a:solidFill>
            <a:srgbClr val="0F69CC"/>
          </a:solidFill>
          <a:ln w="9525">
            <a:solidFill>
              <a:schemeClr val="tx1"/>
            </a:solidFill>
            <a:miter lim="800000"/>
            <a:headEnd/>
            <a:tailEnd/>
          </a:ln>
        </p:spPr>
        <p:txBody>
          <a:bodyPr wrap="none" anchor="ctr"/>
          <a:lstStyle/>
          <a:p>
            <a:endParaRPr lang="en-US"/>
          </a:p>
        </p:txBody>
      </p:sp>
      <p:sp>
        <p:nvSpPr>
          <p:cNvPr id="19" name="Rectangle 12"/>
          <p:cNvSpPr>
            <a:spLocks noChangeArrowheads="1"/>
          </p:cNvSpPr>
          <p:nvPr/>
        </p:nvSpPr>
        <p:spPr bwMode="auto">
          <a:xfrm>
            <a:off x="8356600" y="3476625"/>
            <a:ext cx="963613" cy="457200"/>
          </a:xfrm>
          <a:prstGeom prst="rect">
            <a:avLst/>
          </a:prstGeom>
          <a:noFill/>
          <a:ln w="9525">
            <a:noFill/>
            <a:miter lim="800000"/>
            <a:headEnd/>
            <a:tailEnd/>
          </a:ln>
        </p:spPr>
        <p:txBody>
          <a:bodyPr wrap="none">
            <a:spAutoFit/>
          </a:bodyPr>
          <a:lstStyle/>
          <a:p>
            <a:pPr algn="ctr"/>
            <a:r>
              <a:rPr lang="en-US">
                <a:latin typeface="Times-Roman"/>
              </a:rPr>
              <a:t>buffer</a:t>
            </a:r>
          </a:p>
        </p:txBody>
      </p:sp>
      <p:sp>
        <p:nvSpPr>
          <p:cNvPr id="20" name="Rectangle 13"/>
          <p:cNvSpPr>
            <a:spLocks noChangeArrowheads="1"/>
          </p:cNvSpPr>
          <p:nvPr/>
        </p:nvSpPr>
        <p:spPr bwMode="auto">
          <a:xfrm>
            <a:off x="8658225" y="4554538"/>
            <a:ext cx="354013" cy="457200"/>
          </a:xfrm>
          <a:prstGeom prst="rect">
            <a:avLst/>
          </a:prstGeom>
          <a:noFill/>
          <a:ln w="9525">
            <a:noFill/>
            <a:miter lim="800000"/>
            <a:headEnd/>
            <a:tailEnd/>
          </a:ln>
        </p:spPr>
        <p:txBody>
          <a:bodyPr wrap="none">
            <a:spAutoFit/>
          </a:bodyPr>
          <a:lstStyle/>
          <a:p>
            <a:pPr algn="ctr"/>
            <a:r>
              <a:rPr lang="en-US">
                <a:latin typeface="Times-Roman"/>
              </a:rPr>
              <a:t>a</a:t>
            </a:r>
          </a:p>
        </p:txBody>
      </p:sp>
      <p:sp>
        <p:nvSpPr>
          <p:cNvPr id="21" name="Rectangle 14"/>
          <p:cNvSpPr>
            <a:spLocks noChangeArrowheads="1"/>
          </p:cNvSpPr>
          <p:nvPr/>
        </p:nvSpPr>
        <p:spPr bwMode="auto">
          <a:xfrm>
            <a:off x="8658225" y="5011738"/>
            <a:ext cx="354013" cy="457200"/>
          </a:xfrm>
          <a:prstGeom prst="rect">
            <a:avLst/>
          </a:prstGeom>
          <a:noFill/>
          <a:ln w="9525">
            <a:noFill/>
            <a:miter lim="800000"/>
            <a:headEnd/>
            <a:tailEnd/>
          </a:ln>
        </p:spPr>
        <p:txBody>
          <a:bodyPr wrap="none">
            <a:spAutoFit/>
          </a:bodyPr>
          <a:lstStyle/>
          <a:p>
            <a:pPr algn="ctr"/>
            <a:r>
              <a:rPr lang="en-US">
                <a:latin typeface="Times-Roman"/>
              </a:rPr>
              <a:t>b</a:t>
            </a:r>
          </a:p>
        </p:txBody>
      </p:sp>
      <p:sp>
        <p:nvSpPr>
          <p:cNvPr id="22" name="Rectangle 15"/>
          <p:cNvSpPr>
            <a:spLocks noChangeArrowheads="1"/>
          </p:cNvSpPr>
          <p:nvPr/>
        </p:nvSpPr>
        <p:spPr bwMode="auto">
          <a:xfrm>
            <a:off x="9801225" y="4090988"/>
            <a:ext cx="806631" cy="323871"/>
          </a:xfrm>
          <a:prstGeom prst="rect">
            <a:avLst/>
          </a:prstGeom>
          <a:noFill/>
          <a:ln w="9525">
            <a:noFill/>
            <a:miter lim="800000"/>
            <a:headEnd/>
            <a:tailEnd/>
          </a:ln>
        </p:spPr>
        <p:txBody>
          <a:bodyPr wrap="none">
            <a:spAutoFit/>
          </a:bodyPr>
          <a:lstStyle/>
          <a:p>
            <a:pPr>
              <a:lnSpc>
                <a:spcPct val="75000"/>
              </a:lnSpc>
              <a:buFont typeface="Symbol" pitchFamily="18" charset="2"/>
              <a:buChar char="¬"/>
            </a:pPr>
            <a:r>
              <a:rPr lang="en-US" sz="2000" dirty="0"/>
              <a:t> </a:t>
            </a:r>
            <a:r>
              <a:rPr lang="en-US" sz="2000" dirty="0" smtClean="0">
                <a:latin typeface="Times-Roman"/>
              </a:rPr>
              <a:t>ret</a:t>
            </a:r>
            <a:endParaRPr lang="en-US" dirty="0"/>
          </a:p>
        </p:txBody>
      </p:sp>
      <p:sp>
        <p:nvSpPr>
          <p:cNvPr id="23" name="Rectangle 17"/>
          <p:cNvSpPr>
            <a:spLocks noChangeArrowheads="1"/>
          </p:cNvSpPr>
          <p:nvPr/>
        </p:nvSpPr>
        <p:spPr bwMode="auto">
          <a:xfrm>
            <a:off x="9820275" y="5011738"/>
            <a:ext cx="849313" cy="411162"/>
          </a:xfrm>
          <a:prstGeom prst="rect">
            <a:avLst/>
          </a:prstGeom>
          <a:noFill/>
          <a:ln w="9525">
            <a:noFill/>
            <a:miter lim="800000"/>
            <a:headEnd/>
            <a:tailEnd/>
          </a:ln>
        </p:spPr>
        <p:txBody>
          <a:bodyPr wrap="none">
            <a:spAutoFit/>
          </a:bodyPr>
          <a:lstStyle/>
          <a:p>
            <a:pPr>
              <a:lnSpc>
                <a:spcPct val="90000"/>
              </a:lnSpc>
              <a:buFont typeface="Symbol" pitchFamily="18" charset="2"/>
              <a:buChar char="¬"/>
            </a:pPr>
            <a:r>
              <a:rPr lang="en-US" sz="2000"/>
              <a:t> </a:t>
            </a:r>
            <a:r>
              <a:rPr lang="en-US" sz="2000">
                <a:latin typeface="Times-Roman"/>
              </a:rPr>
              <a:t>SP</a:t>
            </a:r>
            <a:endParaRPr lang="en-US"/>
          </a:p>
        </p:txBody>
      </p:sp>
      <p:sp>
        <p:nvSpPr>
          <p:cNvPr id="24" name="Rectangle 18"/>
          <p:cNvSpPr>
            <a:spLocks noChangeArrowheads="1"/>
          </p:cNvSpPr>
          <p:nvPr/>
        </p:nvSpPr>
        <p:spPr bwMode="auto">
          <a:xfrm>
            <a:off x="9801225" y="4554538"/>
            <a:ext cx="849313" cy="411162"/>
          </a:xfrm>
          <a:prstGeom prst="rect">
            <a:avLst/>
          </a:prstGeom>
          <a:noFill/>
          <a:ln w="9525">
            <a:noFill/>
            <a:miter lim="800000"/>
            <a:headEnd/>
            <a:tailEnd/>
          </a:ln>
        </p:spPr>
        <p:txBody>
          <a:bodyPr wrap="none">
            <a:spAutoFit/>
          </a:bodyPr>
          <a:lstStyle/>
          <a:p>
            <a:pPr>
              <a:lnSpc>
                <a:spcPct val="90000"/>
              </a:lnSpc>
              <a:buFont typeface="Symbol" pitchFamily="18" charset="2"/>
              <a:buChar char="¬"/>
            </a:pPr>
            <a:r>
              <a:rPr lang="en-US" sz="2000"/>
              <a:t> </a:t>
            </a:r>
            <a:r>
              <a:rPr lang="en-US" sz="2000">
                <a:latin typeface="Times-Roman"/>
              </a:rPr>
              <a:t>SP</a:t>
            </a:r>
            <a:endParaRPr lang="en-US"/>
          </a:p>
        </p:txBody>
      </p:sp>
      <p:sp>
        <p:nvSpPr>
          <p:cNvPr id="26" name="Rectangle 20"/>
          <p:cNvSpPr>
            <a:spLocks noChangeArrowheads="1"/>
          </p:cNvSpPr>
          <p:nvPr/>
        </p:nvSpPr>
        <p:spPr bwMode="auto">
          <a:xfrm>
            <a:off x="9801225" y="3370263"/>
            <a:ext cx="849313" cy="411162"/>
          </a:xfrm>
          <a:prstGeom prst="rect">
            <a:avLst/>
          </a:prstGeom>
          <a:noFill/>
          <a:ln w="9525">
            <a:noFill/>
            <a:miter lim="800000"/>
            <a:headEnd/>
            <a:tailEnd/>
          </a:ln>
        </p:spPr>
        <p:txBody>
          <a:bodyPr wrap="none">
            <a:spAutoFit/>
          </a:bodyPr>
          <a:lstStyle/>
          <a:p>
            <a:pPr>
              <a:lnSpc>
                <a:spcPct val="90000"/>
              </a:lnSpc>
              <a:buFont typeface="Symbol" pitchFamily="18" charset="2"/>
              <a:buChar char="¬"/>
            </a:pPr>
            <a:r>
              <a:rPr lang="en-US" sz="2000"/>
              <a:t> </a:t>
            </a:r>
            <a:r>
              <a:rPr lang="en-US" sz="2000">
                <a:latin typeface="Times-Roman"/>
              </a:rPr>
              <a:t>SP</a:t>
            </a:r>
            <a:endParaRPr lang="en-US"/>
          </a:p>
        </p:txBody>
      </p:sp>
      <p:sp>
        <p:nvSpPr>
          <p:cNvPr id="27" name="Rectangle 23"/>
          <p:cNvSpPr>
            <a:spLocks noChangeArrowheads="1"/>
          </p:cNvSpPr>
          <p:nvPr/>
        </p:nvSpPr>
        <p:spPr bwMode="auto">
          <a:xfrm>
            <a:off x="8550275" y="4086225"/>
            <a:ext cx="539750" cy="457200"/>
          </a:xfrm>
          <a:prstGeom prst="rect">
            <a:avLst/>
          </a:prstGeom>
          <a:noFill/>
          <a:ln w="9525">
            <a:noFill/>
            <a:miter lim="800000"/>
            <a:headEnd/>
            <a:tailEnd/>
          </a:ln>
        </p:spPr>
        <p:txBody>
          <a:bodyPr wrap="none">
            <a:spAutoFit/>
          </a:bodyPr>
          <a:lstStyle/>
          <a:p>
            <a:pPr algn="ctr"/>
            <a:r>
              <a:rPr lang="en-US">
                <a:latin typeface="Times-Roman"/>
              </a:rPr>
              <a:t>ret</a:t>
            </a:r>
          </a:p>
        </p:txBody>
      </p:sp>
      <p:sp>
        <p:nvSpPr>
          <p:cNvPr id="29" name="Rectangle 25"/>
          <p:cNvSpPr>
            <a:spLocks noChangeArrowheads="1"/>
          </p:cNvSpPr>
          <p:nvPr/>
        </p:nvSpPr>
        <p:spPr bwMode="auto">
          <a:xfrm>
            <a:off x="1552575" y="3067050"/>
            <a:ext cx="4267200" cy="1143000"/>
          </a:xfrm>
          <a:prstGeom prst="rect">
            <a:avLst/>
          </a:prstGeom>
          <a:noFill/>
          <a:ln w="9525">
            <a:noFill/>
            <a:miter lim="800000"/>
            <a:headEnd/>
            <a:tailEnd/>
          </a:ln>
        </p:spPr>
        <p:txBody>
          <a:bodyPr/>
          <a:lstStyle/>
          <a:p>
            <a:pPr marL="342900" indent="-342900">
              <a:spcBef>
                <a:spcPct val="20000"/>
              </a:spcBef>
              <a:buClr>
                <a:schemeClr val="accent2"/>
              </a:buClr>
              <a:buSzPct val="75000"/>
            </a:pPr>
            <a:r>
              <a:rPr lang="en-US" sz="3200" dirty="0"/>
              <a:t>Program “returns” </a:t>
            </a:r>
            <a:r>
              <a:rPr lang="en-US" sz="3200" dirty="0" smtClean="0"/>
              <a:t>to</a:t>
            </a:r>
          </a:p>
          <a:p>
            <a:pPr marL="342900" indent="-342900">
              <a:spcBef>
                <a:spcPct val="20000"/>
              </a:spcBef>
              <a:buClr>
                <a:schemeClr val="accent2"/>
              </a:buClr>
              <a:buSzPct val="75000"/>
            </a:pPr>
            <a:r>
              <a:rPr lang="en-US" sz="3200" dirty="0" smtClean="0"/>
              <a:t>wrong </a:t>
            </a:r>
            <a:r>
              <a:rPr lang="en-US" sz="3200" dirty="0"/>
              <a:t>location</a:t>
            </a:r>
          </a:p>
        </p:txBody>
      </p:sp>
      <p:sp>
        <p:nvSpPr>
          <p:cNvPr id="30" name="Rectangle 26"/>
          <p:cNvSpPr>
            <a:spLocks noChangeArrowheads="1"/>
          </p:cNvSpPr>
          <p:nvPr/>
        </p:nvSpPr>
        <p:spPr bwMode="auto">
          <a:xfrm>
            <a:off x="10731500" y="4110038"/>
            <a:ext cx="822325" cy="357187"/>
          </a:xfrm>
          <a:prstGeom prst="rect">
            <a:avLst/>
          </a:prstGeom>
          <a:noFill/>
          <a:ln w="9525">
            <a:noFill/>
            <a:miter lim="800000"/>
            <a:headEnd/>
            <a:tailEnd/>
          </a:ln>
        </p:spPr>
        <p:txBody>
          <a:bodyPr wrap="none">
            <a:spAutoFit/>
          </a:bodyPr>
          <a:lstStyle/>
          <a:p>
            <a:pPr>
              <a:lnSpc>
                <a:spcPct val="75000"/>
              </a:lnSpc>
              <a:buFont typeface="Symbol" pitchFamily="18" charset="2"/>
              <a:buNone/>
            </a:pPr>
            <a:r>
              <a:rPr lang="en-US" sz="2000"/>
              <a:t>NOT!</a:t>
            </a:r>
            <a:endParaRPr lang="en-US"/>
          </a:p>
        </p:txBody>
      </p:sp>
      <p:sp>
        <p:nvSpPr>
          <p:cNvPr id="31" name="Line 27"/>
          <p:cNvSpPr>
            <a:spLocks noChangeShapeType="1"/>
          </p:cNvSpPr>
          <p:nvPr/>
        </p:nvSpPr>
        <p:spPr bwMode="auto">
          <a:xfrm flipH="1">
            <a:off x="7439025" y="4314825"/>
            <a:ext cx="533400" cy="0"/>
          </a:xfrm>
          <a:prstGeom prst="line">
            <a:avLst/>
          </a:prstGeom>
          <a:noFill/>
          <a:ln w="50800">
            <a:solidFill>
              <a:schemeClr val="tx1"/>
            </a:solidFill>
            <a:round/>
            <a:headEnd/>
            <a:tailEnd/>
          </a:ln>
        </p:spPr>
        <p:txBody>
          <a:bodyPr wrap="none" anchor="ctr"/>
          <a:lstStyle/>
          <a:p>
            <a:endParaRPr lang="en-US"/>
          </a:p>
        </p:txBody>
      </p:sp>
      <p:sp>
        <p:nvSpPr>
          <p:cNvPr id="32" name="Line 28"/>
          <p:cNvSpPr>
            <a:spLocks noChangeShapeType="1"/>
          </p:cNvSpPr>
          <p:nvPr/>
        </p:nvSpPr>
        <p:spPr bwMode="auto">
          <a:xfrm flipV="1">
            <a:off x="7439025" y="2333625"/>
            <a:ext cx="0" cy="1981200"/>
          </a:xfrm>
          <a:prstGeom prst="line">
            <a:avLst/>
          </a:prstGeom>
          <a:noFill/>
          <a:ln w="50800">
            <a:solidFill>
              <a:schemeClr val="tx1"/>
            </a:solidFill>
            <a:round/>
            <a:headEnd/>
            <a:tailEnd/>
          </a:ln>
        </p:spPr>
        <p:txBody>
          <a:bodyPr wrap="none" anchor="ctr"/>
          <a:lstStyle/>
          <a:p>
            <a:endParaRPr lang="en-US"/>
          </a:p>
        </p:txBody>
      </p:sp>
      <p:sp>
        <p:nvSpPr>
          <p:cNvPr id="33" name="Line 29"/>
          <p:cNvSpPr>
            <a:spLocks noChangeShapeType="1"/>
          </p:cNvSpPr>
          <p:nvPr/>
        </p:nvSpPr>
        <p:spPr bwMode="auto">
          <a:xfrm>
            <a:off x="7439025" y="2333625"/>
            <a:ext cx="533400" cy="0"/>
          </a:xfrm>
          <a:prstGeom prst="line">
            <a:avLst/>
          </a:prstGeom>
          <a:noFill/>
          <a:ln w="50800">
            <a:solidFill>
              <a:schemeClr val="tx1"/>
            </a:solidFill>
            <a:round/>
            <a:headEnd/>
            <a:tailEnd type="triangle" w="med" len="med"/>
          </a:ln>
        </p:spPr>
        <p:txBody>
          <a:bodyPr wrap="none" anchor="ctr"/>
          <a:lstStyle/>
          <a:p>
            <a:endParaRPr lang="en-US"/>
          </a:p>
        </p:txBody>
      </p:sp>
      <p:sp>
        <p:nvSpPr>
          <p:cNvPr id="34" name="Rectangle 30"/>
          <p:cNvSpPr>
            <a:spLocks noChangeArrowheads="1"/>
          </p:cNvSpPr>
          <p:nvPr/>
        </p:nvSpPr>
        <p:spPr bwMode="auto">
          <a:xfrm>
            <a:off x="7972425" y="2105025"/>
            <a:ext cx="663575" cy="517525"/>
          </a:xfrm>
          <a:prstGeom prst="rect">
            <a:avLst/>
          </a:prstGeom>
          <a:noFill/>
          <a:ln w="9525">
            <a:noFill/>
            <a:miter lim="800000"/>
            <a:headEnd/>
            <a:tailEnd/>
          </a:ln>
        </p:spPr>
        <p:txBody>
          <a:bodyPr wrap="none">
            <a:spAutoFit/>
          </a:bodyPr>
          <a:lstStyle/>
          <a:p>
            <a:r>
              <a:rPr lang="en-US"/>
              <a:t>???</a:t>
            </a:r>
          </a:p>
        </p:txBody>
      </p:sp>
      <p:sp>
        <p:nvSpPr>
          <p:cNvPr id="35" name="Rectangle 31"/>
          <p:cNvSpPr>
            <a:spLocks noChangeArrowheads="1"/>
          </p:cNvSpPr>
          <p:nvPr/>
        </p:nvSpPr>
        <p:spPr bwMode="auto">
          <a:xfrm>
            <a:off x="1504950" y="4619625"/>
            <a:ext cx="4267200" cy="762000"/>
          </a:xfrm>
          <a:prstGeom prst="rect">
            <a:avLst/>
          </a:prstGeom>
          <a:noFill/>
          <a:ln w="9525">
            <a:noFill/>
            <a:miter lim="800000"/>
            <a:headEnd/>
            <a:tailEnd/>
          </a:ln>
        </p:spPr>
        <p:txBody>
          <a:bodyPr/>
          <a:lstStyle/>
          <a:p>
            <a:pPr marL="342900" indent="-342900">
              <a:spcBef>
                <a:spcPct val="20000"/>
              </a:spcBef>
              <a:buClr>
                <a:schemeClr val="accent2"/>
              </a:buClr>
              <a:buSzPct val="75000"/>
            </a:pPr>
            <a:r>
              <a:rPr lang="en-US" sz="3200" dirty="0"/>
              <a:t>A crash is </a:t>
            </a:r>
            <a:r>
              <a:rPr lang="en-US" sz="3200" dirty="0" smtClean="0"/>
              <a:t>likely to</a:t>
            </a:r>
          </a:p>
          <a:p>
            <a:pPr marL="342900" indent="-342900">
              <a:spcBef>
                <a:spcPct val="20000"/>
              </a:spcBef>
              <a:buClr>
                <a:schemeClr val="accent2"/>
              </a:buClr>
              <a:buSzPct val="75000"/>
            </a:pPr>
            <a:r>
              <a:rPr lang="en-US" sz="3200" dirty="0" smtClean="0"/>
              <a:t>occur</a:t>
            </a:r>
            <a:endParaRPr lang="en-US" sz="3200" dirty="0"/>
          </a:p>
        </p:txBody>
      </p:sp>
      <p:sp>
        <p:nvSpPr>
          <p:cNvPr id="37" name="Parallelogram 15">
            <a:extLst>
              <a:ext uri="{FF2B5EF4-FFF2-40B4-BE49-F238E27FC236}">
                <a16:creationId xmlns:a16="http://schemas.microsoft.com/office/drawing/2014/main" xmlns="" id="{24ABDD0B-564D-4579-ACF2-A3B23447A0E6}"/>
              </a:ext>
            </a:extLst>
          </p:cNvPr>
          <p:cNvSpPr/>
          <p:nvPr/>
        </p:nvSpPr>
        <p:spPr>
          <a:xfrm rot="16200000">
            <a:off x="840671" y="1697283"/>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Parallelogram 15">
            <a:extLst>
              <a:ext uri="{FF2B5EF4-FFF2-40B4-BE49-F238E27FC236}">
                <a16:creationId xmlns:a16="http://schemas.microsoft.com/office/drawing/2014/main" xmlns="" id="{24ABDD0B-564D-4579-ACF2-A3B23447A0E6}"/>
              </a:ext>
            </a:extLst>
          </p:cNvPr>
          <p:cNvSpPr/>
          <p:nvPr/>
        </p:nvSpPr>
        <p:spPr>
          <a:xfrm rot="16200000">
            <a:off x="831145" y="3145086"/>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Parallelogram 15">
            <a:extLst>
              <a:ext uri="{FF2B5EF4-FFF2-40B4-BE49-F238E27FC236}">
                <a16:creationId xmlns:a16="http://schemas.microsoft.com/office/drawing/2014/main" xmlns="" id="{24ABDD0B-564D-4579-ACF2-A3B23447A0E6}"/>
              </a:ext>
            </a:extLst>
          </p:cNvPr>
          <p:cNvSpPr/>
          <p:nvPr/>
        </p:nvSpPr>
        <p:spPr>
          <a:xfrm rot="16200000">
            <a:off x="831147" y="4554786"/>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Oval 3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3494" y="419100"/>
            <a:ext cx="871264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Stack Smashing Example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2" name="Rectangle 3"/>
          <p:cNvSpPr>
            <a:spLocks noGrp="1" noChangeArrowheads="1"/>
          </p:cNvSpPr>
          <p:nvPr>
            <p:ph type="body" idx="4294967295"/>
          </p:nvPr>
        </p:nvSpPr>
        <p:spPr>
          <a:xfrm>
            <a:off x="762000" y="1554163"/>
            <a:ext cx="7772400" cy="2057400"/>
          </a:xfrm>
          <a:prstGeom prst="rect">
            <a:avLst/>
          </a:prstGeom>
        </p:spPr>
        <p:txBody>
          <a:bodyPr/>
          <a:lstStyle/>
          <a:p>
            <a:pPr eaLnBrk="1" hangingPunct="1">
              <a:lnSpc>
                <a:spcPct val="90000"/>
              </a:lnSpc>
              <a:spcAft>
                <a:spcPts val="600"/>
              </a:spcAft>
            </a:pPr>
            <a:r>
              <a:rPr lang="en-US" sz="2800" dirty="0" smtClean="0"/>
              <a:t>Program asks for a serial number that the attacker does not know</a:t>
            </a:r>
          </a:p>
          <a:p>
            <a:pPr eaLnBrk="1" hangingPunct="1">
              <a:lnSpc>
                <a:spcPct val="90000"/>
              </a:lnSpc>
              <a:spcAft>
                <a:spcPts val="600"/>
              </a:spcAft>
            </a:pPr>
            <a:r>
              <a:rPr lang="en-US" sz="2800" dirty="0" smtClean="0"/>
              <a:t>Attacker does not have source code</a:t>
            </a:r>
          </a:p>
          <a:p>
            <a:pPr eaLnBrk="1" hangingPunct="1">
              <a:lnSpc>
                <a:spcPct val="90000"/>
              </a:lnSpc>
              <a:spcAft>
                <a:spcPts val="600"/>
              </a:spcAft>
            </a:pPr>
            <a:r>
              <a:rPr lang="en-US" sz="2800" dirty="0" smtClean="0"/>
              <a:t>Attacker does have the executable (exe)</a:t>
            </a:r>
          </a:p>
        </p:txBody>
      </p:sp>
      <p:pic>
        <p:nvPicPr>
          <p:cNvPr id="43" name="Picture 4" descr="out1.jpg                                                       00152429Macintosh HD                   B7464D7A:"/>
          <p:cNvPicPr>
            <a:picLocks noChangeAspect="1" noChangeArrowheads="1"/>
          </p:cNvPicPr>
          <p:nvPr/>
        </p:nvPicPr>
        <p:blipFill>
          <a:blip r:embed="rId2" cstate="print"/>
          <a:srcRect/>
          <a:stretch>
            <a:fillRect/>
          </a:stretch>
        </p:blipFill>
        <p:spPr bwMode="auto">
          <a:xfrm>
            <a:off x="1123950" y="3567113"/>
            <a:ext cx="7886700" cy="1767443"/>
          </a:xfrm>
          <a:prstGeom prst="rect">
            <a:avLst/>
          </a:prstGeom>
          <a:noFill/>
          <a:ln w="9525">
            <a:noFill/>
            <a:miter lim="800000"/>
            <a:headEnd/>
            <a:tailEnd/>
          </a:ln>
        </p:spPr>
      </p:pic>
      <p:sp>
        <p:nvSpPr>
          <p:cNvPr id="44" name="Rectangle 5"/>
          <p:cNvSpPr>
            <a:spLocks noChangeArrowheads="1"/>
          </p:cNvSpPr>
          <p:nvPr/>
        </p:nvSpPr>
        <p:spPr bwMode="auto">
          <a:xfrm>
            <a:off x="904875" y="5343525"/>
            <a:ext cx="7848600" cy="6858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pPr>
            <a:endParaRPr lang="en-US" sz="2800" dirty="0"/>
          </a:p>
        </p:txBody>
      </p:sp>
      <p:sp>
        <p:nvSpPr>
          <p:cNvPr id="45" name="Rectangle 3"/>
          <p:cNvSpPr>
            <a:spLocks noGrp="1" noChangeArrowheads="1"/>
          </p:cNvSpPr>
          <p:nvPr>
            <p:ph type="body" idx="4294967295"/>
          </p:nvPr>
        </p:nvSpPr>
        <p:spPr>
          <a:xfrm>
            <a:off x="666750" y="5410200"/>
            <a:ext cx="7772400" cy="496888"/>
          </a:xfrm>
          <a:prstGeom prst="rect">
            <a:avLst/>
          </a:prstGeom>
        </p:spPr>
        <p:txBody>
          <a:bodyPr/>
          <a:lstStyle/>
          <a:p>
            <a:pPr marL="342900" indent="-342900">
              <a:spcBef>
                <a:spcPct val="20000"/>
              </a:spcBef>
              <a:buClr>
                <a:schemeClr val="accent2"/>
              </a:buClr>
              <a:buSzPct val="75000"/>
            </a:pPr>
            <a:r>
              <a:rPr lang="en-US" dirty="0" smtClean="0"/>
              <a:t>Program quits on incorrect serial number.</a:t>
            </a:r>
            <a:endParaRPr lang="en-US" dirty="0"/>
          </a:p>
        </p:txBody>
      </p:sp>
      <p:sp>
        <p:nvSpPr>
          <p:cNvPr id="46" name="Rectangle 45"/>
          <p:cNvSpPr/>
          <p:nvPr/>
        </p:nvSpPr>
        <p:spPr>
          <a:xfrm>
            <a:off x="9048750" y="4020184"/>
            <a:ext cx="2985862" cy="590931"/>
          </a:xfrm>
          <a:prstGeom prst="rect">
            <a:avLst/>
          </a:prstGeom>
        </p:spPr>
        <p:txBody>
          <a:bodyPr wrap="square">
            <a:spAutoFit/>
          </a:bodyPr>
          <a:lstStyle/>
          <a:p>
            <a:pPr marL="342900" indent="-342900">
              <a:lnSpc>
                <a:spcPct val="90000"/>
              </a:lnSpc>
              <a:spcBef>
                <a:spcPct val="20000"/>
              </a:spcBef>
              <a:buClr>
                <a:schemeClr val="accent2"/>
              </a:buClr>
              <a:buSzPct val="75000"/>
            </a:pPr>
            <a:r>
              <a:rPr lang="en-US" dirty="0" smtClean="0"/>
              <a:t>Program quits on incorrect serial number</a:t>
            </a:r>
            <a:endParaRPr lang="en-US" dirty="0"/>
          </a:p>
        </p:txBody>
      </p:sp>
      <p:sp>
        <p:nvSpPr>
          <p:cNvPr id="8" name="Oval 7"/>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1221" y="419100"/>
            <a:ext cx="943719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Is Buffer Overflow present?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1695450"/>
            <a:ext cx="10429875" cy="1066800"/>
          </a:xfrm>
          <a:prstGeom prst="rect">
            <a:avLst/>
          </a:prstGeom>
        </p:spPr>
        <p:txBody>
          <a:bodyPr/>
          <a:lstStyle/>
          <a:p>
            <a:pPr eaLnBrk="1" hangingPunct="1">
              <a:lnSpc>
                <a:spcPct val="90000"/>
              </a:lnSpc>
              <a:buFont typeface="Wingdings" pitchFamily="2" charset="2"/>
              <a:buChar char="q"/>
            </a:pPr>
            <a:r>
              <a:rPr lang="en-US" sz="2800" dirty="0" smtClean="0"/>
              <a:t>  By trial and error, attacker discovers apparent buffer overflow.</a:t>
            </a:r>
          </a:p>
        </p:txBody>
      </p:sp>
      <p:pic>
        <p:nvPicPr>
          <p:cNvPr id="40" name="Picture 4" descr="&#10;error2.jpg                                                     00152429Macintosh HD                   B7464D7A:"/>
          <p:cNvPicPr>
            <a:picLocks noChangeAspect="1" noChangeArrowheads="1"/>
          </p:cNvPicPr>
          <p:nvPr/>
        </p:nvPicPr>
        <p:blipFill>
          <a:blip r:embed="rId2" cstate="print"/>
          <a:srcRect/>
          <a:stretch>
            <a:fillRect/>
          </a:stretch>
        </p:blipFill>
        <p:spPr bwMode="auto">
          <a:xfrm>
            <a:off x="6815138" y="4173538"/>
            <a:ext cx="5164137" cy="1246187"/>
          </a:xfrm>
          <a:prstGeom prst="rect">
            <a:avLst/>
          </a:prstGeom>
          <a:noFill/>
          <a:ln w="9525">
            <a:noFill/>
            <a:miter lim="800000"/>
            <a:headEnd/>
            <a:tailEnd/>
          </a:ln>
        </p:spPr>
      </p:pic>
      <p:pic>
        <p:nvPicPr>
          <p:cNvPr id="41" name="Picture 5" descr="out2.jpg                                                       00152429Macintosh HD                   B7464D7A:"/>
          <p:cNvPicPr>
            <a:picLocks noChangeAspect="1" noChangeArrowheads="1"/>
          </p:cNvPicPr>
          <p:nvPr/>
        </p:nvPicPr>
        <p:blipFill>
          <a:blip r:embed="rId3" cstate="print"/>
          <a:srcRect/>
          <a:stretch>
            <a:fillRect/>
          </a:stretch>
        </p:blipFill>
        <p:spPr bwMode="auto">
          <a:xfrm>
            <a:off x="895350" y="2443163"/>
            <a:ext cx="7543800" cy="1692275"/>
          </a:xfrm>
          <a:prstGeom prst="rect">
            <a:avLst/>
          </a:prstGeom>
          <a:noFill/>
          <a:ln w="9525">
            <a:noFill/>
            <a:miter lim="800000"/>
            <a:headEnd/>
            <a:tailEnd/>
          </a:ln>
        </p:spPr>
      </p:pic>
      <p:sp>
        <p:nvSpPr>
          <p:cNvPr id="42" name="Rectangle 6"/>
          <p:cNvSpPr>
            <a:spLocks noChangeArrowheads="1"/>
          </p:cNvSpPr>
          <p:nvPr/>
        </p:nvSpPr>
        <p:spPr bwMode="auto">
          <a:xfrm>
            <a:off x="857250" y="4829175"/>
            <a:ext cx="8077200" cy="1066800"/>
          </a:xfrm>
          <a:prstGeom prst="rect">
            <a:avLst/>
          </a:prstGeom>
          <a:noFill/>
          <a:ln w="9525">
            <a:noFill/>
            <a:miter lim="800000"/>
            <a:headEnd/>
            <a:tailEnd/>
          </a:ln>
        </p:spPr>
        <p:txBody>
          <a:bodyPr/>
          <a:lstStyle/>
          <a:p>
            <a:pPr marL="342900" indent="-342900">
              <a:lnSpc>
                <a:spcPct val="90000"/>
              </a:lnSpc>
              <a:spcBef>
                <a:spcPct val="20000"/>
              </a:spcBef>
              <a:spcAft>
                <a:spcPts val="600"/>
              </a:spcAft>
              <a:buClr>
                <a:schemeClr val="accent2"/>
              </a:buClr>
              <a:buSzPct val="75000"/>
              <a:buFont typeface="Wingdings" pitchFamily="2" charset="2"/>
              <a:buChar char="q"/>
            </a:pPr>
            <a:r>
              <a:rPr lang="en-US" sz="2800" dirty="0"/>
              <a:t>Note that </a:t>
            </a:r>
            <a:r>
              <a:rPr lang="en-US" sz="2800" dirty="0">
                <a:latin typeface="Times-Roman"/>
              </a:rPr>
              <a:t>0x41</a:t>
            </a:r>
            <a:r>
              <a:rPr lang="en-US" sz="2800" dirty="0"/>
              <a:t> is ASCII for “A”</a:t>
            </a:r>
          </a:p>
          <a:p>
            <a:pPr marL="342900" indent="-342900">
              <a:lnSpc>
                <a:spcPct val="90000"/>
              </a:lnSpc>
              <a:spcBef>
                <a:spcPct val="20000"/>
              </a:spcBef>
              <a:spcAft>
                <a:spcPts val="600"/>
              </a:spcAft>
              <a:buClr>
                <a:schemeClr val="accent2"/>
              </a:buClr>
              <a:buSzPct val="75000"/>
              <a:buFont typeface="Wingdings" pitchFamily="2" charset="2"/>
              <a:buChar char="q"/>
            </a:pPr>
            <a:r>
              <a:rPr lang="en-US" sz="2800" dirty="0"/>
              <a:t>Looks </a:t>
            </a:r>
            <a:r>
              <a:rPr lang="en-US" sz="2800" dirty="0" smtClean="0"/>
              <a:t>like </a:t>
            </a:r>
            <a:r>
              <a:rPr lang="en-US" sz="2800" b="1" dirty="0" smtClean="0"/>
              <a:t>ret</a:t>
            </a:r>
            <a:r>
              <a:rPr lang="en-US" sz="2800" dirty="0" smtClean="0"/>
              <a:t> overwritten </a:t>
            </a:r>
            <a:r>
              <a:rPr lang="en-US" sz="2800" dirty="0"/>
              <a:t>by 2 bytes!</a:t>
            </a:r>
          </a:p>
        </p:txBody>
      </p:sp>
      <p:sp>
        <p:nvSpPr>
          <p:cNvPr id="7" name="Oval 6"/>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7638" y="419100"/>
            <a:ext cx="942437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Stack Smashing prevention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2009774"/>
            <a:ext cx="10429875" cy="3295651"/>
          </a:xfrm>
          <a:prstGeom prst="rect">
            <a:avLst/>
          </a:prstGeom>
        </p:spPr>
        <p:txBody>
          <a:bodyPr/>
          <a:lstStyle/>
          <a:p>
            <a:pPr>
              <a:buFont typeface="Wingdings" pitchFamily="2" charset="2"/>
              <a:buChar char="§"/>
            </a:pPr>
            <a:r>
              <a:rPr lang="en-US" sz="2400" dirty="0" smtClean="0"/>
              <a:t>Eliminate all buffer overflows from software.</a:t>
            </a:r>
          </a:p>
          <a:p>
            <a:pPr>
              <a:buFont typeface="Wingdings" pitchFamily="2" charset="2"/>
              <a:buChar char="§"/>
            </a:pPr>
            <a:r>
              <a:rPr lang="en-US" sz="2400" dirty="0" smtClean="0"/>
              <a:t>Try to detect buffer overflows as they occur and respond accordingly. Some programming languages do this automatically. Yet another option is to not allow code to execute on the stack. </a:t>
            </a:r>
          </a:p>
          <a:p>
            <a:r>
              <a:rPr lang="en-US" sz="2400" dirty="0" smtClean="0"/>
              <a:t>Use safer languages such as Java, C#</a:t>
            </a:r>
          </a:p>
          <a:p>
            <a:r>
              <a:rPr lang="en-US" sz="2400" dirty="0" smtClean="0"/>
              <a:t>Use safer C functions</a:t>
            </a:r>
          </a:p>
          <a:p>
            <a:pPr lvl="1"/>
            <a:r>
              <a:rPr lang="en-US" sz="1800" dirty="0" smtClean="0"/>
              <a:t>For unsafe functions, safer versions exist</a:t>
            </a:r>
          </a:p>
          <a:p>
            <a:pPr lvl="1"/>
            <a:r>
              <a:rPr lang="en-US" sz="1800" dirty="0" smtClean="0"/>
              <a:t>For example, </a:t>
            </a:r>
            <a:r>
              <a:rPr lang="en-US" sz="1800" dirty="0" err="1" smtClean="0">
                <a:latin typeface="Times-Roman"/>
              </a:rPr>
              <a:t>strncpy</a:t>
            </a:r>
            <a:r>
              <a:rPr lang="en-US" sz="1800" dirty="0" smtClean="0"/>
              <a:t> instead of </a:t>
            </a:r>
            <a:r>
              <a:rPr lang="en-US" sz="1800" dirty="0" err="1" smtClean="0">
                <a:latin typeface="Times-Roman"/>
              </a:rPr>
              <a:t>str</a:t>
            </a:r>
            <a:endParaRPr lang="en-US" sz="1800" dirty="0" smtClean="0"/>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3947" y="419100"/>
            <a:ext cx="739176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Incomplete Mediation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2390774"/>
            <a:ext cx="10429875" cy="2257426"/>
          </a:xfrm>
          <a:prstGeom prst="rect">
            <a:avLst/>
          </a:prstGeom>
        </p:spPr>
        <p:txBody>
          <a:bodyPr/>
          <a:lstStyle/>
          <a:p>
            <a:pPr>
              <a:buNone/>
            </a:pPr>
            <a:r>
              <a:rPr lang="en-US" sz="2400" dirty="0" smtClean="0"/>
              <a:t>   The C function </a:t>
            </a:r>
            <a:r>
              <a:rPr lang="en-US" sz="2400" dirty="0" err="1" smtClean="0"/>
              <a:t>strcpy</a:t>
            </a:r>
            <a:r>
              <a:rPr lang="en-US" sz="2400" dirty="0" smtClean="0"/>
              <a:t>(buffer, input) copies the contents of the input string input to the array buffer. A buffer overflow will occur if the length of input is greater than the length of buffer. To prevent such a buffer overflow, the program must validate the input by checking the length of input before attempting to write it to buffer. Failure to do so is an example of incomplete mediation.</a:t>
            </a:r>
          </a:p>
          <a:p>
            <a:pPr>
              <a:buNone/>
            </a:pPr>
            <a:endParaRPr lang="en-US" sz="2400" dirty="0" smtClean="0"/>
          </a:p>
        </p:txBody>
      </p:sp>
      <p:sp>
        <p:nvSpPr>
          <p:cNvPr id="4" name="Parallelogram 15">
            <a:extLst>
              <a:ext uri="{FF2B5EF4-FFF2-40B4-BE49-F238E27FC236}">
                <a16:creationId xmlns:a16="http://schemas.microsoft.com/office/drawing/2014/main" xmlns="" id="{24ABDD0B-564D-4579-ACF2-A3B23447A0E6}"/>
              </a:ext>
            </a:extLst>
          </p:cNvPr>
          <p:cNvSpPr/>
          <p:nvPr/>
        </p:nvSpPr>
        <p:spPr>
          <a:xfrm rot="16200000">
            <a:off x="392997" y="2364034"/>
            <a:ext cx="598766"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3839586" y="2438400"/>
            <a:ext cx="3865162"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Race</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Conditions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7893" y="419100"/>
            <a:ext cx="574388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Race Conditions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1695449"/>
            <a:ext cx="10429875" cy="4219575"/>
          </a:xfrm>
          <a:prstGeom prst="rect">
            <a:avLst/>
          </a:prstGeom>
        </p:spPr>
        <p:txBody>
          <a:bodyPr/>
          <a:lstStyle/>
          <a:p>
            <a:pPr>
              <a:spcAft>
                <a:spcPts val="600"/>
              </a:spcAft>
            </a:pPr>
            <a:r>
              <a:rPr lang="en-US" dirty="0" smtClean="0"/>
              <a:t>Security processes should be atomic</a:t>
            </a:r>
          </a:p>
          <a:p>
            <a:pPr lvl="1">
              <a:spcAft>
                <a:spcPts val="600"/>
              </a:spcAft>
            </a:pPr>
            <a:r>
              <a:rPr lang="en-US" dirty="0" smtClean="0"/>
              <a:t>Occur “all at once”</a:t>
            </a:r>
          </a:p>
          <a:p>
            <a:pPr>
              <a:spcAft>
                <a:spcPts val="600"/>
              </a:spcAft>
            </a:pPr>
            <a:r>
              <a:rPr lang="en-US" dirty="0" smtClean="0"/>
              <a:t>Race conditions can arise when security-critical process occurs in stages</a:t>
            </a:r>
          </a:p>
          <a:p>
            <a:pPr>
              <a:spcAft>
                <a:spcPts val="600"/>
              </a:spcAft>
            </a:pPr>
            <a:r>
              <a:rPr lang="en-US" dirty="0" smtClean="0"/>
              <a:t>Attacker makes change between stages</a:t>
            </a:r>
          </a:p>
          <a:p>
            <a:pPr lvl="1">
              <a:spcAft>
                <a:spcPts val="600"/>
              </a:spcAft>
            </a:pPr>
            <a:r>
              <a:rPr lang="en-US" dirty="0" smtClean="0"/>
              <a:t>Often, between stage that gives authorization, but before stage that transfers ownership</a:t>
            </a:r>
          </a:p>
          <a:p>
            <a:pPr>
              <a:buNone/>
            </a:pPr>
            <a:endParaRPr lang="en-US" sz="2400" dirty="0" smtClean="0"/>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18</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3557" y="381000"/>
            <a:ext cx="13478008"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Rates of </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Race Conditions flaws in software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1187450" y="2759075"/>
            <a:ext cx="9683750" cy="1968500"/>
          </a:xfrm>
          <a:prstGeom prst="rect">
            <a:avLst/>
          </a:prstGeom>
          <a:noFill/>
          <a:ln w="9525">
            <a:noFill/>
            <a:miter lim="800000"/>
            <a:headEnd/>
            <a:tailEnd/>
          </a:ln>
        </p:spPr>
      </p:pic>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3441116" y="2533650"/>
            <a:ext cx="4712284"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Why Software Security?</a:t>
            </a:r>
            <a:endPar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Oval 6"/>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7447" y="419100"/>
            <a:ext cx="1092478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Impact of Race Condition attack</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19149" y="2705100"/>
            <a:ext cx="10429875" cy="1666876"/>
          </a:xfrm>
          <a:prstGeom prst="rect">
            <a:avLst/>
          </a:prstGeom>
        </p:spPr>
        <p:txBody>
          <a:bodyPr/>
          <a:lstStyle/>
          <a:p>
            <a:pPr>
              <a:spcAft>
                <a:spcPts val="600"/>
              </a:spcAft>
            </a:pPr>
            <a:r>
              <a:rPr lang="en-US" sz="2000" dirty="0" smtClean="0"/>
              <a:t>Once an intruder has breached a system using a race condition attack, it’s possible to alter, manipulate, or steal data, make changes to privileges, insert malicious code, unleash a denial of service (</a:t>
            </a:r>
            <a:r>
              <a:rPr lang="en-US" sz="2000" dirty="0" err="1" smtClean="0"/>
              <a:t>DoS</a:t>
            </a:r>
            <a:r>
              <a:rPr lang="en-US" sz="2000" dirty="0" smtClean="0"/>
              <a:t>) attack, and deactivate security controls.</a:t>
            </a:r>
          </a:p>
          <a:p>
            <a:pPr>
              <a:spcAft>
                <a:spcPts val="600"/>
              </a:spcAft>
            </a:pPr>
            <a:r>
              <a:rPr lang="en-US" sz="2000" dirty="0" smtClean="0"/>
              <a:t>A race condition attack can also encompass APIs. </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4339260" y="2990850"/>
            <a:ext cx="296106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Malware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21</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39297" y="419100"/>
            <a:ext cx="296106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Malware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1695449"/>
            <a:ext cx="10429875" cy="4219575"/>
          </a:xfrm>
          <a:prstGeom prst="rect">
            <a:avLst/>
          </a:prstGeom>
        </p:spPr>
        <p:txBody>
          <a:bodyPr/>
          <a:lstStyle/>
          <a:p>
            <a:pPr>
              <a:spcAft>
                <a:spcPts val="600"/>
              </a:spcAft>
            </a:pPr>
            <a:r>
              <a:rPr lang="en-US" dirty="0" smtClean="0"/>
              <a:t>Malware is any software intentionally designed to cause damage to a computer, server, client, or computer network.</a:t>
            </a:r>
          </a:p>
          <a:p>
            <a:pPr>
              <a:spcAft>
                <a:spcPts val="600"/>
              </a:spcAft>
            </a:pPr>
            <a:r>
              <a:rPr lang="en-US" dirty="0" smtClean="0"/>
              <a:t> Different types of malware:</a:t>
            </a:r>
          </a:p>
          <a:p>
            <a:pPr marL="990600" lvl="1" indent="-533400">
              <a:spcAft>
                <a:spcPts val="600"/>
              </a:spcAft>
              <a:defRPr/>
            </a:pPr>
            <a:r>
              <a:rPr lang="en-US" sz="2000" dirty="0" smtClean="0"/>
              <a:t>Virus </a:t>
            </a:r>
            <a:r>
              <a:rPr lang="en-US" sz="2000" dirty="0" smtClean="0">
                <a:sym typeface="Symbol" charset="2"/>
              </a:rPr>
              <a:t>-</a:t>
            </a:r>
            <a:r>
              <a:rPr lang="en-US" sz="2000" dirty="0" smtClean="0"/>
              <a:t> passive propagation, attachment</a:t>
            </a:r>
          </a:p>
          <a:p>
            <a:pPr marL="990600" lvl="1" indent="-533400">
              <a:spcAft>
                <a:spcPts val="600"/>
              </a:spcAft>
              <a:defRPr/>
            </a:pPr>
            <a:r>
              <a:rPr lang="en-US" sz="2000" dirty="0" smtClean="0"/>
              <a:t>Worm </a:t>
            </a:r>
            <a:r>
              <a:rPr lang="en-US" sz="2000" dirty="0" smtClean="0">
                <a:sym typeface="Symbol" charset="2"/>
              </a:rPr>
              <a:t>-</a:t>
            </a:r>
            <a:r>
              <a:rPr lang="en-US" sz="2000" dirty="0" smtClean="0"/>
              <a:t> active propagation, stand alone</a:t>
            </a:r>
          </a:p>
          <a:p>
            <a:pPr marL="990600" lvl="1" indent="-533400">
              <a:spcAft>
                <a:spcPts val="600"/>
              </a:spcAft>
              <a:defRPr/>
            </a:pPr>
            <a:r>
              <a:rPr lang="en-US" sz="2000" dirty="0" smtClean="0"/>
              <a:t>Trojan horse </a:t>
            </a:r>
            <a:r>
              <a:rPr lang="en-US" sz="2000" dirty="0" smtClean="0">
                <a:sym typeface="Symbol" charset="2"/>
              </a:rPr>
              <a:t>-</a:t>
            </a:r>
            <a:r>
              <a:rPr lang="en-US" sz="2000" dirty="0" smtClean="0"/>
              <a:t> unexpected functionality</a:t>
            </a:r>
          </a:p>
          <a:p>
            <a:pPr marL="990600" lvl="1" indent="-533400">
              <a:spcAft>
                <a:spcPts val="600"/>
              </a:spcAft>
              <a:defRPr/>
            </a:pPr>
            <a:r>
              <a:rPr lang="en-US" sz="2000" dirty="0" smtClean="0"/>
              <a:t>Trapdoor/backdoor </a:t>
            </a:r>
            <a:r>
              <a:rPr lang="en-US" sz="2000" dirty="0" smtClean="0">
                <a:sym typeface="Symbol" charset="2"/>
              </a:rPr>
              <a:t>-</a:t>
            </a:r>
            <a:r>
              <a:rPr lang="en-US" sz="2000" dirty="0" smtClean="0"/>
              <a:t> unauthorized access</a:t>
            </a:r>
          </a:p>
          <a:p>
            <a:pPr marL="990600" lvl="1" indent="-533400">
              <a:spcAft>
                <a:spcPts val="600"/>
              </a:spcAft>
              <a:defRPr/>
            </a:pPr>
            <a:r>
              <a:rPr lang="en-US" sz="2000" dirty="0" smtClean="0"/>
              <a:t>Rabbit </a:t>
            </a:r>
            <a:r>
              <a:rPr lang="en-US" sz="2000" dirty="0" smtClean="0">
                <a:sym typeface="Symbol" charset="2"/>
              </a:rPr>
              <a:t>-</a:t>
            </a:r>
            <a:r>
              <a:rPr lang="en-US" sz="2000" dirty="0" smtClean="0"/>
              <a:t> exhaust system resources</a:t>
            </a:r>
          </a:p>
          <a:p>
            <a:pPr marL="990600" lvl="1" indent="-533400">
              <a:spcAft>
                <a:spcPts val="600"/>
              </a:spcAft>
              <a:defRPr/>
            </a:pPr>
            <a:r>
              <a:rPr lang="en-US" sz="2000" dirty="0" smtClean="0"/>
              <a:t>Spyware- monitors keystrokes, steals data</a:t>
            </a:r>
          </a:p>
          <a:p>
            <a:pPr>
              <a:buNone/>
            </a:pPr>
            <a:endParaRPr lang="en-US" sz="2400" dirty="0" smtClean="0"/>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4152478" y="2752725"/>
            <a:ext cx="3506088"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Virus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2004" y="419100"/>
            <a:ext cx="545566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 Virus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1695449"/>
            <a:ext cx="10429875" cy="4219575"/>
          </a:xfrm>
          <a:prstGeom prst="rect">
            <a:avLst/>
          </a:prstGeom>
        </p:spPr>
        <p:txBody>
          <a:bodyPr/>
          <a:lstStyle/>
          <a:p>
            <a:pPr>
              <a:spcAft>
                <a:spcPts val="600"/>
              </a:spcAft>
            </a:pPr>
            <a:r>
              <a:rPr lang="en-US" sz="2400" dirty="0" smtClean="0"/>
              <a:t>A computer virus is a type of malicious code or program written to alter the way a computer operates and is designed to spread from one computer to another.</a:t>
            </a:r>
          </a:p>
          <a:p>
            <a:pPr>
              <a:spcAft>
                <a:spcPts val="600"/>
              </a:spcAft>
            </a:pPr>
            <a:r>
              <a:rPr lang="en-US" sz="2400" dirty="0" smtClean="0"/>
              <a:t>A virus operates by inserting or attaching itself to a legitimate program or document that supports macros in order to execute its code.</a:t>
            </a:r>
          </a:p>
          <a:p>
            <a:pPr>
              <a:spcAft>
                <a:spcPts val="600"/>
              </a:spcAft>
            </a:pPr>
            <a:r>
              <a:rPr lang="en-US" sz="2400" dirty="0" smtClean="0"/>
              <a:t>In the process, a virus has the potential to cause unexpected or damaging effects, such as harming the system software by corrupting or destroying data.</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214" y="419100"/>
            <a:ext cx="1164325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does Computer Virus attack?</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1695449"/>
            <a:ext cx="10429875" cy="4219575"/>
          </a:xfrm>
          <a:prstGeom prst="rect">
            <a:avLst/>
          </a:prstGeom>
        </p:spPr>
        <p:txBody>
          <a:bodyPr/>
          <a:lstStyle/>
          <a:p>
            <a:pPr>
              <a:spcAft>
                <a:spcPts val="600"/>
              </a:spcAft>
            </a:pPr>
            <a:r>
              <a:rPr lang="en-US" sz="2400" dirty="0" smtClean="0"/>
              <a:t>When virus has successfully attached to a program its starts infecting the program, when virus code is somehow executed.</a:t>
            </a:r>
          </a:p>
          <a:p>
            <a:pPr>
              <a:spcAft>
                <a:spcPts val="600"/>
              </a:spcAft>
            </a:pPr>
            <a:r>
              <a:rPr lang="en-US" sz="2400" dirty="0" smtClean="0"/>
              <a:t>Virus can also remain dormant on your computer, without showing major signs or symptoms. </a:t>
            </a:r>
          </a:p>
          <a:p>
            <a:pPr>
              <a:spcAft>
                <a:spcPts val="600"/>
              </a:spcAft>
            </a:pPr>
            <a:r>
              <a:rPr lang="en-US" sz="2400" dirty="0" smtClean="0"/>
              <a:t>Stealing passwords or data, logging keystrokes, corrupting files, spamming your email contacts, and even taking over your machine are just some of the devastating and irritating things a virus can do.</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4747" y="419100"/>
            <a:ext cx="911018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does viruses spread?</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1695449"/>
            <a:ext cx="10429875" cy="4219575"/>
          </a:xfrm>
          <a:prstGeom prst="rect">
            <a:avLst/>
          </a:prstGeom>
        </p:spPr>
        <p:txBody>
          <a:bodyPr/>
          <a:lstStyle/>
          <a:p>
            <a:pPr>
              <a:spcAft>
                <a:spcPts val="600"/>
              </a:spcAft>
            </a:pPr>
            <a:r>
              <a:rPr lang="en-US" sz="2400" dirty="0" smtClean="0"/>
              <a:t>Viruses can be spread through email and text message attachments, Internet file downloads, and social media scam links. Virus can also remain dormant on your computer, without showing major signs or symptoms. </a:t>
            </a:r>
          </a:p>
          <a:p>
            <a:pPr>
              <a:spcAft>
                <a:spcPts val="600"/>
              </a:spcAft>
            </a:pPr>
            <a:r>
              <a:rPr lang="en-US" sz="2400" dirty="0" smtClean="0"/>
              <a:t>Mobile devices and smart phones can become infected with mobile viruses through shady app downloads. </a:t>
            </a:r>
          </a:p>
          <a:p>
            <a:pPr>
              <a:spcAft>
                <a:spcPts val="600"/>
              </a:spcAft>
            </a:pPr>
            <a:r>
              <a:rPr lang="en-US" sz="2400" dirty="0" smtClean="0"/>
              <a:t>Viruses can hide disguised as attachments of socially shareable content such as funny images, greeting cards, or audio and video files.</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861" y="419100"/>
            <a:ext cx="963597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are the signs of virus?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3"/>
          <p:cNvSpPr txBox="1">
            <a:spLocks noChangeArrowheads="1"/>
          </p:cNvSpPr>
          <p:nvPr/>
        </p:nvSpPr>
        <p:spPr>
          <a:xfrm>
            <a:off x="809624" y="1809749"/>
            <a:ext cx="10429875" cy="421957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 computer virus attack can produce a variety of symptoms. Here are some of them: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Frequent pop-up windows.</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Pop-ups might encourage you to visit unusual sites. Or they might prod you to download antivirus or other software programs.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Changes to your homepage.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Your usual homepage may change to another website, for instance. Plus, you may be unable to reset it.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Mass emails being sent from your email account.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 criminal may take control of your account or send emails in your name from another infected computer.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Frequent crashes.</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 virus can inflict major damage on your hard drive. This may cause your device to freeze or crash. It may also prevent your device from coming back 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Unusually slow computer performance.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 sudden change of processing speed could signal that your computer has a virus.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Unknown programs that start up when you turn on your computer.</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You may become aware of the unfamiliar program when you start your computer. Or you might notice it by checking your computer’s list of active applications.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Unusual activities like password changes.</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This could prevent you from logging into your computer.</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27</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4610963" y="3105150"/>
            <a:ext cx="255101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Worms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28</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3" y="419100"/>
            <a:ext cx="120340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does computer worms works?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66774" y="1571624"/>
            <a:ext cx="10429875" cy="4219575"/>
          </a:xfrm>
          <a:prstGeom prst="rect">
            <a:avLst/>
          </a:prstGeom>
        </p:spPr>
        <p:txBody>
          <a:bodyPr/>
          <a:lstStyle/>
          <a:p>
            <a:pPr>
              <a:spcAft>
                <a:spcPts val="600"/>
              </a:spcAft>
            </a:pPr>
            <a:r>
              <a:rPr lang="en-US" sz="2400" dirty="0" smtClean="0"/>
              <a:t>Worms can be transmitted via software vulnerabilities.</a:t>
            </a:r>
          </a:p>
          <a:p>
            <a:pPr>
              <a:spcAft>
                <a:spcPts val="600"/>
              </a:spcAft>
            </a:pPr>
            <a:r>
              <a:rPr lang="en-US" sz="2400" dirty="0" smtClean="0"/>
              <a:t>Computer worms could arrive as attachments in spam emails or instant messages (IMs). Once opened, these files could provide a link to a malicious website or automatically download the computer worm. Once it’s installed, the worm silently goes to work and infects the machine without the user’s knowledge.</a:t>
            </a:r>
          </a:p>
          <a:p>
            <a:pPr>
              <a:spcAft>
                <a:spcPts val="600"/>
              </a:spcAft>
            </a:pPr>
            <a:r>
              <a:rPr lang="en-US" sz="2400" dirty="0" smtClean="0"/>
              <a:t>Worms can modify and delete files, and they can even inject additional malicious software onto a computer. </a:t>
            </a:r>
          </a:p>
          <a:p>
            <a:pPr>
              <a:spcAft>
                <a:spcPts val="600"/>
              </a:spcAft>
            </a:pPr>
            <a:r>
              <a:rPr lang="en-US" sz="2400" dirty="0" smtClean="0"/>
              <a:t>Sometimes a computer worm’s purpose is only to make copies of itself over and over depleting system resources, such as hard drive space or bandwidth, by overloading a shared network.</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29</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CBA5B54-E717-4C0E-8C79-EB53585B3758}"/>
              </a:ext>
            </a:extLst>
          </p:cNvPr>
          <p:cNvGrpSpPr/>
          <p:nvPr/>
        </p:nvGrpSpPr>
        <p:grpSpPr>
          <a:xfrm>
            <a:off x="4119043" y="2276874"/>
            <a:ext cx="3953917" cy="3953917"/>
            <a:chOff x="3018304" y="1378094"/>
            <a:chExt cx="3096667" cy="3096667"/>
          </a:xfrm>
        </p:grpSpPr>
        <p:sp>
          <p:nvSpPr>
            <p:cNvPr id="4" name="Block Arc 3">
              <a:extLst>
                <a:ext uri="{FF2B5EF4-FFF2-40B4-BE49-F238E27FC236}">
                  <a16:creationId xmlns:a16="http://schemas.microsoft.com/office/drawing/2014/main" xmlns="" id="{DA077B9A-C7A2-4B72-A1BC-0E7A1F7B1894}"/>
                </a:ext>
              </a:extLst>
            </p:cNvPr>
            <p:cNvSpPr/>
            <p:nvPr/>
          </p:nvSpPr>
          <p:spPr>
            <a:xfrm rot="8261054">
              <a:off x="3018304" y="1378094"/>
              <a:ext cx="3096667" cy="3096667"/>
            </a:xfrm>
            <a:prstGeom prst="blockArc">
              <a:avLst>
                <a:gd name="adj1" fmla="val 13411126"/>
                <a:gd name="adj2" fmla="val 15919102"/>
                <a:gd name="adj3" fmla="val 69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Block Arc 4">
              <a:extLst>
                <a:ext uri="{FF2B5EF4-FFF2-40B4-BE49-F238E27FC236}">
                  <a16:creationId xmlns:a16="http://schemas.microsoft.com/office/drawing/2014/main" xmlns="" id="{59E04B97-5198-4290-AAAD-4401FD73223D}"/>
                </a:ext>
              </a:extLst>
            </p:cNvPr>
            <p:cNvSpPr/>
            <p:nvPr/>
          </p:nvSpPr>
          <p:spPr>
            <a:xfrm rot="19032052">
              <a:off x="3018304" y="1378094"/>
              <a:ext cx="3096667" cy="3096667"/>
            </a:xfrm>
            <a:prstGeom prst="blockArc">
              <a:avLst>
                <a:gd name="adj1" fmla="val 10899473"/>
                <a:gd name="adj2" fmla="val 13310838"/>
                <a:gd name="adj3" fmla="val 70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xmlns="" id="{D80FFB2E-9C2B-4223-82F3-BD2B78207950}"/>
                </a:ext>
              </a:extLst>
            </p:cNvPr>
            <p:cNvGrpSpPr/>
            <p:nvPr/>
          </p:nvGrpSpPr>
          <p:grpSpPr>
            <a:xfrm>
              <a:off x="3018304" y="1378094"/>
              <a:ext cx="3096667" cy="3096667"/>
              <a:chOff x="3018304" y="1378094"/>
              <a:chExt cx="3096667" cy="3096667"/>
            </a:xfrm>
          </p:grpSpPr>
          <p:sp>
            <p:nvSpPr>
              <p:cNvPr id="9" name="Block Arc 8">
                <a:extLst>
                  <a:ext uri="{FF2B5EF4-FFF2-40B4-BE49-F238E27FC236}">
                    <a16:creationId xmlns:a16="http://schemas.microsoft.com/office/drawing/2014/main" xmlns="" id="{7BFB99C0-6AFB-4425-8073-F6A6018DB737}"/>
                  </a:ext>
                </a:extLst>
              </p:cNvPr>
              <p:cNvSpPr/>
              <p:nvPr/>
            </p:nvSpPr>
            <p:spPr>
              <a:xfrm>
                <a:off x="3018304" y="1378094"/>
                <a:ext cx="3096667" cy="3096667"/>
              </a:xfrm>
              <a:prstGeom prst="blockArc">
                <a:avLst>
                  <a:gd name="adj1" fmla="val 10849205"/>
                  <a:gd name="adj2" fmla="val 13299261"/>
                  <a:gd name="adj3" fmla="val 70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0" name="Block Arc 9">
                <a:extLst>
                  <a:ext uri="{FF2B5EF4-FFF2-40B4-BE49-F238E27FC236}">
                    <a16:creationId xmlns:a16="http://schemas.microsoft.com/office/drawing/2014/main" xmlns="" id="{2792F284-EF2D-4D5D-87A2-22D271BD1F69}"/>
                  </a:ext>
                </a:extLst>
              </p:cNvPr>
              <p:cNvSpPr/>
              <p:nvPr/>
            </p:nvSpPr>
            <p:spPr>
              <a:xfrm rot="5400000">
                <a:off x="3018304" y="1378094"/>
                <a:ext cx="3096667" cy="3096667"/>
              </a:xfrm>
              <a:prstGeom prst="blockArc">
                <a:avLst>
                  <a:gd name="adj1" fmla="val 13650321"/>
                  <a:gd name="adj2" fmla="val 16152490"/>
                  <a:gd name="adj3" fmla="val 71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7" name="Block Arc 6">
              <a:extLst>
                <a:ext uri="{FF2B5EF4-FFF2-40B4-BE49-F238E27FC236}">
                  <a16:creationId xmlns:a16="http://schemas.microsoft.com/office/drawing/2014/main" xmlns="" id="{71326B06-97DA-4306-812E-05C5393DB361}"/>
                </a:ext>
              </a:extLst>
            </p:cNvPr>
            <p:cNvSpPr/>
            <p:nvPr/>
          </p:nvSpPr>
          <p:spPr>
            <a:xfrm rot="2854073">
              <a:off x="3018304" y="1378094"/>
              <a:ext cx="3096667" cy="3096667"/>
            </a:xfrm>
            <a:prstGeom prst="blockArc">
              <a:avLst>
                <a:gd name="adj1" fmla="val 10553048"/>
                <a:gd name="adj2" fmla="val 13271468"/>
                <a:gd name="adj3" fmla="val 70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Block Arc 7">
              <a:extLst>
                <a:ext uri="{FF2B5EF4-FFF2-40B4-BE49-F238E27FC236}">
                  <a16:creationId xmlns:a16="http://schemas.microsoft.com/office/drawing/2014/main" xmlns="" id="{9DE8B1F4-E492-4925-B25C-5E654BBF52AD}"/>
                </a:ext>
              </a:extLst>
            </p:cNvPr>
            <p:cNvSpPr/>
            <p:nvPr/>
          </p:nvSpPr>
          <p:spPr>
            <a:xfrm rot="2854464">
              <a:off x="3018304" y="1378094"/>
              <a:ext cx="3096667" cy="3096667"/>
            </a:xfrm>
            <a:prstGeom prst="blockArc">
              <a:avLst>
                <a:gd name="adj1" fmla="val 13411126"/>
                <a:gd name="adj2" fmla="val 16068669"/>
                <a:gd name="adj3" fmla="val 71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3" name="TextBox 12">
            <a:extLst>
              <a:ext uri="{FF2B5EF4-FFF2-40B4-BE49-F238E27FC236}">
                <a16:creationId xmlns:a16="http://schemas.microsoft.com/office/drawing/2014/main" xmlns="" id="{57506F6D-BBF8-4CDE-8AFD-20A68FA08CD4}"/>
              </a:ext>
            </a:extLst>
          </p:cNvPr>
          <p:cNvSpPr txBox="1"/>
          <p:nvPr/>
        </p:nvSpPr>
        <p:spPr>
          <a:xfrm>
            <a:off x="8590818" y="1873367"/>
            <a:ext cx="2827389" cy="2554545"/>
          </a:xfrm>
          <a:prstGeom prst="rect">
            <a:avLst/>
          </a:prstGeom>
          <a:noFill/>
        </p:spPr>
        <p:txBody>
          <a:bodyPr wrap="square" rtlCol="0">
            <a:spAutoFit/>
          </a:bodyPr>
          <a:lstStyle/>
          <a:p>
            <a:r>
              <a:rPr lang="en-US" sz="2000" dirty="0" smtClean="0"/>
              <a:t>The Denver airport baggage handling system. Bugs in this software delayed the airport opening by 11 months at a cost of more than $1 million per day.</a:t>
            </a:r>
            <a:endParaRPr lang="ko-KR" altLang="en-US" sz="20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xmlns="" id="{70CC77D4-036E-498D-B9F5-3FB8CEF84992}"/>
              </a:ext>
            </a:extLst>
          </p:cNvPr>
          <p:cNvSpPr txBox="1"/>
          <p:nvPr/>
        </p:nvSpPr>
        <p:spPr>
          <a:xfrm>
            <a:off x="749894" y="1840967"/>
            <a:ext cx="2789947" cy="2554545"/>
          </a:xfrm>
          <a:prstGeom prst="rect">
            <a:avLst/>
          </a:prstGeom>
          <a:noFill/>
        </p:spPr>
        <p:txBody>
          <a:bodyPr wrap="square" rtlCol="0">
            <a:spAutoFit/>
          </a:bodyPr>
          <a:lstStyle/>
          <a:p>
            <a:r>
              <a:rPr lang="en-US" sz="2000" dirty="0" smtClean="0"/>
              <a:t>The NASA Mars Lander, which cost $165 million, crashed into Mars due to a software error related to converting between English and metric units of measure.</a:t>
            </a:r>
            <a:endParaRPr lang="ko-KR" altLang="en-US" sz="2000" dirty="0">
              <a:solidFill>
                <a:schemeClr val="tx1">
                  <a:lumMod val="75000"/>
                  <a:lumOff val="25000"/>
                </a:schemeClr>
              </a:solidFill>
              <a:cs typeface="Arial" pitchFamily="34" charset="0"/>
            </a:endParaRPr>
          </a:p>
        </p:txBody>
      </p:sp>
      <p:sp>
        <p:nvSpPr>
          <p:cNvPr id="33" name="Freeform 98">
            <a:extLst>
              <a:ext uri="{FF2B5EF4-FFF2-40B4-BE49-F238E27FC236}">
                <a16:creationId xmlns:a16="http://schemas.microsoft.com/office/drawing/2014/main" xmlns="" id="{C9A36BB5-6853-4E9F-ABF4-BFC2D109A998}"/>
              </a:ext>
            </a:extLst>
          </p:cNvPr>
          <p:cNvSpPr/>
          <p:nvPr/>
        </p:nvSpPr>
        <p:spPr>
          <a:xfrm>
            <a:off x="7596376" y="2503572"/>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34" name="Freeform 99">
            <a:extLst>
              <a:ext uri="{FF2B5EF4-FFF2-40B4-BE49-F238E27FC236}">
                <a16:creationId xmlns:a16="http://schemas.microsoft.com/office/drawing/2014/main" xmlns="" id="{00D8306D-4B50-46FB-B8DD-4D9ACF6DCD82}"/>
              </a:ext>
            </a:extLst>
          </p:cNvPr>
          <p:cNvSpPr/>
          <p:nvPr/>
        </p:nvSpPr>
        <p:spPr>
          <a:xfrm flipH="1">
            <a:off x="3558890" y="2486024"/>
            <a:ext cx="944880" cy="349017"/>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45" name="Rectangle 44"/>
          <p:cNvSpPr/>
          <p:nvPr/>
        </p:nvSpPr>
        <p:spPr>
          <a:xfrm>
            <a:off x="1171438" y="257175"/>
            <a:ext cx="935384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Bad Software is Ubiquitous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0" name="Oval 49">
            <a:extLst>
              <a:ext uri="{FF2B5EF4-FFF2-40B4-BE49-F238E27FC236}">
                <a16:creationId xmlns:a16="http://schemas.microsoft.com/office/drawing/2014/main" xmlns="" id="{CEB85692-5D45-4C9F-BBF2-FD6CA02F3257}"/>
              </a:ext>
            </a:extLst>
          </p:cNvPr>
          <p:cNvSpPr/>
          <p:nvPr/>
        </p:nvSpPr>
        <p:spPr>
          <a:xfrm>
            <a:off x="5000031" y="3092607"/>
            <a:ext cx="2229169" cy="22291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Donut 2">
            <a:extLst>
              <a:ext uri="{FF2B5EF4-FFF2-40B4-BE49-F238E27FC236}">
                <a16:creationId xmlns:a16="http://schemas.microsoft.com/office/drawing/2014/main" xmlns="" id="{D7FD98A3-E9A7-4CBD-911E-AEE5C1F3CFF1}"/>
              </a:ext>
            </a:extLst>
          </p:cNvPr>
          <p:cNvSpPr/>
          <p:nvPr/>
        </p:nvSpPr>
        <p:spPr>
          <a:xfrm>
            <a:off x="4753030" y="2855131"/>
            <a:ext cx="2704121" cy="2704121"/>
          </a:xfrm>
          <a:prstGeom prst="donut">
            <a:avLst>
              <a:gd name="adj" fmla="val 38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8" name="Rectangle 27"/>
          <p:cNvSpPr/>
          <p:nvPr/>
        </p:nvSpPr>
        <p:spPr>
          <a:xfrm>
            <a:off x="3745916" y="3581400"/>
            <a:ext cx="4712284" cy="1200329"/>
          </a:xfrm>
          <a:prstGeom prst="rect">
            <a:avLst/>
          </a:prstGeom>
          <a:noFill/>
          <a:ln>
            <a:solidFill>
              <a:schemeClr val="bg1"/>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Software</a:t>
            </a:r>
          </a:p>
          <a:p>
            <a:pPr algn="ctr"/>
            <a:r>
              <a:rPr lang="en-US" sz="2400"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Flaws</a:t>
            </a:r>
          </a:p>
          <a:p>
            <a:pPr algn="ctr"/>
            <a:r>
              <a:rPr lang="en-US" sz="24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Examples</a:t>
            </a:r>
            <a:endParaRPr lang="en-US" sz="2400"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Oval 17"/>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a:t>
            </a:r>
            <a:endParaRPr lang="en-US" dirty="0"/>
          </a:p>
        </p:txBody>
      </p:sp>
    </p:spTree>
    <p:extLst>
      <p:ext uri="{BB962C8B-B14F-4D97-AF65-F5344CB8AC3E}">
        <p14:creationId xmlns:p14="http://schemas.microsoft.com/office/powerpoint/2010/main" xmlns="" val="401886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2851" y="0"/>
            <a:ext cx="13117776"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to tell whether computer is infected with worms?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771524" y="2285999"/>
            <a:ext cx="10429875" cy="3505201"/>
          </a:xfrm>
          <a:prstGeom prst="rect">
            <a:avLst/>
          </a:prstGeom>
        </p:spPr>
        <p:txBody>
          <a:bodyPr/>
          <a:lstStyle/>
          <a:p>
            <a:r>
              <a:rPr lang="en-US" sz="2400" b="1" dirty="0" smtClean="0"/>
              <a:t>Keep an eye on your hard drive space</a:t>
            </a:r>
            <a:r>
              <a:rPr lang="en-US" sz="2400" dirty="0" smtClean="0"/>
              <a:t>. When worms repeatedly replicate themselves, they start to use up the free space on your computer.</a:t>
            </a:r>
          </a:p>
          <a:p>
            <a:r>
              <a:rPr lang="en-US" sz="2400" b="1" dirty="0" smtClean="0"/>
              <a:t>Monitor speed and performance</a:t>
            </a:r>
            <a:r>
              <a:rPr lang="en-US" sz="2400" dirty="0" smtClean="0"/>
              <a:t>. Has your computer seemed a little sluggish lately? Are some of your programs crashing or not running properly? That could be a red flag that a worm is eating up your processing power.</a:t>
            </a:r>
          </a:p>
          <a:p>
            <a:r>
              <a:rPr lang="en-US" sz="2400" b="1" dirty="0" smtClean="0"/>
              <a:t>Be on the lookout for missing or new files</a:t>
            </a:r>
            <a:r>
              <a:rPr lang="en-US" sz="2400" dirty="0" smtClean="0"/>
              <a:t>. One function of a computer worm is to delete and replace files on a computer.</a:t>
            </a:r>
            <a:endParaRPr lang="en-US" sz="2400" dirty="0"/>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3639577" y="3105150"/>
            <a:ext cx="449379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Trojan Horse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xmlns=""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408849F5-B9A5-4367-A534-2AC253F1B5F7}"/>
              </a:ext>
            </a:extLst>
          </p:cNvPr>
          <p:cNvSpPr/>
          <p:nvPr/>
        </p:nvSpPr>
        <p:spPr>
          <a:xfrm>
            <a:off x="5465531" y="1724515"/>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xmlns="" id="{E754E78F-C9E2-4B33-B462-AE3F63E0572E}"/>
              </a:ext>
            </a:extLst>
          </p:cNvPr>
          <p:cNvSpPr/>
          <p:nvPr/>
        </p:nvSpPr>
        <p:spPr>
          <a:xfrm>
            <a:off x="5465531" y="307167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xmlns="" id="{3AE3B362-E247-4767-9ABC-186AEA2B54C0}"/>
              </a:ext>
            </a:extLst>
          </p:cNvPr>
          <p:cNvSpPr/>
          <p:nvPr/>
        </p:nvSpPr>
        <p:spPr>
          <a:xfrm>
            <a:off x="5465531" y="442835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xmlns="" id="{D2C59C1B-C083-4A6F-89E5-AB08091DE4D8}"/>
              </a:ext>
            </a:extLst>
          </p:cNvPr>
          <p:cNvSpPr/>
          <p:nvPr/>
        </p:nvSpPr>
        <p:spPr>
          <a:xfrm>
            <a:off x="5446481" y="5832655"/>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xmlns="" id="{16A964ED-3CF4-4584-8A80-67E3B9F00342}"/>
              </a:ext>
            </a:extLst>
          </p:cNvPr>
          <p:cNvSpPr/>
          <p:nvPr/>
        </p:nvSpPr>
        <p:spPr>
          <a:xfrm>
            <a:off x="3953363" y="1554207"/>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Pentagon 11">
            <a:extLst>
              <a:ext uri="{FF2B5EF4-FFF2-40B4-BE49-F238E27FC236}">
                <a16:creationId xmlns:a16="http://schemas.microsoft.com/office/drawing/2014/main" xmlns="" id="{F4797709-D835-4CB3-8E9B-74BB5172BAB0}"/>
              </a:ext>
            </a:extLst>
          </p:cNvPr>
          <p:cNvSpPr/>
          <p:nvPr/>
        </p:nvSpPr>
        <p:spPr>
          <a:xfrm>
            <a:off x="3953363" y="290136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8" name="Pentagon 13">
            <a:extLst>
              <a:ext uri="{FF2B5EF4-FFF2-40B4-BE49-F238E27FC236}">
                <a16:creationId xmlns:a16="http://schemas.microsoft.com/office/drawing/2014/main" xmlns="" id="{4FF476B8-375A-43FB-AA74-8B322C2561FA}"/>
              </a:ext>
            </a:extLst>
          </p:cNvPr>
          <p:cNvSpPr/>
          <p:nvPr/>
        </p:nvSpPr>
        <p:spPr>
          <a:xfrm>
            <a:off x="3953363" y="425804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Pentagon 15">
            <a:extLst>
              <a:ext uri="{FF2B5EF4-FFF2-40B4-BE49-F238E27FC236}">
                <a16:creationId xmlns:a16="http://schemas.microsoft.com/office/drawing/2014/main" xmlns="" id="{61DB4F7C-4A3E-4CC7-A35B-F7405EF3E9B6}"/>
              </a:ext>
            </a:extLst>
          </p:cNvPr>
          <p:cNvSpPr/>
          <p:nvPr/>
        </p:nvSpPr>
        <p:spPr>
          <a:xfrm>
            <a:off x="3934313" y="5662347"/>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Title 3">
            <a:extLst>
              <a:ext uri="{FF2B5EF4-FFF2-40B4-BE49-F238E27FC236}">
                <a16:creationId xmlns:a16="http://schemas.microsoft.com/office/drawing/2014/main" xmlns="" id="{D99876DD-A312-4C15-992F-217B3CD465DC}"/>
              </a:ext>
            </a:extLst>
          </p:cNvPr>
          <p:cNvSpPr txBox="1">
            <a:spLocks/>
          </p:cNvSpPr>
          <p:nvPr/>
        </p:nvSpPr>
        <p:spPr>
          <a:xfrm>
            <a:off x="0" y="5067300"/>
            <a:ext cx="3514724"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smtClean="0">
                <a:solidFill>
                  <a:schemeClr val="bg1"/>
                </a:solidFill>
                <a:latin typeface="Arial Black" pitchFamily="34" charset="0"/>
              </a:rPr>
              <a:t>Types of Trojan Horse</a:t>
            </a:r>
            <a:endParaRPr lang="ko-KR" altLang="en-US" sz="3600" dirty="0">
              <a:solidFill>
                <a:schemeClr val="bg1"/>
              </a:solidFill>
              <a:latin typeface="Arial Black" pitchFamily="34" charset="0"/>
            </a:endParaRPr>
          </a:p>
        </p:txBody>
      </p:sp>
      <p:sp>
        <p:nvSpPr>
          <p:cNvPr id="50" name="Oval 4">
            <a:extLst>
              <a:ext uri="{FF2B5EF4-FFF2-40B4-BE49-F238E27FC236}">
                <a16:creationId xmlns:a16="http://schemas.microsoft.com/office/drawing/2014/main" xmlns="" id="{607179A8-3BB9-4B8C-B3B5-760E37E0D3FF}"/>
              </a:ext>
            </a:extLst>
          </p:cNvPr>
          <p:cNvSpPr/>
          <p:nvPr/>
        </p:nvSpPr>
        <p:spPr>
          <a:xfrm>
            <a:off x="5465531" y="47261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xmlns="" id="{2B8003E0-13C2-4D81-9731-98CCAD4260A7}"/>
              </a:ext>
            </a:extLst>
          </p:cNvPr>
          <p:cNvSpPr/>
          <p:nvPr/>
        </p:nvSpPr>
        <p:spPr>
          <a:xfrm>
            <a:off x="3953363" y="30230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xmlns="" id="{5E04F901-47E1-4F03-A3E3-B4211357380A}"/>
              </a:ext>
            </a:extLst>
          </p:cNvPr>
          <p:cNvSpPr txBox="1"/>
          <p:nvPr/>
        </p:nvSpPr>
        <p:spPr>
          <a:xfrm>
            <a:off x="3990975" y="249313"/>
            <a:ext cx="1162050" cy="553998"/>
          </a:xfrm>
          <a:prstGeom prst="rect">
            <a:avLst/>
          </a:prstGeom>
          <a:noFill/>
        </p:spPr>
        <p:txBody>
          <a:bodyPr wrap="square" rtlCol="0">
            <a:spAutoFit/>
          </a:bodyPr>
          <a:lstStyle/>
          <a:p>
            <a:pPr algn="ctr"/>
            <a:r>
              <a:rPr lang="en-US" sz="1500" b="1" dirty="0" smtClean="0">
                <a:solidFill>
                  <a:schemeClr val="accent3"/>
                </a:solidFill>
                <a:latin typeface="Bahnschrift Light" pitchFamily="34" charset="0"/>
              </a:rPr>
              <a:t>Backdoor Trojan</a:t>
            </a:r>
            <a:endParaRPr lang="ko-KR" altLang="en-US" sz="1500" b="1" dirty="0">
              <a:solidFill>
                <a:schemeClr val="accent3"/>
              </a:solidFill>
              <a:latin typeface="Bahnschrift Light" pitchFamily="34" charset="0"/>
              <a:cs typeface="Arial" pitchFamily="34" charset="0"/>
            </a:endParaRPr>
          </a:p>
        </p:txBody>
      </p:sp>
      <p:sp>
        <p:nvSpPr>
          <p:cNvPr id="40" name="TextBox 39">
            <a:extLst>
              <a:ext uri="{FF2B5EF4-FFF2-40B4-BE49-F238E27FC236}">
                <a16:creationId xmlns:a16="http://schemas.microsoft.com/office/drawing/2014/main" xmlns="" id="{4A297662-52A4-4DA7-BC65-40154A5C7DB8}"/>
              </a:ext>
            </a:extLst>
          </p:cNvPr>
          <p:cNvSpPr txBox="1"/>
          <p:nvPr/>
        </p:nvSpPr>
        <p:spPr>
          <a:xfrm>
            <a:off x="5768949" y="285721"/>
            <a:ext cx="5779742" cy="646331"/>
          </a:xfrm>
          <a:prstGeom prst="rect">
            <a:avLst/>
          </a:prstGeom>
          <a:noFill/>
        </p:spPr>
        <p:txBody>
          <a:bodyPr wrap="square" rtlCol="0">
            <a:spAutoFit/>
          </a:bodyPr>
          <a:lstStyle/>
          <a:p>
            <a:r>
              <a:rPr lang="en-US" sz="1200" dirty="0" smtClean="0"/>
              <a:t>This Trojan can create a “backdoor” on your computer. It lets an attacker access your computer and control it. Your data can be downloaded by a third party and stolen. Or more malware can be uploaded to your device</a:t>
            </a:r>
            <a:endParaRPr lang="en-US" altLang="ko-KR" sz="1200" dirty="0">
              <a:cs typeface="Arial" pitchFamily="34" charset="0"/>
            </a:endParaRPr>
          </a:p>
        </p:txBody>
      </p:sp>
      <p:sp>
        <p:nvSpPr>
          <p:cNvPr id="32" name="TextBox 31">
            <a:extLst>
              <a:ext uri="{FF2B5EF4-FFF2-40B4-BE49-F238E27FC236}">
                <a16:creationId xmlns:a16="http://schemas.microsoft.com/office/drawing/2014/main" xmlns="" id="{5E04F901-47E1-4F03-A3E3-B4211357380A}"/>
              </a:ext>
            </a:extLst>
          </p:cNvPr>
          <p:cNvSpPr txBox="1"/>
          <p:nvPr/>
        </p:nvSpPr>
        <p:spPr>
          <a:xfrm>
            <a:off x="3933824" y="1497088"/>
            <a:ext cx="1304925" cy="553998"/>
          </a:xfrm>
          <a:prstGeom prst="rect">
            <a:avLst/>
          </a:prstGeom>
          <a:noFill/>
        </p:spPr>
        <p:txBody>
          <a:bodyPr wrap="square" rtlCol="0">
            <a:spAutoFit/>
          </a:bodyPr>
          <a:lstStyle/>
          <a:p>
            <a:pPr algn="ctr"/>
            <a:r>
              <a:rPr lang="en-US" sz="1500" b="1" dirty="0" smtClean="0">
                <a:solidFill>
                  <a:schemeClr val="accent3"/>
                </a:solidFill>
                <a:latin typeface="Bahnschrift Light" pitchFamily="34" charset="0"/>
              </a:rPr>
              <a:t>Downloader Trojan</a:t>
            </a:r>
            <a:endParaRPr lang="ko-KR" altLang="en-US" sz="1500" b="1" dirty="0">
              <a:solidFill>
                <a:schemeClr val="accent3"/>
              </a:solidFill>
              <a:latin typeface="Bahnschrift Light" pitchFamily="34" charset="0"/>
              <a:cs typeface="Arial" pitchFamily="34" charset="0"/>
            </a:endParaRPr>
          </a:p>
        </p:txBody>
      </p:sp>
      <p:sp>
        <p:nvSpPr>
          <p:cNvPr id="33" name="TextBox 32">
            <a:extLst>
              <a:ext uri="{FF2B5EF4-FFF2-40B4-BE49-F238E27FC236}">
                <a16:creationId xmlns:a16="http://schemas.microsoft.com/office/drawing/2014/main" xmlns="" id="{5E04F901-47E1-4F03-A3E3-B4211357380A}"/>
              </a:ext>
            </a:extLst>
          </p:cNvPr>
          <p:cNvSpPr txBox="1"/>
          <p:nvPr/>
        </p:nvSpPr>
        <p:spPr>
          <a:xfrm>
            <a:off x="3990975" y="2840113"/>
            <a:ext cx="1162050" cy="553998"/>
          </a:xfrm>
          <a:prstGeom prst="rect">
            <a:avLst/>
          </a:prstGeom>
          <a:noFill/>
        </p:spPr>
        <p:txBody>
          <a:bodyPr wrap="square" rtlCol="0">
            <a:spAutoFit/>
          </a:bodyPr>
          <a:lstStyle/>
          <a:p>
            <a:pPr algn="ctr"/>
            <a:r>
              <a:rPr lang="en-US" sz="1500" b="1" dirty="0" smtClean="0">
                <a:solidFill>
                  <a:schemeClr val="accent3"/>
                </a:solidFill>
                <a:latin typeface="Bahnschrift Light" pitchFamily="34" charset="0"/>
              </a:rPr>
              <a:t>Fake AV Trojan</a:t>
            </a:r>
            <a:endParaRPr lang="ko-KR" altLang="en-US" sz="1500" b="1" dirty="0">
              <a:solidFill>
                <a:schemeClr val="accent3"/>
              </a:solidFill>
              <a:latin typeface="Bahnschrift Light" pitchFamily="34" charset="0"/>
              <a:cs typeface="Arial" pitchFamily="34" charset="0"/>
            </a:endParaRPr>
          </a:p>
        </p:txBody>
      </p:sp>
      <p:sp>
        <p:nvSpPr>
          <p:cNvPr id="34" name="TextBox 33">
            <a:extLst>
              <a:ext uri="{FF2B5EF4-FFF2-40B4-BE49-F238E27FC236}">
                <a16:creationId xmlns:a16="http://schemas.microsoft.com/office/drawing/2014/main" xmlns="" id="{5E04F901-47E1-4F03-A3E3-B4211357380A}"/>
              </a:ext>
            </a:extLst>
          </p:cNvPr>
          <p:cNvSpPr txBox="1"/>
          <p:nvPr/>
        </p:nvSpPr>
        <p:spPr>
          <a:xfrm>
            <a:off x="3810000" y="4192663"/>
            <a:ext cx="1543050" cy="553998"/>
          </a:xfrm>
          <a:prstGeom prst="rect">
            <a:avLst/>
          </a:prstGeom>
          <a:noFill/>
        </p:spPr>
        <p:txBody>
          <a:bodyPr wrap="square" rtlCol="0">
            <a:spAutoFit/>
          </a:bodyPr>
          <a:lstStyle/>
          <a:p>
            <a:pPr algn="ctr"/>
            <a:r>
              <a:rPr lang="en-US" sz="1500" b="1" dirty="0" smtClean="0">
                <a:solidFill>
                  <a:schemeClr val="accent3"/>
                </a:solidFill>
                <a:latin typeface="Bahnschrift Light" pitchFamily="34" charset="0"/>
              </a:rPr>
              <a:t>Remote - Access Trojan</a:t>
            </a:r>
            <a:endParaRPr lang="ko-KR" altLang="en-US" sz="1500" b="1" dirty="0">
              <a:solidFill>
                <a:schemeClr val="accent3"/>
              </a:solidFill>
              <a:latin typeface="Bahnschrift Light" pitchFamily="34" charset="0"/>
              <a:cs typeface="Arial" pitchFamily="34" charset="0"/>
            </a:endParaRPr>
          </a:p>
        </p:txBody>
      </p:sp>
      <p:sp>
        <p:nvSpPr>
          <p:cNvPr id="35" name="TextBox 34">
            <a:extLst>
              <a:ext uri="{FF2B5EF4-FFF2-40B4-BE49-F238E27FC236}">
                <a16:creationId xmlns:a16="http://schemas.microsoft.com/office/drawing/2014/main" xmlns="" id="{5E04F901-47E1-4F03-A3E3-B4211357380A}"/>
              </a:ext>
            </a:extLst>
          </p:cNvPr>
          <p:cNvSpPr txBox="1"/>
          <p:nvPr/>
        </p:nvSpPr>
        <p:spPr>
          <a:xfrm>
            <a:off x="3990975" y="5592838"/>
            <a:ext cx="1162050" cy="553998"/>
          </a:xfrm>
          <a:prstGeom prst="rect">
            <a:avLst/>
          </a:prstGeom>
          <a:noFill/>
        </p:spPr>
        <p:txBody>
          <a:bodyPr wrap="square" rtlCol="0">
            <a:spAutoFit/>
          </a:bodyPr>
          <a:lstStyle/>
          <a:p>
            <a:pPr algn="ctr"/>
            <a:r>
              <a:rPr lang="en-US" sz="1500" b="1" dirty="0" err="1" smtClean="0">
                <a:solidFill>
                  <a:schemeClr val="accent3"/>
                </a:solidFill>
                <a:latin typeface="Bahnschrift Light" pitchFamily="34" charset="0"/>
              </a:rPr>
              <a:t>Rootkit</a:t>
            </a:r>
            <a:r>
              <a:rPr lang="en-US" sz="1500" b="1" dirty="0" smtClean="0">
                <a:solidFill>
                  <a:schemeClr val="accent3"/>
                </a:solidFill>
                <a:latin typeface="Bahnschrift Light" pitchFamily="34" charset="0"/>
              </a:rPr>
              <a:t> Trojan</a:t>
            </a:r>
            <a:endParaRPr lang="ko-KR" altLang="en-US" sz="1500" b="1" dirty="0">
              <a:solidFill>
                <a:schemeClr val="accent3"/>
              </a:solidFill>
              <a:latin typeface="Bahnschrift Light" pitchFamily="34" charset="0"/>
              <a:cs typeface="Arial" pitchFamily="34" charset="0"/>
            </a:endParaRPr>
          </a:p>
        </p:txBody>
      </p:sp>
      <p:sp>
        <p:nvSpPr>
          <p:cNvPr id="36" name="TextBox 35">
            <a:extLst>
              <a:ext uri="{FF2B5EF4-FFF2-40B4-BE49-F238E27FC236}">
                <a16:creationId xmlns:a16="http://schemas.microsoft.com/office/drawing/2014/main" xmlns="" id="{4A297662-52A4-4DA7-BC65-40154A5C7DB8}"/>
              </a:ext>
            </a:extLst>
          </p:cNvPr>
          <p:cNvSpPr txBox="1"/>
          <p:nvPr/>
        </p:nvSpPr>
        <p:spPr>
          <a:xfrm>
            <a:off x="5778474" y="1543021"/>
            <a:ext cx="5779742" cy="461665"/>
          </a:xfrm>
          <a:prstGeom prst="rect">
            <a:avLst/>
          </a:prstGeom>
          <a:noFill/>
        </p:spPr>
        <p:txBody>
          <a:bodyPr wrap="square" rtlCol="0">
            <a:spAutoFit/>
          </a:bodyPr>
          <a:lstStyle/>
          <a:p>
            <a:r>
              <a:rPr lang="en-US" sz="1200" dirty="0" smtClean="0"/>
              <a:t>This Trojan targets your already-infected computer. It downloads and installs new versions of malicious programs. These can include Trojans and adware</a:t>
            </a:r>
            <a:endParaRPr lang="en-US" altLang="ko-KR" sz="1200" dirty="0">
              <a:cs typeface="Arial" pitchFamily="34" charset="0"/>
            </a:endParaRPr>
          </a:p>
        </p:txBody>
      </p:sp>
      <p:sp>
        <p:nvSpPr>
          <p:cNvPr id="37" name="TextBox 36">
            <a:extLst>
              <a:ext uri="{FF2B5EF4-FFF2-40B4-BE49-F238E27FC236}">
                <a16:creationId xmlns:a16="http://schemas.microsoft.com/office/drawing/2014/main" xmlns="" id="{4A297662-52A4-4DA7-BC65-40154A5C7DB8}"/>
              </a:ext>
            </a:extLst>
          </p:cNvPr>
          <p:cNvSpPr txBox="1"/>
          <p:nvPr/>
        </p:nvSpPr>
        <p:spPr>
          <a:xfrm>
            <a:off x="5787999" y="2876521"/>
            <a:ext cx="5779742" cy="461665"/>
          </a:xfrm>
          <a:prstGeom prst="rect">
            <a:avLst/>
          </a:prstGeom>
          <a:noFill/>
        </p:spPr>
        <p:txBody>
          <a:bodyPr wrap="square" rtlCol="0">
            <a:spAutoFit/>
          </a:bodyPr>
          <a:lstStyle/>
          <a:p>
            <a:r>
              <a:rPr lang="en-US" sz="1200" dirty="0" smtClean="0"/>
              <a:t>This Trojan behaves like antivirus software, but demands money from you to detect and remove threats, whether they’re real or fake.</a:t>
            </a:r>
            <a:endParaRPr lang="en-US" altLang="ko-KR" sz="1200" dirty="0">
              <a:cs typeface="Arial" pitchFamily="34" charset="0"/>
            </a:endParaRPr>
          </a:p>
        </p:txBody>
      </p:sp>
      <p:sp>
        <p:nvSpPr>
          <p:cNvPr id="38" name="TextBox 37">
            <a:extLst>
              <a:ext uri="{FF2B5EF4-FFF2-40B4-BE49-F238E27FC236}">
                <a16:creationId xmlns:a16="http://schemas.microsoft.com/office/drawing/2014/main" xmlns="" id="{4A297662-52A4-4DA7-BC65-40154A5C7DB8}"/>
              </a:ext>
            </a:extLst>
          </p:cNvPr>
          <p:cNvSpPr txBox="1"/>
          <p:nvPr/>
        </p:nvSpPr>
        <p:spPr>
          <a:xfrm>
            <a:off x="5797524" y="4219546"/>
            <a:ext cx="5779742" cy="461665"/>
          </a:xfrm>
          <a:prstGeom prst="rect">
            <a:avLst/>
          </a:prstGeom>
          <a:noFill/>
        </p:spPr>
        <p:txBody>
          <a:bodyPr wrap="square" rtlCol="0">
            <a:spAutoFit/>
          </a:bodyPr>
          <a:lstStyle/>
          <a:p>
            <a:r>
              <a:rPr lang="en-US" sz="1200" dirty="0" smtClean="0"/>
              <a:t>This Trojan can give an attacker full control over your computer via a remote network connection. Its uses include stealing your information or spying on you.</a:t>
            </a:r>
            <a:endParaRPr lang="en-US" altLang="ko-KR" sz="1200" dirty="0">
              <a:cs typeface="Arial" pitchFamily="34" charset="0"/>
            </a:endParaRPr>
          </a:p>
        </p:txBody>
      </p:sp>
      <p:sp>
        <p:nvSpPr>
          <p:cNvPr id="39" name="TextBox 38">
            <a:extLst>
              <a:ext uri="{FF2B5EF4-FFF2-40B4-BE49-F238E27FC236}">
                <a16:creationId xmlns:a16="http://schemas.microsoft.com/office/drawing/2014/main" xmlns="" id="{4A297662-52A4-4DA7-BC65-40154A5C7DB8}"/>
              </a:ext>
            </a:extLst>
          </p:cNvPr>
          <p:cNvSpPr txBox="1"/>
          <p:nvPr/>
        </p:nvSpPr>
        <p:spPr>
          <a:xfrm>
            <a:off x="5787999" y="5648296"/>
            <a:ext cx="5779742" cy="461665"/>
          </a:xfrm>
          <a:prstGeom prst="rect">
            <a:avLst/>
          </a:prstGeom>
          <a:noFill/>
        </p:spPr>
        <p:txBody>
          <a:bodyPr wrap="square" rtlCol="0">
            <a:spAutoFit/>
          </a:bodyPr>
          <a:lstStyle/>
          <a:p>
            <a:r>
              <a:rPr lang="en-US" sz="1200" dirty="0" smtClean="0"/>
              <a:t>A </a:t>
            </a:r>
            <a:r>
              <a:rPr lang="en-US" sz="1200" dirty="0" err="1" smtClean="0"/>
              <a:t>rootkit</a:t>
            </a:r>
            <a:r>
              <a:rPr lang="en-US" sz="1200" dirty="0" smtClean="0"/>
              <a:t> aims to hide or obscure an object on your infected computer. The idea? To extend the time a malicious program runs on your device.</a:t>
            </a:r>
            <a:endParaRPr lang="en-US" altLang="ko-KR" sz="1200" dirty="0">
              <a:cs typeface="Arial" pitchFamily="34" charset="0"/>
            </a:endParaRPr>
          </a:p>
        </p:txBody>
      </p:sp>
      <p:sp>
        <p:nvSpPr>
          <p:cNvPr id="25" name="Oval 24"/>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Tree>
    <p:extLst>
      <p:ext uri="{BB962C8B-B14F-4D97-AF65-F5344CB8AC3E}">
        <p14:creationId xmlns:p14="http://schemas.microsoft.com/office/powerpoint/2010/main" xmlns="" val="3979649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4319659" y="2990850"/>
            <a:ext cx="307648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pyware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524" y="209550"/>
            <a:ext cx="11622801"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to recognize spyware in your device?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1933574" y="3790950"/>
            <a:ext cx="5581651" cy="1247775"/>
          </a:xfrm>
          <a:prstGeom prst="rect">
            <a:avLst/>
          </a:prstGeom>
        </p:spPr>
        <p:txBody>
          <a:bodyPr/>
          <a:lstStyle/>
          <a:p>
            <a:r>
              <a:rPr lang="en-US" sz="1800" dirty="0" smtClean="0"/>
              <a:t>Your device is slow or crashes unexpectedly.</a:t>
            </a:r>
          </a:p>
          <a:p>
            <a:r>
              <a:rPr lang="en-US" sz="1800" dirty="0" smtClean="0"/>
              <a:t>Your device is running out of hard drive space.</a:t>
            </a:r>
          </a:p>
          <a:p>
            <a:r>
              <a:rPr lang="en-US" sz="1800" dirty="0" smtClean="0"/>
              <a:t>You get pop-ups when you are online or offline.</a:t>
            </a:r>
            <a:endParaRPr lang="en-US" sz="1800" dirty="0"/>
          </a:p>
        </p:txBody>
      </p:sp>
      <p:sp>
        <p:nvSpPr>
          <p:cNvPr id="4" name="Rectangle 3"/>
          <p:cNvSpPr/>
          <p:nvPr/>
        </p:nvSpPr>
        <p:spPr>
          <a:xfrm>
            <a:off x="800099" y="2814161"/>
            <a:ext cx="11039475" cy="923330"/>
          </a:xfrm>
          <a:prstGeom prst="rect">
            <a:avLst/>
          </a:prstGeom>
        </p:spPr>
        <p:txBody>
          <a:bodyPr wrap="square">
            <a:spAutoFit/>
          </a:bodyPr>
          <a:lstStyle/>
          <a:p>
            <a:pPr>
              <a:buNone/>
            </a:pPr>
            <a:r>
              <a:rPr lang="en-US" dirty="0" smtClean="0"/>
              <a:t>Spyware can be difficult to recognize on your device. By its nature, it’s meant to be deceptive and hard to find. But there are clues that can help you identify whether you’ve been infected by spyware.</a:t>
            </a:r>
          </a:p>
          <a:p>
            <a:pPr>
              <a:buNone/>
            </a:pPr>
            <a:r>
              <a:rPr lang="en-US" dirty="0" smtClean="0"/>
              <a:t>You may have a spyware issue if your computer shows these symptoms.</a:t>
            </a:r>
          </a:p>
        </p:txBody>
      </p:sp>
      <p:sp>
        <p:nvSpPr>
          <p:cNvPr id="5" name="Parallelogram 15">
            <a:extLst>
              <a:ext uri="{FF2B5EF4-FFF2-40B4-BE49-F238E27FC236}">
                <a16:creationId xmlns:a16="http://schemas.microsoft.com/office/drawing/2014/main" xmlns="" id="{24ABDD0B-564D-4579-ACF2-A3B23447A0E6}"/>
              </a:ext>
            </a:extLst>
          </p:cNvPr>
          <p:cNvSpPr/>
          <p:nvPr/>
        </p:nvSpPr>
        <p:spPr>
          <a:xfrm rot="16200000">
            <a:off x="173918" y="2764086"/>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34</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2722813" y="584036"/>
            <a:ext cx="6183062" cy="5835814"/>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2" name="Rectangle 11"/>
          <p:cNvSpPr/>
          <p:nvPr/>
        </p:nvSpPr>
        <p:spPr>
          <a:xfrm>
            <a:off x="3579074" y="2990850"/>
            <a:ext cx="455765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Ransomware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Oval 5"/>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35</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5844" y="419100"/>
            <a:ext cx="1050800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does </a:t>
            </a:r>
            <a:r>
              <a:rPr lang="en-US" sz="5400" b="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ransomware</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works?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57249" y="2171699"/>
            <a:ext cx="10429875" cy="3429001"/>
          </a:xfrm>
          <a:prstGeom prst="rect">
            <a:avLst/>
          </a:prstGeom>
        </p:spPr>
        <p:txBody>
          <a:bodyPr/>
          <a:lstStyle/>
          <a:p>
            <a:pPr>
              <a:spcAft>
                <a:spcPts val="600"/>
              </a:spcAft>
            </a:pPr>
            <a:r>
              <a:rPr lang="en-US" sz="1800" dirty="0" err="1" smtClean="0"/>
              <a:t>Ransomware</a:t>
            </a:r>
            <a:r>
              <a:rPr lang="en-US" sz="1800" dirty="0" smtClean="0"/>
              <a:t> uses asymmetric encryption. The attacker makes the private key available to the victim only after the ransom is paid. Without access to the private key, it is nearly impossible to decrypt the files that are being held for ransom.</a:t>
            </a:r>
          </a:p>
          <a:p>
            <a:pPr>
              <a:spcAft>
                <a:spcPts val="600"/>
              </a:spcAft>
            </a:pPr>
            <a:r>
              <a:rPr lang="en-US" sz="1800" dirty="0" smtClean="0"/>
              <a:t>After a successful exploit, </a:t>
            </a:r>
            <a:r>
              <a:rPr lang="en-US" sz="1800" dirty="0" err="1" smtClean="0"/>
              <a:t>ransomware</a:t>
            </a:r>
            <a:r>
              <a:rPr lang="en-US" sz="1800" dirty="0" smtClean="0"/>
              <a:t> drops and executes a malicious binary on the infected system. This binary then searches and encrypts valuable files, such as Microsoft Word documents, images, databases, and so on. The </a:t>
            </a:r>
            <a:r>
              <a:rPr lang="en-US" sz="1800" dirty="0" err="1" smtClean="0"/>
              <a:t>ransomware</a:t>
            </a:r>
            <a:r>
              <a:rPr lang="en-US" sz="1800" dirty="0" smtClean="0"/>
              <a:t> may also exploit system and network vulnerabilities to spread to other systems and possibly across entire organizations.</a:t>
            </a:r>
          </a:p>
          <a:p>
            <a:pPr>
              <a:spcAft>
                <a:spcPts val="600"/>
              </a:spcAft>
            </a:pPr>
            <a:r>
              <a:rPr lang="en-US" sz="1800" dirty="0" smtClean="0"/>
              <a:t>Once files are encrypted, </a:t>
            </a:r>
            <a:r>
              <a:rPr lang="en-US" sz="1800" dirty="0" err="1" smtClean="0"/>
              <a:t>ransomware</a:t>
            </a:r>
            <a:r>
              <a:rPr lang="en-US" sz="1800" dirty="0" smtClean="0"/>
              <a:t> prompts the user for a ransom to be paid within 24 to 48 hours to decrypt the files, or they will be lost forever. If a data backup is unavailable or those backups were themselves encrypted, the victim is faced with paying the ransom to recover personal files.</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36</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0966" y="381000"/>
            <a:ext cx="805842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Malware Analysis Tools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1657349" y="2286000"/>
            <a:ext cx="6819901" cy="676276"/>
          </a:xfrm>
          <a:prstGeom prst="rect">
            <a:avLst/>
          </a:prstGeom>
        </p:spPr>
        <p:txBody>
          <a:bodyPr/>
          <a:lstStyle/>
          <a:p>
            <a:pPr>
              <a:spcAft>
                <a:spcPts val="600"/>
              </a:spcAft>
              <a:buNone/>
            </a:pPr>
            <a:r>
              <a:rPr lang="en-US" sz="3200" dirty="0" smtClean="0"/>
              <a:t>Static malware analysis tools</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36</a:t>
            </a:r>
            <a:endParaRPr lang="en-US" dirty="0"/>
          </a:p>
        </p:txBody>
      </p:sp>
      <p:sp>
        <p:nvSpPr>
          <p:cNvPr id="5" name="Rectangle 3"/>
          <p:cNvSpPr>
            <a:spLocks noGrp="1" noChangeArrowheads="1"/>
          </p:cNvSpPr>
          <p:nvPr>
            <p:ph type="body" idx="4294967295"/>
          </p:nvPr>
        </p:nvSpPr>
        <p:spPr>
          <a:xfrm>
            <a:off x="1657349" y="3390900"/>
            <a:ext cx="6657976" cy="676276"/>
          </a:xfrm>
          <a:prstGeom prst="rect">
            <a:avLst/>
          </a:prstGeom>
        </p:spPr>
        <p:txBody>
          <a:bodyPr/>
          <a:lstStyle/>
          <a:p>
            <a:pPr>
              <a:spcAft>
                <a:spcPts val="600"/>
              </a:spcAft>
              <a:buNone/>
            </a:pPr>
            <a:r>
              <a:rPr lang="en-US" sz="3200" dirty="0" smtClean="0"/>
              <a:t>Dynamic malware analysis tools</a:t>
            </a:r>
          </a:p>
        </p:txBody>
      </p:sp>
      <p:sp>
        <p:nvSpPr>
          <p:cNvPr id="6" name="Parallelogram 15">
            <a:extLst>
              <a:ext uri="{FF2B5EF4-FFF2-40B4-BE49-F238E27FC236}">
                <a16:creationId xmlns:a16="http://schemas.microsoft.com/office/drawing/2014/main" xmlns="" id="{24ABDD0B-564D-4579-ACF2-A3B23447A0E6}"/>
              </a:ext>
            </a:extLst>
          </p:cNvPr>
          <p:cNvSpPr/>
          <p:nvPr/>
        </p:nvSpPr>
        <p:spPr>
          <a:xfrm rot="16200000">
            <a:off x="907348" y="2173534"/>
            <a:ext cx="598766"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xmlns="" id="{24ABDD0B-564D-4579-ACF2-A3B23447A0E6}"/>
              </a:ext>
            </a:extLst>
          </p:cNvPr>
          <p:cNvSpPr/>
          <p:nvPr/>
        </p:nvSpPr>
        <p:spPr>
          <a:xfrm rot="16200000">
            <a:off x="907348" y="3240336"/>
            <a:ext cx="598766"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4375" y="1962150"/>
            <a:ext cx="10858500" cy="2438400"/>
          </a:xfrm>
          <a:prstGeom prst="rect">
            <a:avLst/>
          </a:prstGeom>
          <a:solidFill>
            <a:schemeClr val="bg1"/>
          </a:solidFill>
          <a:ln w="190500" cmpd="sng">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61539" y="2686050"/>
            <a:ext cx="815473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Static Malware Analysis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Oval 7"/>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37</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304800"/>
            <a:ext cx="12192000"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Techniques used for static malware analysis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57249" y="2324099"/>
            <a:ext cx="10429875" cy="3429001"/>
          </a:xfrm>
          <a:prstGeom prst="rect">
            <a:avLst/>
          </a:prstGeom>
        </p:spPr>
        <p:txBody>
          <a:bodyPr/>
          <a:lstStyle/>
          <a:p>
            <a:pPr>
              <a:spcAft>
                <a:spcPts val="600"/>
              </a:spcAft>
            </a:pPr>
            <a:r>
              <a:rPr lang="en-US" sz="2400" dirty="0" smtClean="0"/>
              <a:t>File fingerprinting </a:t>
            </a:r>
          </a:p>
          <a:p>
            <a:pPr>
              <a:spcAft>
                <a:spcPts val="600"/>
              </a:spcAft>
            </a:pPr>
            <a:r>
              <a:rPr lang="en-US" sz="2400" dirty="0" smtClean="0"/>
              <a:t>File format</a:t>
            </a:r>
          </a:p>
          <a:p>
            <a:pPr>
              <a:spcAft>
                <a:spcPts val="600"/>
              </a:spcAft>
            </a:pPr>
            <a:r>
              <a:rPr lang="en-US" sz="2400" dirty="0" smtClean="0"/>
              <a:t>AV scanning </a:t>
            </a:r>
          </a:p>
          <a:p>
            <a:pPr>
              <a:spcAft>
                <a:spcPts val="600"/>
              </a:spcAft>
            </a:pPr>
            <a:r>
              <a:rPr lang="en-US" sz="2400" dirty="0" smtClean="0"/>
              <a:t>Packer detection</a:t>
            </a:r>
          </a:p>
          <a:p>
            <a:pPr>
              <a:spcAft>
                <a:spcPts val="600"/>
              </a:spcAft>
            </a:pPr>
            <a:r>
              <a:rPr lang="en-US" sz="2400" dirty="0" smtClean="0"/>
              <a:t>Disassembly</a:t>
            </a:r>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36</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915024" y="19050"/>
            <a:ext cx="6276975" cy="6858000"/>
          </a:xfrm>
          <a:prstGeom prst="rect">
            <a:avLst/>
          </a:prstGeom>
          <a:noFill/>
          <a:ln w="9525">
            <a:noFill/>
            <a:miter lim="800000"/>
            <a:headEnd/>
            <a:tailEnd/>
          </a:ln>
          <a:effectLst/>
        </p:spPr>
      </p:pic>
      <p:sp>
        <p:nvSpPr>
          <p:cNvPr id="4" name="Rectangle 3"/>
          <p:cNvSpPr/>
          <p:nvPr/>
        </p:nvSpPr>
        <p:spPr>
          <a:xfrm>
            <a:off x="77542" y="428625"/>
            <a:ext cx="1167499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Different Issues of Software Flaws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a:spLocks noChangeArrowheads="1"/>
          </p:cNvSpPr>
          <p:nvPr/>
        </p:nvSpPr>
        <p:spPr bwMode="auto">
          <a:xfrm>
            <a:off x="1209675" y="1981200"/>
            <a:ext cx="4038600" cy="4038600"/>
          </a:xfrm>
          <a:prstGeom prst="rect">
            <a:avLst/>
          </a:prstGeom>
          <a:noFill/>
          <a:ln w="9525">
            <a:solidFill>
              <a:schemeClr val="bg1"/>
            </a:solidFill>
            <a:miter lim="800000"/>
            <a:headEnd/>
            <a:tailEnd/>
          </a:ln>
        </p:spPr>
        <p:txBody>
          <a:bodyPr/>
          <a:lstStyle/>
          <a:p>
            <a:pPr marL="342900" indent="-342900">
              <a:lnSpc>
                <a:spcPct val="90000"/>
              </a:lnSpc>
              <a:spcBef>
                <a:spcPct val="20000"/>
              </a:spcBef>
              <a:buClr>
                <a:schemeClr val="accent2"/>
              </a:buClr>
              <a:buSzPct val="75000"/>
              <a:buFont typeface="Wingdings" pitchFamily="2" charset="2"/>
              <a:buNone/>
            </a:pPr>
            <a:r>
              <a:rPr lang="en-US" sz="2800" b="1" dirty="0" smtClean="0">
                <a:solidFill>
                  <a:schemeClr val="bg1"/>
                </a:solidFill>
              </a:rPr>
              <a:t>General User</a:t>
            </a:r>
            <a:endParaRPr lang="en-US" sz="2800" dirty="0">
              <a:solidFill>
                <a:schemeClr val="bg1"/>
              </a:solidFill>
            </a:endParaRPr>
          </a:p>
          <a:p>
            <a:pPr marL="342900" indent="-342900">
              <a:lnSpc>
                <a:spcPct val="90000"/>
              </a:lnSpc>
              <a:spcBef>
                <a:spcPct val="20000"/>
              </a:spcBef>
              <a:spcAft>
                <a:spcPts val="600"/>
              </a:spcAft>
              <a:buClr>
                <a:schemeClr val="accent2"/>
              </a:buClr>
              <a:buSzPct val="75000"/>
              <a:buFont typeface="Wingdings" pitchFamily="2" charset="2"/>
              <a:buChar char="§"/>
            </a:pPr>
            <a:r>
              <a:rPr lang="en-US" sz="2800" dirty="0">
                <a:solidFill>
                  <a:schemeClr val="bg1"/>
                </a:solidFill>
              </a:rPr>
              <a:t>Find bugs and flaws by accident</a:t>
            </a:r>
          </a:p>
          <a:p>
            <a:pPr marL="342900" indent="-342900">
              <a:lnSpc>
                <a:spcPct val="90000"/>
              </a:lnSpc>
              <a:spcBef>
                <a:spcPct val="20000"/>
              </a:spcBef>
              <a:spcAft>
                <a:spcPts val="600"/>
              </a:spcAft>
              <a:buClr>
                <a:schemeClr val="accent2"/>
              </a:buClr>
              <a:buSzPct val="75000"/>
              <a:buFont typeface="Wingdings" pitchFamily="2" charset="2"/>
              <a:buChar char="§"/>
            </a:pPr>
            <a:r>
              <a:rPr lang="en-US" sz="2800" dirty="0">
                <a:solidFill>
                  <a:schemeClr val="bg1"/>
                </a:solidFill>
              </a:rPr>
              <a:t>Hate bad </a:t>
            </a:r>
            <a:r>
              <a:rPr lang="en-US" sz="2800" dirty="0" smtClean="0">
                <a:solidFill>
                  <a:schemeClr val="bg1"/>
                </a:solidFill>
              </a:rPr>
              <a:t>software.</a:t>
            </a:r>
            <a:endParaRPr lang="en-US" sz="2800" dirty="0">
              <a:solidFill>
                <a:schemeClr val="bg1"/>
              </a:solidFill>
            </a:endParaRPr>
          </a:p>
          <a:p>
            <a:pPr marL="342900" indent="-342900">
              <a:lnSpc>
                <a:spcPct val="90000"/>
              </a:lnSpc>
              <a:spcBef>
                <a:spcPct val="20000"/>
              </a:spcBef>
              <a:spcAft>
                <a:spcPts val="600"/>
              </a:spcAft>
              <a:buClr>
                <a:schemeClr val="accent2"/>
              </a:buClr>
              <a:buSzPct val="75000"/>
              <a:buFont typeface="Wingdings" pitchFamily="2" charset="2"/>
              <a:buChar char="§"/>
            </a:pPr>
            <a:r>
              <a:rPr lang="en-US" sz="2800" dirty="0" smtClean="0">
                <a:solidFill>
                  <a:schemeClr val="bg1"/>
                </a:solidFill>
              </a:rPr>
              <a:t>Finds a way </a:t>
            </a:r>
            <a:r>
              <a:rPr lang="en-US" sz="2800" dirty="0">
                <a:solidFill>
                  <a:schemeClr val="bg1"/>
                </a:solidFill>
              </a:rPr>
              <a:t>to live with it</a:t>
            </a:r>
          </a:p>
          <a:p>
            <a:pPr marL="342900" indent="-342900">
              <a:lnSpc>
                <a:spcPct val="90000"/>
              </a:lnSpc>
              <a:spcBef>
                <a:spcPct val="20000"/>
              </a:spcBef>
              <a:spcAft>
                <a:spcPts val="600"/>
              </a:spcAft>
              <a:buClr>
                <a:schemeClr val="accent2"/>
              </a:buClr>
              <a:buSzPct val="75000"/>
              <a:buFont typeface="Wingdings" pitchFamily="2" charset="2"/>
              <a:buChar char="§"/>
            </a:pPr>
            <a:r>
              <a:rPr lang="en-US" sz="2800" dirty="0" smtClean="0">
                <a:solidFill>
                  <a:schemeClr val="bg1"/>
                </a:solidFill>
              </a:rPr>
              <a:t>Tries to </a:t>
            </a:r>
            <a:r>
              <a:rPr lang="en-US" sz="2800" dirty="0">
                <a:solidFill>
                  <a:schemeClr val="bg1"/>
                </a:solidFill>
              </a:rPr>
              <a:t>make bad software work</a:t>
            </a:r>
          </a:p>
        </p:txBody>
      </p:sp>
      <p:sp>
        <p:nvSpPr>
          <p:cNvPr id="6" name="Rectangle 3"/>
          <p:cNvSpPr txBox="1">
            <a:spLocks noChangeArrowheads="1"/>
          </p:cNvSpPr>
          <p:nvPr/>
        </p:nvSpPr>
        <p:spPr>
          <a:xfrm>
            <a:off x="6762750" y="1981200"/>
            <a:ext cx="3962400" cy="3962400"/>
          </a:xfrm>
          <a:prstGeom prst="rect">
            <a:avLst/>
          </a:prstGeom>
          <a:ln>
            <a:solidFill>
              <a:schemeClr val="tx1"/>
            </a:solidFill>
          </a:ln>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sz="2800" b="1" dirty="0" smtClean="0"/>
              <a:t>Bad </a:t>
            </a:r>
            <a:r>
              <a:rPr lang="en-US" sz="2800" b="1" dirty="0" err="1" smtClean="0"/>
              <a:t>Gu</a:t>
            </a:r>
            <a:r>
              <a:rPr kumimoji="0" lang="en-US" sz="2800" b="1" i="0" u="none" strike="noStrike" kern="1200" cap="none" spc="0" normalizeH="0" baseline="0" noProof="0" dirty="0" smtClean="0">
                <a:ln>
                  <a:noFill/>
                </a:ln>
                <a:effectLst/>
                <a:uLnTx/>
                <a:uFillTx/>
                <a:latin typeface="+mn-lt"/>
                <a:ea typeface="+mn-ea"/>
                <a:cs typeface="+mn-cs"/>
              </a:rPr>
              <a:t>y </a:t>
            </a:r>
          </a:p>
          <a:p>
            <a:pPr marL="228600" marR="0" lvl="0" indent="-228600" algn="l" defTabSz="914400" rtl="0" eaLnBrk="1" fontAlgn="auto" latinLnBrk="0" hangingPunct="1">
              <a:lnSpc>
                <a:spcPct val="90000"/>
              </a:lnSpc>
              <a:spcBef>
                <a:spcPts val="1000"/>
              </a:spcBef>
              <a:spcAft>
                <a:spcPts val="60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Actively looks for bugs and flaws</a:t>
            </a:r>
          </a:p>
          <a:p>
            <a:pPr marL="228600" marR="0" lvl="0" indent="-228600" algn="l" defTabSz="914400" rtl="0" eaLnBrk="1" fontAlgn="auto" latinLnBrk="0" hangingPunct="1">
              <a:lnSpc>
                <a:spcPct val="90000"/>
              </a:lnSpc>
              <a:spcBef>
                <a:spcPts val="1000"/>
              </a:spcBef>
              <a:spcAft>
                <a:spcPts val="60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Likes bad software.</a:t>
            </a:r>
          </a:p>
          <a:p>
            <a:pPr marL="228600" marR="0" lvl="0" indent="-228600" algn="l" defTabSz="914400" rtl="0" eaLnBrk="1" fontAlgn="auto" latinLnBrk="0" hangingPunct="1">
              <a:lnSpc>
                <a:spcPct val="90000"/>
              </a:lnSpc>
              <a:spcBef>
                <a:spcPts val="1000"/>
              </a:spcBef>
              <a:spcAft>
                <a:spcPts val="600"/>
              </a:spcAft>
              <a:buClrTx/>
              <a:buSzTx/>
              <a:buFont typeface="Wingdings" pitchFamily="2" charset="2"/>
              <a:buChar char="§"/>
              <a:tabLst/>
              <a:defRPr/>
            </a:pPr>
            <a:r>
              <a:rPr lang="en-US" sz="2800" noProof="0" dirty="0" smtClean="0"/>
              <a:t>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ries to make it misbehave</a:t>
            </a:r>
          </a:p>
          <a:p>
            <a:pPr marL="228600" marR="0" lvl="0" indent="-228600" algn="l" defTabSz="914400" rtl="0" eaLnBrk="1" fontAlgn="auto" latinLnBrk="0" hangingPunct="1">
              <a:lnSpc>
                <a:spcPct val="90000"/>
              </a:lnSpc>
              <a:spcBef>
                <a:spcPts val="1000"/>
              </a:spcBef>
              <a:spcAft>
                <a:spcPts val="600"/>
              </a:spcAft>
              <a:buClrTx/>
              <a:buSzTx/>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Attacks systems via bad software</a:t>
            </a:r>
          </a:p>
        </p:txBody>
      </p:sp>
      <p:grpSp>
        <p:nvGrpSpPr>
          <p:cNvPr id="7" name="Group 25"/>
          <p:cNvGrpSpPr/>
          <p:nvPr/>
        </p:nvGrpSpPr>
        <p:grpSpPr>
          <a:xfrm>
            <a:off x="5618413" y="3584412"/>
            <a:ext cx="618306" cy="583581"/>
            <a:chOff x="3592654" y="1960064"/>
            <a:chExt cx="1295380" cy="1295380"/>
          </a:xfrm>
        </p:grpSpPr>
        <p:sp>
          <p:nvSpPr>
            <p:cNvPr id="8" name="Oval 7"/>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9" name="Oval 8"/>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0" name="Rectangle 9"/>
          <p:cNvSpPr/>
          <p:nvPr/>
        </p:nvSpPr>
        <p:spPr>
          <a:xfrm>
            <a:off x="5524500" y="3619501"/>
            <a:ext cx="828675"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cap="none" spc="50" dirty="0" err="1" smtClean="0">
                <a:ln w="11430"/>
                <a:effectLst>
                  <a:outerShdw blurRad="76200" dist="50800" dir="5400000" algn="tl" rotWithShape="0">
                    <a:srgbClr val="000000">
                      <a:alpha val="65000"/>
                    </a:srgbClr>
                  </a:outerShdw>
                </a:effectLst>
              </a:rPr>
              <a:t>vs</a:t>
            </a:r>
            <a:endParaRPr lang="en-US" sz="2400" b="1" cap="none" spc="50" dirty="0" smtClean="0">
              <a:ln w="11430"/>
              <a:effectLst>
                <a:outerShdw blurRad="76200" dist="50800" dir="5400000" algn="tl" rotWithShape="0">
                  <a:srgbClr val="000000">
                    <a:alpha val="65000"/>
                  </a:srgbClr>
                </a:outerShdw>
              </a:effectLst>
            </a:endParaRPr>
          </a:p>
        </p:txBody>
      </p:sp>
      <p:sp>
        <p:nvSpPr>
          <p:cNvPr id="11" name="Oval 10"/>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04</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4375" y="1962150"/>
            <a:ext cx="10858500" cy="2438400"/>
          </a:xfrm>
          <a:prstGeom prst="rect">
            <a:avLst/>
          </a:prstGeom>
          <a:solidFill>
            <a:schemeClr val="bg1"/>
          </a:solidFill>
          <a:ln w="190500" cmpd="sng">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58198" y="2686050"/>
            <a:ext cx="916141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Dynamic Malware Analysis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Oval 7"/>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37</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304800"/>
            <a:ext cx="12192000"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Approaches for Dynamic </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malware </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analysis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76299" y="3057525"/>
            <a:ext cx="7162801" cy="1228726"/>
          </a:xfrm>
          <a:prstGeom prst="rect">
            <a:avLst/>
          </a:prstGeom>
        </p:spPr>
        <p:txBody>
          <a:bodyPr/>
          <a:lstStyle/>
          <a:p>
            <a:pPr>
              <a:spcAft>
                <a:spcPts val="600"/>
              </a:spcAft>
            </a:pPr>
            <a:r>
              <a:rPr lang="en-US" sz="2400" dirty="0" smtClean="0"/>
              <a:t>Analyzing the difference between defined </a:t>
            </a:r>
            <a:r>
              <a:rPr lang="en-US" sz="2400" dirty="0" smtClean="0"/>
              <a:t>points</a:t>
            </a:r>
          </a:p>
          <a:p>
            <a:pPr>
              <a:spcAft>
                <a:spcPts val="600"/>
              </a:spcAft>
            </a:pPr>
            <a:r>
              <a:rPr lang="en-US" sz="2400" dirty="0" smtClean="0"/>
              <a:t>Observing runtime-behavior</a:t>
            </a:r>
            <a:endParaRPr lang="en-US" sz="2400" dirty="0" smtClean="0"/>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36</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04800"/>
            <a:ext cx="121920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Malware Analysis Tools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3"/>
          <p:cNvSpPr txBox="1">
            <a:spLocks noChangeArrowheads="1"/>
          </p:cNvSpPr>
          <p:nvPr/>
        </p:nvSpPr>
        <p:spPr>
          <a:xfrm>
            <a:off x="876300" y="2352674"/>
            <a:ext cx="4791076" cy="253365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PeStudio</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Process Hacker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Process Monitor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ProcMon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ProcDot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Wireshark</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04800"/>
            <a:ext cx="121920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Trends in Malware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3"/>
          <p:cNvSpPr txBox="1">
            <a:spLocks noChangeArrowheads="1"/>
          </p:cNvSpPr>
          <p:nvPr/>
        </p:nvSpPr>
        <p:spPr>
          <a:xfrm>
            <a:off x="876300" y="2352674"/>
            <a:ext cx="4791076" cy="253365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1200150" y="2178814"/>
            <a:ext cx="10344150" cy="2308324"/>
          </a:xfrm>
          <a:prstGeom prst="rect">
            <a:avLst/>
          </a:prstGeom>
        </p:spPr>
        <p:txBody>
          <a:bodyPr wrap="square">
            <a:spAutoFit/>
          </a:bodyPr>
          <a:lstStyle/>
          <a:p>
            <a:pPr marL="342900" indent="-342900">
              <a:buFont typeface="Wingdings" pitchFamily="2" charset="2"/>
              <a:buChar char="q"/>
            </a:pPr>
            <a:r>
              <a:rPr lang="en-US" dirty="0" smtClean="0"/>
              <a:t>Malware </a:t>
            </a:r>
            <a:r>
              <a:rPr lang="en-US" dirty="0" smtClean="0"/>
              <a:t>is expanding increasingly sophisticated. </a:t>
            </a:r>
            <a:endParaRPr lang="en-US" dirty="0" smtClean="0"/>
          </a:p>
          <a:p>
            <a:pPr marL="342900" indent="-342900">
              <a:buFont typeface="Wingdings" pitchFamily="2" charset="2"/>
              <a:buChar char="q"/>
            </a:pPr>
            <a:r>
              <a:rPr lang="en-US" dirty="0" smtClean="0"/>
              <a:t>Creators </a:t>
            </a:r>
            <a:r>
              <a:rPr lang="en-US" dirty="0" smtClean="0"/>
              <a:t>of malware try to make their tools undetectable. </a:t>
            </a:r>
            <a:endParaRPr lang="en-US" dirty="0" smtClean="0"/>
          </a:p>
          <a:p>
            <a:pPr marL="342900" indent="-342900">
              <a:buFont typeface="Wingdings" pitchFamily="2" charset="2"/>
              <a:buChar char="q"/>
            </a:pPr>
            <a:r>
              <a:rPr lang="en-US" dirty="0" smtClean="0"/>
              <a:t>Virtually </a:t>
            </a:r>
            <a:r>
              <a:rPr lang="en-US" dirty="0" smtClean="0"/>
              <a:t>every known offensive method developed into malware tries to make it more difficult to defend against it. </a:t>
            </a:r>
            <a:endParaRPr lang="en-US" dirty="0" smtClean="0"/>
          </a:p>
          <a:p>
            <a:pPr marL="342900" indent="-342900">
              <a:buFont typeface="Wingdings" pitchFamily="2" charset="2"/>
              <a:buChar char="q"/>
            </a:pPr>
            <a:r>
              <a:rPr lang="en-US" dirty="0" smtClean="0"/>
              <a:t>Malware </a:t>
            </a:r>
            <a:r>
              <a:rPr lang="en-US" dirty="0" smtClean="0"/>
              <a:t>creators often try to deliver several components into a single malware payload. </a:t>
            </a:r>
            <a:endParaRPr lang="en-US" dirty="0" smtClean="0"/>
          </a:p>
          <a:p>
            <a:pPr marL="342900" indent="-342900">
              <a:buFont typeface="Wingdings" pitchFamily="2" charset="2"/>
              <a:buChar char="q"/>
            </a:pPr>
            <a:r>
              <a:rPr lang="en-US" dirty="0" smtClean="0"/>
              <a:t>These </a:t>
            </a:r>
            <a:r>
              <a:rPr lang="en-US" dirty="0" smtClean="0"/>
              <a:t>additional components can include kernel-level drivers, which can hide the malware's presence, and malware client and server components. </a:t>
            </a:r>
            <a:endParaRPr lang="en-US" dirty="0" smtClean="0"/>
          </a:p>
          <a:p>
            <a:pPr marL="342900" indent="-342900">
              <a:buFont typeface="Wingdings" pitchFamily="2" charset="2"/>
              <a:buChar char="q"/>
            </a:pPr>
            <a:r>
              <a:rPr lang="en-US" dirty="0" smtClean="0"/>
              <a:t>It </a:t>
            </a:r>
            <a:r>
              <a:rPr lang="en-US" dirty="0" smtClean="0"/>
              <a:t>also provides proxy services through an infected computer.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4375" y="1962150"/>
            <a:ext cx="10858500" cy="2438400"/>
          </a:xfrm>
          <a:prstGeom prst="rect">
            <a:avLst/>
          </a:prstGeom>
          <a:solidFill>
            <a:schemeClr val="bg1"/>
          </a:solidFill>
          <a:ln w="190500" cmpd="sng">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33882" y="2686050"/>
            <a:ext cx="861004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Security against Malware</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Oval 7"/>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37</a:t>
            </a:r>
            <a:endParaRPr lang="en-US" dirty="0"/>
          </a:p>
        </p:txBody>
      </p:sp>
    </p:spTree>
    <p:extLst>
      <p:ext uri="{BB962C8B-B14F-4D97-AF65-F5344CB8AC3E}">
        <p14:creationId xmlns:p14="http://schemas.microsoft.com/office/powerpoint/2010/main" xmlns="" val="2645269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27723" y="419100"/>
            <a:ext cx="338426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Summary</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6" name="Rectangle 3"/>
          <p:cNvSpPr>
            <a:spLocks noGrp="1" noChangeArrowheads="1"/>
          </p:cNvSpPr>
          <p:nvPr>
            <p:ph type="body" idx="4294967295"/>
          </p:nvPr>
        </p:nvSpPr>
        <p:spPr>
          <a:xfrm>
            <a:off x="828674" y="1876424"/>
            <a:ext cx="10429875" cy="3686176"/>
          </a:xfrm>
          <a:prstGeom prst="rect">
            <a:avLst/>
          </a:prstGeom>
        </p:spPr>
        <p:txBody>
          <a:bodyPr/>
          <a:lstStyle/>
          <a:p>
            <a:r>
              <a:rPr lang="en-US" sz="1800" dirty="0" smtClean="0"/>
              <a:t>Software security is really important. If the software is subject to attack, then all of the other security mechanisms are vulnerable.</a:t>
            </a:r>
          </a:p>
          <a:p>
            <a:r>
              <a:rPr lang="en-US" sz="1800" dirty="0" smtClean="0"/>
              <a:t>The threats considered here are of two </a:t>
            </a:r>
            <a:r>
              <a:rPr lang="en-US" sz="1800" dirty="0" smtClean="0"/>
              <a:t>type</a:t>
            </a:r>
          </a:p>
          <a:p>
            <a:pPr>
              <a:buNone/>
            </a:pPr>
            <a:r>
              <a:rPr lang="en-US" sz="1800" dirty="0" smtClean="0"/>
              <a:t>	 - unintentional software flaws</a:t>
            </a:r>
          </a:p>
          <a:p>
            <a:pPr>
              <a:buNone/>
            </a:pPr>
            <a:r>
              <a:rPr lang="en-US" sz="1800" dirty="0" smtClean="0"/>
              <a:t>	</a:t>
            </a:r>
            <a:r>
              <a:rPr lang="en-US" sz="1800" dirty="0" smtClean="0"/>
              <a:t> - intentional software flaws</a:t>
            </a:r>
          </a:p>
          <a:p>
            <a:r>
              <a:rPr lang="en-US" sz="1800" dirty="0" smtClean="0"/>
              <a:t>Malware includes the viruses and worms that plague users today, as well as </a:t>
            </a:r>
            <a:r>
              <a:rPr lang="en-US" sz="1800" dirty="0" err="1" smtClean="0"/>
              <a:t>trojans</a:t>
            </a:r>
            <a:r>
              <a:rPr lang="en-US" sz="1800" dirty="0" smtClean="0"/>
              <a:t> and backdoors.</a:t>
            </a:r>
          </a:p>
          <a:p>
            <a:r>
              <a:rPr lang="en-US" sz="1800" dirty="0" smtClean="0"/>
              <a:t>Malware writers have developed highly sophisticated techniques for avoiding detection, and they appear set to push the envelope much further in the near future.</a:t>
            </a:r>
          </a:p>
          <a:p>
            <a:r>
              <a:rPr lang="en-US" sz="1800" dirty="0" smtClean="0"/>
              <a:t>There are tools for malware analysis. The tools used for malware analysis can be divided into two categories: static and dynamic. These tools are </a:t>
            </a:r>
            <a:r>
              <a:rPr lang="en-US" sz="1800" dirty="0" smtClean="0"/>
              <a:t>only used </a:t>
            </a:r>
            <a:r>
              <a:rPr lang="en-US" sz="1800" dirty="0" smtClean="0"/>
              <a:t>for analyzing malware.</a:t>
            </a:r>
          </a:p>
          <a:p>
            <a:pPr>
              <a:spcAft>
                <a:spcPts val="600"/>
              </a:spcAft>
            </a:pPr>
            <a:endParaRPr lang="en-US" sz="1800" dirty="0" smtClean="0"/>
          </a:p>
        </p:txBody>
      </p:sp>
      <p:sp>
        <p:nvSpPr>
          <p:cNvPr id="4" name="Oval 3"/>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38</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796959"/>
            <a:ext cx="11573197" cy="724247"/>
          </a:xfrm>
        </p:spPr>
        <p:txBody>
          <a:bodyPr/>
          <a:lstStyle/>
          <a:p>
            <a:r>
              <a:rPr lang="en-US" dirty="0" smtClean="0"/>
              <a:t>Thank You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7143" y="438150"/>
            <a:ext cx="398057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Complexity</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Table 3"/>
          <p:cNvGraphicFramePr>
            <a:graphicFrameLocks noGrp="1"/>
          </p:cNvGraphicFramePr>
          <p:nvPr/>
        </p:nvGraphicFramePr>
        <p:xfrm>
          <a:off x="2295525" y="1943100"/>
          <a:ext cx="7534274" cy="3619497"/>
        </p:xfrm>
        <a:graphic>
          <a:graphicData uri="http://schemas.openxmlformats.org/drawingml/2006/table">
            <a:tbl>
              <a:tblPr firstRow="1" bandRow="1">
                <a:tableStyleId>{5C22544A-7EE6-4342-B048-85BDC9FD1C3A}</a:tableStyleId>
              </a:tblPr>
              <a:tblGrid>
                <a:gridCol w="3767137"/>
                <a:gridCol w="3767137"/>
              </a:tblGrid>
              <a:tr h="517071">
                <a:tc>
                  <a:txBody>
                    <a:bodyPr/>
                    <a:lstStyle/>
                    <a:p>
                      <a:pPr algn="ctr"/>
                      <a:r>
                        <a:rPr lang="en-US" sz="1800" dirty="0" smtClean="0"/>
                        <a:t>System</a:t>
                      </a:r>
                      <a:endParaRPr lang="en-US" sz="1800" dirty="0"/>
                    </a:p>
                  </a:txBody>
                  <a:tcPr marT="45714" marB="45714"/>
                </a:tc>
                <a:tc>
                  <a:txBody>
                    <a:bodyPr/>
                    <a:lstStyle/>
                    <a:p>
                      <a:pPr algn="ctr"/>
                      <a:r>
                        <a:rPr lang="en-US" sz="1800" dirty="0" smtClean="0"/>
                        <a:t>Lines of Code (LOC)</a:t>
                      </a:r>
                      <a:endParaRPr lang="en-US" sz="1800" dirty="0"/>
                    </a:p>
                  </a:txBody>
                  <a:tcPr marT="45714" marB="45714"/>
                </a:tc>
              </a:tr>
              <a:tr h="517071">
                <a:tc>
                  <a:txBody>
                    <a:bodyPr/>
                    <a:lstStyle/>
                    <a:p>
                      <a:pPr algn="ctr"/>
                      <a:r>
                        <a:rPr lang="en-US" sz="1800" dirty="0" smtClean="0"/>
                        <a:t>Netscape</a:t>
                      </a:r>
                      <a:endParaRPr lang="en-US" sz="1800" dirty="0"/>
                    </a:p>
                  </a:txBody>
                  <a:tcPr marT="45714" marB="45714"/>
                </a:tc>
                <a:tc>
                  <a:txBody>
                    <a:bodyPr/>
                    <a:lstStyle/>
                    <a:p>
                      <a:pPr algn="ctr"/>
                      <a:r>
                        <a:rPr lang="en-US" sz="1800" dirty="0" smtClean="0"/>
                        <a:t>17 million</a:t>
                      </a:r>
                      <a:endParaRPr lang="en-US" sz="1800" dirty="0"/>
                    </a:p>
                  </a:txBody>
                  <a:tcPr marT="45714" marB="45714"/>
                </a:tc>
              </a:tr>
              <a:tr h="517071">
                <a:tc>
                  <a:txBody>
                    <a:bodyPr/>
                    <a:lstStyle/>
                    <a:p>
                      <a:pPr algn="ctr"/>
                      <a:r>
                        <a:rPr lang="en-US" sz="1800" dirty="0" smtClean="0"/>
                        <a:t>Space Shuttle</a:t>
                      </a:r>
                      <a:endParaRPr lang="en-US" sz="1800" dirty="0"/>
                    </a:p>
                  </a:txBody>
                  <a:tcPr marT="45714" marB="45714"/>
                </a:tc>
                <a:tc>
                  <a:txBody>
                    <a:bodyPr/>
                    <a:lstStyle/>
                    <a:p>
                      <a:pPr algn="ctr"/>
                      <a:r>
                        <a:rPr lang="en-US" sz="1800" dirty="0" smtClean="0"/>
                        <a:t>10 million</a:t>
                      </a:r>
                      <a:endParaRPr lang="en-US" sz="1800" dirty="0"/>
                    </a:p>
                  </a:txBody>
                  <a:tcPr marT="45714" marB="45714"/>
                </a:tc>
              </a:tr>
              <a:tr h="517071">
                <a:tc>
                  <a:txBody>
                    <a:bodyPr/>
                    <a:lstStyle/>
                    <a:p>
                      <a:pPr algn="ctr"/>
                      <a:r>
                        <a:rPr lang="en-US" sz="1800" dirty="0" smtClean="0"/>
                        <a:t>Linux</a:t>
                      </a:r>
                      <a:r>
                        <a:rPr lang="en-US" sz="1800" baseline="0" dirty="0" smtClean="0"/>
                        <a:t> kernel 2.6.0</a:t>
                      </a:r>
                      <a:endParaRPr lang="en-US" sz="1800" dirty="0"/>
                    </a:p>
                  </a:txBody>
                  <a:tcPr marT="45714" marB="45714"/>
                </a:tc>
                <a:tc>
                  <a:txBody>
                    <a:bodyPr/>
                    <a:lstStyle/>
                    <a:p>
                      <a:pPr algn="ctr"/>
                      <a:r>
                        <a:rPr lang="en-US" sz="1800" dirty="0" smtClean="0"/>
                        <a:t>  5 million</a:t>
                      </a:r>
                      <a:endParaRPr lang="en-US" sz="1800" dirty="0"/>
                    </a:p>
                  </a:txBody>
                  <a:tcPr marT="45714" marB="45714"/>
                </a:tc>
              </a:tr>
              <a:tr h="517071">
                <a:tc>
                  <a:txBody>
                    <a:bodyPr/>
                    <a:lstStyle/>
                    <a:p>
                      <a:pPr algn="ctr"/>
                      <a:r>
                        <a:rPr lang="en-US" sz="1800" dirty="0" smtClean="0"/>
                        <a:t>Windows XP</a:t>
                      </a:r>
                      <a:endParaRPr lang="en-US" sz="1800" dirty="0"/>
                    </a:p>
                  </a:txBody>
                  <a:tcPr marT="45714" marB="45714"/>
                </a:tc>
                <a:tc>
                  <a:txBody>
                    <a:bodyPr/>
                    <a:lstStyle/>
                    <a:p>
                      <a:pPr algn="ctr"/>
                      <a:r>
                        <a:rPr lang="en-US" sz="1800" dirty="0" smtClean="0"/>
                        <a:t>40 million</a:t>
                      </a:r>
                      <a:endParaRPr lang="en-US" sz="1800" dirty="0"/>
                    </a:p>
                  </a:txBody>
                  <a:tcPr marT="45714" marB="45714"/>
                </a:tc>
              </a:tr>
              <a:tr h="517071">
                <a:tc>
                  <a:txBody>
                    <a:bodyPr/>
                    <a:lstStyle/>
                    <a:p>
                      <a:pPr algn="ctr"/>
                      <a:r>
                        <a:rPr lang="en-US" sz="1800" dirty="0" smtClean="0"/>
                        <a:t>Mac OS X 10.4</a:t>
                      </a:r>
                      <a:endParaRPr lang="en-US" sz="1800" dirty="0"/>
                    </a:p>
                  </a:txBody>
                  <a:tcPr marT="45714" marB="45714"/>
                </a:tc>
                <a:tc>
                  <a:txBody>
                    <a:bodyPr/>
                    <a:lstStyle/>
                    <a:p>
                      <a:pPr algn="ctr"/>
                      <a:r>
                        <a:rPr lang="en-US" sz="1800" dirty="0" smtClean="0"/>
                        <a:t>86 million</a:t>
                      </a:r>
                      <a:endParaRPr lang="en-US" sz="1800" dirty="0"/>
                    </a:p>
                  </a:txBody>
                  <a:tcPr marT="45714" marB="45714"/>
                </a:tc>
              </a:tr>
              <a:tr h="517071">
                <a:tc>
                  <a:txBody>
                    <a:bodyPr/>
                    <a:lstStyle/>
                    <a:p>
                      <a:pPr algn="ctr"/>
                      <a:r>
                        <a:rPr lang="en-US" sz="1800" dirty="0" smtClean="0"/>
                        <a:t>Boeing 777</a:t>
                      </a:r>
                      <a:endParaRPr lang="en-US" sz="1800" dirty="0"/>
                    </a:p>
                  </a:txBody>
                  <a:tcPr marT="45714" marB="45714"/>
                </a:tc>
                <a:tc>
                  <a:txBody>
                    <a:bodyPr/>
                    <a:lstStyle/>
                    <a:p>
                      <a:pPr algn="ctr"/>
                      <a:r>
                        <a:rPr lang="en-US" sz="1800" dirty="0" smtClean="0"/>
                        <a:t>  7 million</a:t>
                      </a:r>
                      <a:endParaRPr lang="en-US" sz="1800" dirty="0"/>
                    </a:p>
                  </a:txBody>
                  <a:tcPr marT="45714" marB="45714"/>
                </a:tc>
              </a:tr>
            </a:tbl>
          </a:graphicData>
        </a:graphic>
      </p:graphicFrame>
      <p:sp>
        <p:nvSpPr>
          <p:cNvPr id="5" name="Oval 4"/>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05</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0643" y="419100"/>
            <a:ext cx="789831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Lines of Codes</a:t>
            </a:r>
            <a:r>
              <a:rPr lang="en-US" sz="5400" b="1" cap="none" spc="50" dirty="0" smtClean="0">
                <a:ln w="11430"/>
                <a:solidFill>
                  <a:srgbClr val="7030A0"/>
                </a:solidFill>
                <a:effectLst>
                  <a:outerShdw blurRad="76200" dist="50800" dir="5400000" algn="tl" rotWithShape="0">
                    <a:srgbClr val="000000">
                      <a:alpha val="65000"/>
                    </a:srgbClr>
                  </a:outerShdw>
                </a:effectLst>
              </a:rPr>
              <a:t> &amp; Bugs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1085850" y="1893052"/>
            <a:ext cx="10934700" cy="3724096"/>
          </a:xfrm>
          <a:prstGeom prst="rect">
            <a:avLst/>
          </a:prstGeom>
        </p:spPr>
        <p:txBody>
          <a:bodyPr wrap="square">
            <a:spAutoFit/>
          </a:bodyPr>
          <a:lstStyle/>
          <a:p>
            <a:pPr>
              <a:lnSpc>
                <a:spcPct val="90000"/>
              </a:lnSpc>
              <a:spcAft>
                <a:spcPts val="600"/>
              </a:spcAft>
            </a:pPr>
            <a:r>
              <a:rPr lang="en-US" sz="2400" dirty="0" smtClean="0"/>
              <a:t>Conservative estimates place the number of bugs in commercial software at about 0.5 per 1,000 LOC.</a:t>
            </a:r>
          </a:p>
          <a:p>
            <a:pPr>
              <a:lnSpc>
                <a:spcPct val="90000"/>
              </a:lnSpc>
              <a:spcAft>
                <a:spcPts val="600"/>
              </a:spcAft>
            </a:pPr>
            <a:endParaRPr lang="en-US" sz="2400" dirty="0" smtClean="0"/>
          </a:p>
          <a:p>
            <a:pPr>
              <a:lnSpc>
                <a:spcPct val="90000"/>
              </a:lnSpc>
              <a:spcAft>
                <a:spcPts val="600"/>
              </a:spcAft>
            </a:pPr>
            <a:r>
              <a:rPr lang="en-US" sz="2400" dirty="0" smtClean="0"/>
              <a:t>A typical computer might have 3,000 executable files, each of which contains the equivalent of, perhaps, 100,000 LOC, on average. Then, on average, each executable has 50 bugs, which implies about 150,000 bugs living in a single computer. </a:t>
            </a:r>
          </a:p>
          <a:p>
            <a:pPr>
              <a:lnSpc>
                <a:spcPct val="90000"/>
              </a:lnSpc>
              <a:spcAft>
                <a:spcPts val="600"/>
              </a:spcAft>
            </a:pPr>
            <a:endParaRPr lang="en-US" sz="2400" dirty="0" smtClean="0"/>
          </a:p>
          <a:p>
            <a:pPr>
              <a:lnSpc>
                <a:spcPct val="90000"/>
              </a:lnSpc>
              <a:spcAft>
                <a:spcPts val="600"/>
              </a:spcAft>
            </a:pPr>
            <a:r>
              <a:rPr lang="en-US" sz="2400" dirty="0" smtClean="0"/>
              <a:t>A medium-sized corporate network with 30,000 nodes, we'd expect to find about 4.5 billion bugs in the network. </a:t>
            </a:r>
          </a:p>
        </p:txBody>
      </p:sp>
      <p:sp>
        <p:nvSpPr>
          <p:cNvPr id="6" name="Parallelogram 15">
            <a:extLst>
              <a:ext uri="{FF2B5EF4-FFF2-40B4-BE49-F238E27FC236}">
                <a16:creationId xmlns:a16="http://schemas.microsoft.com/office/drawing/2014/main" xmlns="" id="{24ABDD0B-564D-4579-ACF2-A3B23447A0E6}"/>
              </a:ext>
            </a:extLst>
          </p:cNvPr>
          <p:cNvSpPr/>
          <p:nvPr/>
        </p:nvSpPr>
        <p:spPr>
          <a:xfrm rot="16200000">
            <a:off x="354895" y="1954459"/>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xmlns="" id="{24ABDD0B-564D-4579-ACF2-A3B23447A0E6}"/>
              </a:ext>
            </a:extLst>
          </p:cNvPr>
          <p:cNvSpPr/>
          <p:nvPr/>
        </p:nvSpPr>
        <p:spPr>
          <a:xfrm rot="16200000">
            <a:off x="326319" y="307841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Parallelogram 15">
            <a:extLst>
              <a:ext uri="{FF2B5EF4-FFF2-40B4-BE49-F238E27FC236}">
                <a16:creationId xmlns:a16="http://schemas.microsoft.com/office/drawing/2014/main" xmlns="" id="{24ABDD0B-564D-4579-ACF2-A3B23447A0E6}"/>
              </a:ext>
            </a:extLst>
          </p:cNvPr>
          <p:cNvSpPr/>
          <p:nvPr/>
        </p:nvSpPr>
        <p:spPr>
          <a:xfrm rot="16200000">
            <a:off x="364418" y="486911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Oval 8"/>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06</a:t>
            </a:r>
            <a:endParaRPr lang="en-US" dirty="0"/>
          </a:p>
        </p:txBody>
      </p:sp>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04352" y="419100"/>
            <a:ext cx="523092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Program Flaws</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xmlns="" id="{7E3887E1-7233-4173-A355-30C764DE2657}"/>
              </a:ext>
            </a:extLst>
          </p:cNvPr>
          <p:cNvSpPr txBox="1"/>
          <p:nvPr/>
        </p:nvSpPr>
        <p:spPr>
          <a:xfrm>
            <a:off x="1480499" y="1682197"/>
            <a:ext cx="9968551" cy="830997"/>
          </a:xfrm>
          <a:prstGeom prst="rect">
            <a:avLst/>
          </a:prstGeom>
          <a:noFill/>
        </p:spPr>
        <p:txBody>
          <a:bodyPr wrap="square" rtlCol="0">
            <a:spAutoFit/>
          </a:bodyPr>
          <a:lstStyle/>
          <a:p>
            <a:r>
              <a:rPr lang="en-US" sz="2400" dirty="0" smtClean="0"/>
              <a:t>These are unintentional software bugs that can have security implications. </a:t>
            </a:r>
          </a:p>
        </p:txBody>
      </p:sp>
      <p:sp>
        <p:nvSpPr>
          <p:cNvPr id="6" name="Parallelogram 15">
            <a:extLst>
              <a:ext uri="{FF2B5EF4-FFF2-40B4-BE49-F238E27FC236}">
                <a16:creationId xmlns:a16="http://schemas.microsoft.com/office/drawing/2014/main" xmlns="" id="{24ABDD0B-564D-4579-ACF2-A3B23447A0E6}"/>
              </a:ext>
            </a:extLst>
          </p:cNvPr>
          <p:cNvSpPr/>
          <p:nvPr/>
        </p:nvSpPr>
        <p:spPr>
          <a:xfrm rot="16200000">
            <a:off x="821613" y="1697282"/>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6">
            <a:extLst>
              <a:ext uri="{FF2B5EF4-FFF2-40B4-BE49-F238E27FC236}">
                <a16:creationId xmlns:a16="http://schemas.microsoft.com/office/drawing/2014/main" xmlns="" id="{7E3887E1-7233-4173-A355-30C764DE2657}"/>
              </a:ext>
            </a:extLst>
          </p:cNvPr>
          <p:cNvSpPr txBox="1"/>
          <p:nvPr/>
        </p:nvSpPr>
        <p:spPr>
          <a:xfrm>
            <a:off x="1556699" y="3368122"/>
            <a:ext cx="9968551" cy="1569660"/>
          </a:xfrm>
          <a:prstGeom prst="rect">
            <a:avLst/>
          </a:prstGeom>
          <a:noFill/>
        </p:spPr>
        <p:txBody>
          <a:bodyPr wrap="square" rtlCol="0">
            <a:spAutoFit/>
          </a:bodyPr>
          <a:lstStyle/>
          <a:p>
            <a:r>
              <a:rPr lang="en-US" sz="2400" dirty="0" smtClean="0"/>
              <a:t>Classes of flaws. </a:t>
            </a:r>
          </a:p>
          <a:p>
            <a:pPr lvl="1">
              <a:buFont typeface="Wingdings" pitchFamily="2" charset="2"/>
              <a:buChar char="q"/>
            </a:pPr>
            <a:r>
              <a:rPr lang="en-US" sz="2400" dirty="0" smtClean="0"/>
              <a:t>  Buffer overflow </a:t>
            </a:r>
          </a:p>
          <a:p>
            <a:pPr lvl="1">
              <a:buFont typeface="Wingdings" pitchFamily="2" charset="2"/>
              <a:buChar char="q"/>
            </a:pPr>
            <a:r>
              <a:rPr lang="en-US" sz="2400" dirty="0" smtClean="0"/>
              <a:t>  Race conditions </a:t>
            </a:r>
          </a:p>
          <a:p>
            <a:pPr lvl="1">
              <a:buFont typeface="Wingdings" pitchFamily="2" charset="2"/>
              <a:buChar char="q"/>
            </a:pPr>
            <a:r>
              <a:rPr lang="en-US" sz="2400" dirty="0" smtClean="0"/>
              <a:t>  Incomplete mediation </a:t>
            </a:r>
            <a:endParaRPr lang="en-US" sz="2400" dirty="0"/>
          </a:p>
        </p:txBody>
      </p:sp>
      <p:sp>
        <p:nvSpPr>
          <p:cNvPr id="8" name="Parallelogram 15">
            <a:extLst>
              <a:ext uri="{FF2B5EF4-FFF2-40B4-BE49-F238E27FC236}">
                <a16:creationId xmlns:a16="http://schemas.microsoft.com/office/drawing/2014/main" xmlns="" id="{24ABDD0B-564D-4579-ACF2-A3B23447A0E6}"/>
              </a:ext>
            </a:extLst>
          </p:cNvPr>
          <p:cNvSpPr/>
          <p:nvPr/>
        </p:nvSpPr>
        <p:spPr>
          <a:xfrm rot="16200000">
            <a:off x="897813" y="3383207"/>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Oval 8"/>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p:cNvSpPr/>
          <p:nvPr/>
        </p:nvSpPr>
        <p:spPr>
          <a:xfrm>
            <a:off x="1968073" y="438150"/>
            <a:ext cx="547457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Buffer Overflow</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314449" y="1913662"/>
            <a:ext cx="10315576" cy="1200329"/>
          </a:xfrm>
          <a:prstGeom prst="rect">
            <a:avLst/>
          </a:prstGeom>
        </p:spPr>
        <p:txBody>
          <a:bodyPr wrap="square">
            <a:spAutoFit/>
          </a:bodyPr>
          <a:lstStyle/>
          <a:p>
            <a:r>
              <a:rPr lang="en-US" sz="2400" dirty="0" smtClean="0"/>
              <a:t>In information security and programming, a buffer overflow, is an anomaly where a program, while writing data to a buffer, overruns the buffer's boundary and overwrites adjacent memory locations.</a:t>
            </a:r>
            <a:endParaRPr lang="en-US" sz="2400" dirty="0"/>
          </a:p>
        </p:txBody>
      </p:sp>
      <p:sp>
        <p:nvSpPr>
          <p:cNvPr id="5" name="Parallelogram 15">
            <a:extLst>
              <a:ext uri="{FF2B5EF4-FFF2-40B4-BE49-F238E27FC236}">
                <a16:creationId xmlns:a16="http://schemas.microsoft.com/office/drawing/2014/main" xmlns="" id="{24ABDD0B-564D-4579-ACF2-A3B23447A0E6}"/>
              </a:ext>
            </a:extLst>
          </p:cNvPr>
          <p:cNvSpPr/>
          <p:nvPr/>
        </p:nvSpPr>
        <p:spPr>
          <a:xfrm rot="16200000">
            <a:off x="640643" y="1887784"/>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4338" name="Picture 2" descr="What is a Buffer Overflow | Attack Types and Prevention Methods | Imperva"/>
          <p:cNvPicPr>
            <a:picLocks noChangeAspect="1" noChangeArrowheads="1"/>
          </p:cNvPicPr>
          <p:nvPr/>
        </p:nvPicPr>
        <p:blipFill>
          <a:blip r:embed="rId2" cstate="print"/>
          <a:srcRect/>
          <a:stretch>
            <a:fillRect/>
          </a:stretch>
        </p:blipFill>
        <p:spPr bwMode="auto">
          <a:xfrm>
            <a:off x="1317625" y="3240087"/>
            <a:ext cx="5762625" cy="1771651"/>
          </a:xfrm>
          <a:prstGeom prst="rect">
            <a:avLst/>
          </a:prstGeom>
          <a:noFill/>
        </p:spPr>
      </p:pic>
      <p:sp>
        <p:nvSpPr>
          <p:cNvPr id="6" name="Rectangle 5"/>
          <p:cNvSpPr/>
          <p:nvPr/>
        </p:nvSpPr>
        <p:spPr>
          <a:xfrm>
            <a:off x="1343024" y="4938236"/>
            <a:ext cx="10677526" cy="1569660"/>
          </a:xfrm>
          <a:prstGeom prst="rect">
            <a:avLst/>
          </a:prstGeom>
        </p:spPr>
        <p:txBody>
          <a:bodyPr wrap="square">
            <a:spAutoFit/>
          </a:bodyPr>
          <a:lstStyle/>
          <a:p>
            <a:r>
              <a:rPr lang="en-US" sz="2400" dirty="0" smtClean="0"/>
              <a:t>Whether a fault occurs, and whether this leads to a failure, depends on what resides in the memory location. If that particular memory location is not used for anything important, the program might execute normally, which makes debugging challenging. </a:t>
            </a:r>
            <a:endParaRPr lang="en-US" sz="2400" dirty="0"/>
          </a:p>
        </p:txBody>
      </p:sp>
      <p:sp>
        <p:nvSpPr>
          <p:cNvPr id="7" name="Parallelogram 15">
            <a:extLst>
              <a:ext uri="{FF2B5EF4-FFF2-40B4-BE49-F238E27FC236}">
                <a16:creationId xmlns:a16="http://schemas.microsoft.com/office/drawing/2014/main" xmlns="" id="{24ABDD0B-564D-4579-ACF2-A3B23447A0E6}"/>
              </a:ext>
            </a:extLst>
          </p:cNvPr>
          <p:cNvSpPr/>
          <p:nvPr/>
        </p:nvSpPr>
        <p:spPr>
          <a:xfrm rot="16200000">
            <a:off x="650169" y="4983409"/>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7"/>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08</a:t>
            </a:r>
            <a:endParaRPr lang="en-US" dirty="0"/>
          </a:p>
        </p:txBody>
      </p:sp>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p:cNvSpPr/>
          <p:nvPr/>
        </p:nvSpPr>
        <p:spPr>
          <a:xfrm>
            <a:off x="2185461" y="228600"/>
            <a:ext cx="780207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Buffer Overflow Attack</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181099" y="1770787"/>
            <a:ext cx="10315576" cy="830997"/>
          </a:xfrm>
          <a:prstGeom prst="rect">
            <a:avLst/>
          </a:prstGeom>
        </p:spPr>
        <p:txBody>
          <a:bodyPr wrap="square">
            <a:spAutoFit/>
          </a:bodyPr>
          <a:lstStyle/>
          <a:p>
            <a:r>
              <a:rPr lang="en-US" sz="2400" b="1" dirty="0" smtClean="0"/>
              <a:t>Stack-based buffer overflows</a:t>
            </a:r>
            <a:r>
              <a:rPr lang="en-US" sz="2400" dirty="0" smtClean="0"/>
              <a:t> are more common, and leverage stack memory that only exists during the execution time of a function.</a:t>
            </a:r>
          </a:p>
        </p:txBody>
      </p:sp>
      <p:sp>
        <p:nvSpPr>
          <p:cNvPr id="5" name="Parallelogram 15">
            <a:extLst>
              <a:ext uri="{FF2B5EF4-FFF2-40B4-BE49-F238E27FC236}">
                <a16:creationId xmlns:a16="http://schemas.microsoft.com/office/drawing/2014/main" xmlns="" id="{24ABDD0B-564D-4579-ACF2-A3B23447A0E6}"/>
              </a:ext>
            </a:extLst>
          </p:cNvPr>
          <p:cNvSpPr/>
          <p:nvPr/>
        </p:nvSpPr>
        <p:spPr>
          <a:xfrm rot="16200000">
            <a:off x="507293" y="1744909"/>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Rectangle 5"/>
          <p:cNvSpPr/>
          <p:nvPr/>
        </p:nvSpPr>
        <p:spPr>
          <a:xfrm>
            <a:off x="1209674" y="2985611"/>
            <a:ext cx="10677526" cy="1200329"/>
          </a:xfrm>
          <a:prstGeom prst="rect">
            <a:avLst/>
          </a:prstGeom>
        </p:spPr>
        <p:txBody>
          <a:bodyPr wrap="square">
            <a:spAutoFit/>
          </a:bodyPr>
          <a:lstStyle/>
          <a:p>
            <a:r>
              <a:rPr lang="en-US" sz="2400" b="1" dirty="0" smtClean="0"/>
              <a:t>Heap-based attacks</a:t>
            </a:r>
            <a:r>
              <a:rPr lang="en-US" sz="2400" dirty="0" smtClean="0"/>
              <a:t> are harder to carry out and involve flooding the memory space allocated for a program beyond memory used for current runtime operations.</a:t>
            </a:r>
            <a:endParaRPr lang="en-US" sz="2400" dirty="0"/>
          </a:p>
        </p:txBody>
      </p:sp>
      <p:sp>
        <p:nvSpPr>
          <p:cNvPr id="7" name="Parallelogram 15">
            <a:extLst>
              <a:ext uri="{FF2B5EF4-FFF2-40B4-BE49-F238E27FC236}">
                <a16:creationId xmlns:a16="http://schemas.microsoft.com/office/drawing/2014/main" xmlns="" id="{24ABDD0B-564D-4579-ACF2-A3B23447A0E6}"/>
              </a:ext>
            </a:extLst>
          </p:cNvPr>
          <p:cNvSpPr/>
          <p:nvPr/>
        </p:nvSpPr>
        <p:spPr>
          <a:xfrm rot="16200000">
            <a:off x="516819" y="3030784"/>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ectangle 7"/>
          <p:cNvSpPr/>
          <p:nvPr/>
        </p:nvSpPr>
        <p:spPr>
          <a:xfrm>
            <a:off x="1209674" y="4518958"/>
            <a:ext cx="10848976" cy="1569660"/>
          </a:xfrm>
          <a:prstGeom prst="rect">
            <a:avLst/>
          </a:prstGeom>
        </p:spPr>
        <p:txBody>
          <a:bodyPr wrap="square">
            <a:spAutoFit/>
          </a:bodyPr>
          <a:lstStyle/>
          <a:p>
            <a:r>
              <a:rPr lang="en-US" sz="2400" b="1" dirty="0" smtClean="0"/>
              <a:t>C and C++ </a:t>
            </a:r>
            <a:r>
              <a:rPr lang="en-US" sz="2400" dirty="0" smtClean="0"/>
              <a:t>are two languages that are highly susceptible to buffer overflow attacks, as they don’t have built-in safeguards against overwriting or accessing data in their memory. Languages such as</a:t>
            </a:r>
            <a:r>
              <a:rPr lang="en-US" sz="2400" b="1" dirty="0" smtClean="0"/>
              <a:t> PERL, Java, JavaScript, and C# </a:t>
            </a:r>
            <a:r>
              <a:rPr lang="en-US" sz="2400" dirty="0" smtClean="0"/>
              <a:t>use built-in safety mechanisms that minimize the likelihood of buffer overflow.</a:t>
            </a:r>
            <a:endParaRPr lang="en-US" sz="2400" dirty="0"/>
          </a:p>
        </p:txBody>
      </p:sp>
      <p:sp>
        <p:nvSpPr>
          <p:cNvPr id="9" name="Parallelogram 15">
            <a:extLst>
              <a:ext uri="{FF2B5EF4-FFF2-40B4-BE49-F238E27FC236}">
                <a16:creationId xmlns:a16="http://schemas.microsoft.com/office/drawing/2014/main" xmlns="" id="{24ABDD0B-564D-4579-ACF2-A3B23447A0E6}"/>
              </a:ext>
            </a:extLst>
          </p:cNvPr>
          <p:cNvSpPr/>
          <p:nvPr/>
        </p:nvSpPr>
        <p:spPr>
          <a:xfrm rot="16200000">
            <a:off x="554919" y="4545259"/>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9"/>
          <p:cNvSpPr/>
          <p:nvPr/>
        </p:nvSpPr>
        <p:spPr>
          <a:xfrm>
            <a:off x="11544301" y="6343650"/>
            <a:ext cx="647700"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09</a:t>
            </a:r>
            <a:endParaRPr lang="en-US" dirty="0"/>
          </a:p>
        </p:txBody>
      </p:sp>
    </p:spTree>
    <p:extLst>
      <p:ext uri="{BB962C8B-B14F-4D97-AF65-F5344CB8AC3E}">
        <p14:creationId xmlns:p14="http://schemas.microsoft.com/office/powerpoint/2010/main" xmlns="" val="3827296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5194</TotalTime>
  <Words>2307</Words>
  <Application>Microsoft Office PowerPoint</Application>
  <PresentationFormat>Custom</PresentationFormat>
  <Paragraphs>271</Paragraphs>
  <Slides>46</Slides>
  <Notes>1</Notes>
  <HiddenSlides>0</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SHUBHAM KUMAR</cp:lastModifiedBy>
  <cp:revision>189</cp:revision>
  <dcterms:created xsi:type="dcterms:W3CDTF">2020-01-20T05:08:25Z</dcterms:created>
  <dcterms:modified xsi:type="dcterms:W3CDTF">2021-04-26T14:13:44Z</dcterms:modified>
</cp:coreProperties>
</file>