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85" r:id="rId21"/>
    <p:sldId id="280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94660"/>
  </p:normalViewPr>
  <p:slideViewPr>
    <p:cSldViewPr>
      <p:cViewPr varScale="1">
        <p:scale>
          <a:sx n="83" d="100"/>
          <a:sy n="83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D4F3-6407-49C9-8076-D93479818201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7144-7A91-4076-94F3-6EF52CBEB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2c11be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2c11bea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c11bea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c11bea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11bea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11bea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/>
              <a:t>Connecting Software Reliability Growth Models to Software Defect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71800" y="4876800"/>
            <a:ext cx="3352800" cy="1066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Nikhil </a:t>
            </a:r>
            <a:r>
              <a:rPr lang="en-US" sz="2800" dirty="0" err="1" smtClean="0">
                <a:solidFill>
                  <a:schemeClr val="tx1"/>
                </a:solidFill>
              </a:rPr>
              <a:t>Soni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Shubham</a:t>
            </a:r>
            <a:r>
              <a:rPr lang="en-US" sz="2800" dirty="0" smtClean="0">
                <a:solidFill>
                  <a:schemeClr val="tx1"/>
                </a:solidFill>
              </a:rPr>
              <a:t> Kumar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1506" name="Picture 2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"/>
            <a:ext cx="3971925" cy="79057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05000" y="3505200"/>
            <a:ext cx="5368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Formal Techniques for Software reliability</a:t>
            </a:r>
          </a:p>
          <a:p>
            <a:pPr algn="ctr"/>
            <a:r>
              <a:rPr lang="en-US" sz="2400" dirty="0" smtClean="0"/>
              <a:t>MTIS-6203 </a:t>
            </a:r>
          </a:p>
          <a:p>
            <a:pPr algn="ctr"/>
            <a:r>
              <a:rPr lang="en-US" sz="2400" b="1" dirty="0" err="1" smtClean="0"/>
              <a:t>M.Tech</a:t>
            </a:r>
            <a:r>
              <a:rPr lang="en-US" sz="2400" b="1" dirty="0" smtClean="0"/>
              <a:t>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year(Information Security)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376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452596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Cumulative Failures: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066800"/>
            <a:ext cx="7019236" cy="5199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Time between failures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119" y="1143000"/>
            <a:ext cx="7023962" cy="5202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22074" y="1097800"/>
            <a:ext cx="631212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SOFTWARE DEFECT DISCOVERY AND RESOLUTION : MODELS</a:t>
            </a:r>
            <a:endParaRPr sz="2800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22075" y="2840767"/>
            <a:ext cx="46353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2000" dirty="0"/>
              <a:t>Integrated defect discovery and resolution processes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2000" dirty="0"/>
              <a:t>Distributional Approach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2000" dirty="0"/>
              <a:t>Markovian Approach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2000" dirty="0"/>
              <a:t>Higher-order Markov Chains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7000" y="550267"/>
            <a:ext cx="5855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" sz="3200" dirty="0"/>
              <a:t>Integrated Defect Discovery and resolution Processes</a:t>
            </a:r>
            <a:endParaRPr sz="3200" dirty="0"/>
          </a:p>
        </p:txBody>
      </p:sp>
      <p:sp>
        <p:nvSpPr>
          <p:cNvPr id="87" name="Google Shape;87;p18"/>
          <p:cNvSpPr txBox="1"/>
          <p:nvPr/>
        </p:nvSpPr>
        <p:spPr>
          <a:xfrm>
            <a:off x="457200" y="4191000"/>
            <a:ext cx="346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m</a:t>
            </a:r>
            <a:r>
              <a:rPr lang="en" sz="850" dirty="0">
                <a:solidFill>
                  <a:schemeClr val="dk1"/>
                </a:solidFill>
              </a:rPr>
              <a:t>r</a:t>
            </a:r>
            <a:r>
              <a:rPr lang="en" sz="1200" dirty="0">
                <a:solidFill>
                  <a:schemeClr val="dk1"/>
                </a:solidFill>
              </a:rPr>
              <a:t>(t)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denotes the mean value function of the number of defects discovered (resolved) by time ‘</a:t>
            </a:r>
            <a:r>
              <a:rPr lang="en" sz="1200" dirty="0">
                <a:solidFill>
                  <a:schemeClr val="dk1"/>
                </a:solidFill>
              </a:rPr>
              <a:t>t’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λ</a:t>
            </a:r>
            <a:r>
              <a:rPr lang="en" sz="850" dirty="0">
                <a:solidFill>
                  <a:schemeClr val="dk1"/>
                </a:solidFill>
              </a:rPr>
              <a:t>r</a:t>
            </a:r>
            <a:r>
              <a:rPr lang="en" sz="1200" dirty="0">
                <a:solidFill>
                  <a:schemeClr val="dk1"/>
                </a:solidFill>
              </a:rPr>
              <a:t>(t)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denotes the defect discovery (resolution) rate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81000" y="2209800"/>
            <a:ext cx="4057650" cy="1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7000" y="550267"/>
            <a:ext cx="5855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" sz="3200" dirty="0"/>
              <a:t>Integrated Defect Discovery and resolution </a:t>
            </a:r>
            <a:r>
              <a:rPr lang="en" sz="3200" dirty="0" smtClean="0"/>
              <a:t>Processes</a:t>
            </a:r>
            <a:endParaRPr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305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2133600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Form: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3886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7000" y="550267"/>
            <a:ext cx="5855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/>
            <a:r>
              <a:rPr lang="en-US" sz="3200" dirty="0" smtClean="0"/>
              <a:t>B.	Distributional Approach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endParaRPr sz="3200" dirty="0"/>
          </a:p>
        </p:txBody>
      </p:sp>
      <p:sp>
        <p:nvSpPr>
          <p:cNvPr id="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blipFill>
            <a:blip r:embed="rId3" cstate="print"/>
            <a:stretch>
              <a:fillRect l="-1481" t="-3504"/>
            </a:stretch>
          </a:blip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7000" y="550267"/>
            <a:ext cx="58551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/>
            <a:r>
              <a:rPr lang="en-US" sz="3200" dirty="0" smtClean="0"/>
              <a:t>C.	</a:t>
            </a:r>
            <a:r>
              <a:rPr lang="en-US" sz="3200" dirty="0" err="1" smtClean="0"/>
              <a:t>Markovian</a:t>
            </a:r>
            <a:r>
              <a:rPr lang="en-US" sz="3200" dirty="0" smtClean="0"/>
              <a:t>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943100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order Markov hypothesis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76500"/>
            <a:ext cx="491723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130" y="4610100"/>
            <a:ext cx="404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average time discovery to resolution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029200"/>
            <a:ext cx="469990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90600" y="57059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Defect Lifecycle Modeling: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4400" noProof="0" dirty="0" smtClean="0">
                <a:latin typeface="+mj-lt"/>
                <a:ea typeface="+mj-ea"/>
                <a:cs typeface="+mj-cs"/>
              </a:rPr>
              <a:t>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leaning of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10F6C4A-20A4-4644-943C-8497B6B9F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Photocopy trans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7061706" cy="4351337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71600"/>
            <a:ext cx="3980844" cy="1544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57059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Defect Discovery/Resolution Modeling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20708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57059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Distribution of time between defect discovery and resolution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" y="1371600"/>
            <a:ext cx="9120708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969" y="5867400"/>
            <a:ext cx="771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Not broken down by severity, number of defects in queue, or other process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962400" y="6248400"/>
            <a:ext cx="5181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Link: </a:t>
            </a:r>
            <a:r>
              <a:rPr lang="en" u="sng" dirty="0">
                <a:solidFill>
                  <a:srgbClr val="0070C0"/>
                </a:solidFill>
              </a:rPr>
              <a:t>https://ieeexplore.ieee.org/document/9251086</a:t>
            </a:r>
            <a:endParaRPr u="sng" dirty="0">
              <a:solidFill>
                <a:srgbClr val="0070C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38200" y="228600"/>
            <a:ext cx="7483722" cy="59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4000" dirty="0" smtClean="0"/>
              <a:t>Defect resolution intensity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83675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57059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Online defect resolution prediction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39" y="5556353"/>
            <a:ext cx="737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Simpler distributional model predicts nearly as well as state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Hypothesis test suggest state transitions follow first order Markov process 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848600" cy="44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57059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28600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Differential-equation </a:t>
            </a:r>
            <a:r>
              <a:rPr lang="en-US" dirty="0" smtClean="0"/>
              <a:t>based, </a:t>
            </a:r>
            <a:r>
              <a:rPr lang="en-US" dirty="0" smtClean="0"/>
              <a:t>distributional</a:t>
            </a:r>
            <a:r>
              <a:rPr lang="en-US" dirty="0" smtClean="0"/>
              <a:t>, and </a:t>
            </a:r>
            <a:r>
              <a:rPr lang="en-US" dirty="0" err="1" smtClean="0"/>
              <a:t>Markovian</a:t>
            </a:r>
            <a:r>
              <a:rPr lang="en-US" dirty="0" smtClean="0"/>
              <a:t> approaches were </a:t>
            </a:r>
            <a:r>
              <a:rPr lang="en-US" dirty="0" smtClean="0"/>
              <a:t>developed by the authors.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NASA defect tracking database was cleaned and a </a:t>
            </a:r>
            <a:r>
              <a:rPr lang="en-US" dirty="0" smtClean="0"/>
              <a:t>state model constructed.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predictive accuracy </a:t>
            </a:r>
            <a:r>
              <a:rPr lang="en-US" dirty="0" smtClean="0"/>
              <a:t>and computational efficiency were assessed in </a:t>
            </a:r>
            <a:r>
              <a:rPr lang="en-US" dirty="0" smtClean="0"/>
              <a:t>an online </a:t>
            </a:r>
            <a:r>
              <a:rPr lang="en-US" dirty="0" smtClean="0"/>
              <a:t>manner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results suggested that most of the </a:t>
            </a:r>
            <a:r>
              <a:rPr lang="en-US" dirty="0" smtClean="0"/>
              <a:t>models fit </a:t>
            </a:r>
            <a:r>
              <a:rPr lang="en-US" dirty="0" smtClean="0"/>
              <a:t>the defect resolution data well, but that the </a:t>
            </a:r>
            <a:r>
              <a:rPr lang="en-US" dirty="0" smtClean="0"/>
              <a:t>distributional approach </a:t>
            </a:r>
            <a:r>
              <a:rPr lang="en-US" dirty="0" smtClean="0"/>
              <a:t>achieved the best fit and also demonstrated </a:t>
            </a:r>
            <a:r>
              <a:rPr lang="en-US" dirty="0" smtClean="0"/>
              <a:t>the lowest </a:t>
            </a:r>
            <a:r>
              <a:rPr lang="en-US" dirty="0" smtClean="0"/>
              <a:t>runtime, enabling more frequent updates, which </a:t>
            </a:r>
            <a:r>
              <a:rPr lang="en-US" dirty="0" smtClean="0"/>
              <a:t>would support </a:t>
            </a:r>
            <a:r>
              <a:rPr lang="en-US" dirty="0" smtClean="0"/>
              <a:t>online tracking when defect detection and </a:t>
            </a:r>
            <a:r>
              <a:rPr lang="en-US" dirty="0" smtClean="0"/>
              <a:t>resolution are </a:t>
            </a:r>
            <a:r>
              <a:rPr lang="en-US" dirty="0" smtClean="0"/>
              <a:t>ongoing.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reliability is </a:t>
            </a:r>
            <a:r>
              <a:rPr lang="en-US" dirty="0" err="1" smtClean="0"/>
              <a:t>deﬁned</a:t>
            </a:r>
            <a:r>
              <a:rPr lang="en-US" dirty="0" smtClean="0"/>
              <a:t> as the probability of failure-free software operation for a speciﬁed period of time in a speciﬁed environment.</a:t>
            </a:r>
          </a:p>
          <a:p>
            <a:r>
              <a:rPr lang="en-US" dirty="0" smtClean="0"/>
              <a:t> Traditional software reliability growth models only consider defect discovery data</a:t>
            </a:r>
          </a:p>
          <a:p>
            <a:r>
              <a:rPr lang="en-US" dirty="0" smtClean="0"/>
              <a:t> This paper explicitly connects software reliability growth models to software defect tracking.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Defect Discovery And Resolution :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Defect</a:t>
            </a:r>
            <a:r>
              <a:rPr lang="en-US" dirty="0" smtClean="0"/>
              <a:t> is a variation or deviation of the software application from end user’s requirements or original business requirements.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Defect Discovery </a:t>
            </a:r>
            <a:r>
              <a:rPr lang="en-US" dirty="0" smtClean="0"/>
              <a:t>phase, the project teams have to discover as many defects as possible, before the end customer can discover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800" b="1" dirty="0" smtClean="0"/>
              <a:t>Defect Resolution</a:t>
            </a:r>
            <a:r>
              <a:rPr lang="en-US" sz="3800" dirty="0" smtClean="0"/>
              <a:t> in software testing is a step by step process of fixing the defects.</a:t>
            </a:r>
            <a:endParaRPr lang="en-US" sz="34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Schedule fixing: The developer side take charge in this phase. They will create a schedule to fix these defects, depend on the defect priority.</a:t>
            </a:r>
          </a:p>
          <a:p>
            <a:r>
              <a:rPr lang="en-US" dirty="0" smtClean="0"/>
              <a:t>Fix the defect: While the development team is fixing the defects, the Test Manager tracks the process of fixing defect compare to the above schedule.</a:t>
            </a:r>
          </a:p>
          <a:p>
            <a:r>
              <a:rPr lang="en-US" dirty="0" smtClean="0"/>
              <a:t>Report the resolution: Get a  report of the  resolution from developers when defects are fixed.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INFLECTION S-SHAPED GROWTH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first well known idea of software reliability analysis has been proposed by </a:t>
            </a:r>
            <a:r>
              <a:rPr lang="en-US" sz="2800" dirty="0" err="1" smtClean="0"/>
              <a:t>Jelinski</a:t>
            </a:r>
            <a:r>
              <a:rPr lang="en-US" sz="2800" dirty="0" smtClean="0"/>
              <a:t> and </a:t>
            </a:r>
            <a:r>
              <a:rPr lang="en-US" sz="2800" dirty="0" err="1" smtClean="0"/>
              <a:t>Moranda</a:t>
            </a:r>
            <a:r>
              <a:rPr lang="en-US" sz="2800" dirty="0" smtClean="0"/>
              <a:t>. Their model allows us to estimate the </a:t>
            </a:r>
            <a:r>
              <a:rPr lang="en-US" sz="2800" i="1" dirty="0" smtClean="0"/>
              <a:t>number of errors that were initially in a tested program and </a:t>
            </a:r>
            <a:r>
              <a:rPr lang="en-US" sz="2800" dirty="0" smtClean="0"/>
              <a:t>error </a:t>
            </a:r>
            <a:r>
              <a:rPr lang="en-US" sz="2800" i="1" dirty="0" smtClean="0"/>
              <a:t>detection rate which indicates efficiency of testing </a:t>
            </a:r>
            <a:r>
              <a:rPr lang="en-US" sz="2800" dirty="0" smtClean="0"/>
              <a:t>measures based on the observation of a testing process.</a:t>
            </a:r>
          </a:p>
          <a:p>
            <a:r>
              <a:rPr lang="en-US" sz="2800" dirty="0" smtClean="0"/>
              <a:t>The exponential growth model that has exponential software reliability growth can be characterized by the function: </a:t>
            </a:r>
          </a:p>
          <a:p>
            <a:endParaRPr lang="en-US" sz="2800" dirty="0" smtClean="0"/>
          </a:p>
          <a:p>
            <a:r>
              <a:rPr lang="en-US" sz="2800" dirty="0" smtClean="0"/>
              <a:t>where m(t) is the cumulative number of errors detected up to time t, N is the number of errors initially in the program, and is the error detection rate of the test.</a:t>
            </a:r>
            <a:endParaRPr lang="en-US" sz="2800" dirty="0"/>
          </a:p>
        </p:txBody>
      </p:sp>
      <p:pic>
        <p:nvPicPr>
          <p:cNvPr id="1026" name="Picture 2" descr="C:\Users\SONYJI\Desktop\ftsr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267200"/>
            <a:ext cx="2834106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39000" cy="609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contrast to the exponential software reliability growth, S shaped software reliability growth is more often observed in real projects. The curve (b) of Figure 1 is typical S-shaped software reliability growth.</a:t>
            </a:r>
          </a:p>
          <a:p>
            <a:r>
              <a:rPr lang="en-US" dirty="0" smtClean="0"/>
              <a:t>The model is characterized by the inflection S-shaped growth mean value function g(t) of </a:t>
            </a:r>
            <a:r>
              <a:rPr lang="en-US" dirty="0" err="1" smtClean="0"/>
              <a:t>NonHomogeneous</a:t>
            </a:r>
            <a:r>
              <a:rPr lang="en-US" dirty="0" smtClean="0"/>
              <a:t> Poisson Process (NHPP):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az-Cyrl-AZ" dirty="0" smtClean="0"/>
              <a:t>ф</a:t>
            </a:r>
            <a:r>
              <a:rPr lang="en-US" dirty="0" smtClean="0"/>
              <a:t> is the error detection rate in the sense of the exponential growth model, </a:t>
            </a:r>
            <a:r>
              <a:rPr lang="el-GR" dirty="0" smtClean="0"/>
              <a:t>Ψ </a:t>
            </a:r>
            <a:r>
              <a:rPr lang="en-US" dirty="0" smtClean="0"/>
              <a:t> is the inflection factor, N is the number of errors initially in a program, and g(t) is the number of detected up to time t. The inflection factor is defined for given r by the following: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 r is the inflection parameter.</a:t>
            </a:r>
          </a:p>
        </p:txBody>
      </p:sp>
      <p:pic>
        <p:nvPicPr>
          <p:cNvPr id="3074" name="Picture 2" descr="C:\Users\SONYJI\Desktop\ftsr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2535836" cy="762000"/>
          </a:xfrm>
          <a:prstGeom prst="rect">
            <a:avLst/>
          </a:prstGeom>
          <a:noFill/>
        </p:spPr>
      </p:pic>
      <p:pic>
        <p:nvPicPr>
          <p:cNvPr id="3075" name="Picture 3" descr="C:\Users\SONYJI\Desktop\ftsr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267200"/>
            <a:ext cx="32766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 With Application To NASA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applied the </a:t>
            </a:r>
            <a:r>
              <a:rPr lang="en-US" dirty="0" err="1" smtClean="0"/>
              <a:t>Goel-Okumoto</a:t>
            </a:r>
            <a:r>
              <a:rPr lang="en-US" dirty="0" smtClean="0"/>
              <a:t>, </a:t>
            </a:r>
            <a:r>
              <a:rPr lang="en-US" dirty="0" err="1" smtClean="0"/>
              <a:t>Weibull</a:t>
            </a:r>
            <a:r>
              <a:rPr lang="en-US" dirty="0" smtClean="0"/>
              <a:t>, Yamada Delayed S-shaped, </a:t>
            </a:r>
            <a:r>
              <a:rPr lang="en-US" dirty="0" err="1" smtClean="0"/>
              <a:t>inﬂection</a:t>
            </a:r>
            <a:r>
              <a:rPr lang="en-US" dirty="0" smtClean="0"/>
              <a:t> S-shaped, </a:t>
            </a:r>
            <a:r>
              <a:rPr lang="en-US" dirty="0" err="1" smtClean="0"/>
              <a:t>Jelinski-Moranda</a:t>
            </a:r>
            <a:r>
              <a:rPr lang="en-US" dirty="0" smtClean="0"/>
              <a:t> [24], and Geometric model [25] to input dataset of NASA [20] .</a:t>
            </a:r>
          </a:p>
          <a:p>
            <a:r>
              <a:rPr lang="en-US" dirty="0" smtClean="0"/>
              <a:t>They concluded that the </a:t>
            </a:r>
            <a:r>
              <a:rPr lang="en-US" dirty="0" err="1" smtClean="0"/>
              <a:t>inﬂection</a:t>
            </a:r>
            <a:r>
              <a:rPr lang="en-US" dirty="0" smtClean="0"/>
              <a:t> S-shaped model is best for defect discovery process.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610</Words>
  <Application>Microsoft Office PowerPoint</Application>
  <PresentationFormat>On-screen Show (4:3)</PresentationFormat>
  <Paragraphs>71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Connecting Software Reliability Growth Models to Software Defect Tracking</vt:lpstr>
      <vt:lpstr>Slide 2</vt:lpstr>
      <vt:lpstr>Introduction </vt:lpstr>
      <vt:lpstr>Software Defect Discovery And Resolution : Concepts</vt:lpstr>
      <vt:lpstr>Slide 5</vt:lpstr>
      <vt:lpstr>INFLECTION S-SHAPED GROWTH MODEL </vt:lpstr>
      <vt:lpstr>Slide 7</vt:lpstr>
      <vt:lpstr>Slide 8</vt:lpstr>
      <vt:lpstr>Case Study With Application To NASA Data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Defect resolution intensity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Software Reliability Growth Models to Software Defect Tracking</dc:title>
  <dc:creator>SONYJI</dc:creator>
  <cp:lastModifiedBy>SHUBHAM KUMAR</cp:lastModifiedBy>
  <cp:revision>33</cp:revision>
  <dcterms:created xsi:type="dcterms:W3CDTF">2006-08-16T00:00:00Z</dcterms:created>
  <dcterms:modified xsi:type="dcterms:W3CDTF">2021-04-19T04:02:53Z</dcterms:modified>
</cp:coreProperties>
</file>