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77" r:id="rId4"/>
    <p:sldId id="380" r:id="rId5"/>
    <p:sldId id="378" r:id="rId6"/>
    <p:sldId id="37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2" r:id="rId17"/>
    <p:sldId id="390" r:id="rId18"/>
    <p:sldId id="3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>
        <p:scale>
          <a:sx n="80" d="100"/>
          <a:sy n="80" d="100"/>
        </p:scale>
        <p:origin x="-782" y="-178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=""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=""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=""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=""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2186643"/>
            <a:ext cx="12192000" cy="175432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Discovering </a:t>
            </a:r>
            <a:r>
              <a:rPr lang="en-US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HTTPSified</a:t>
            </a: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Phishing Websites Using the TLS Certificates Footprints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9625" y="5657671"/>
            <a:ext cx="3535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Shubham</a:t>
            </a:r>
            <a:r>
              <a:rPr lang="en-US" sz="3600" b="1" dirty="0" smtClean="0">
                <a:solidFill>
                  <a:schemeClr val="bg1"/>
                </a:solidFill>
              </a:rPr>
              <a:t> Kumar</a:t>
            </a:r>
          </a:p>
          <a:p>
            <a:r>
              <a:rPr lang="en-US" sz="3600" b="1" dirty="0" err="1" smtClean="0">
                <a:solidFill>
                  <a:schemeClr val="bg1"/>
                </a:solidFill>
              </a:rPr>
              <a:t>M.Tech</a:t>
            </a:r>
            <a:r>
              <a:rPr lang="en-US" sz="3600" b="1" dirty="0" smtClean="0">
                <a:solidFill>
                  <a:schemeClr val="bg1"/>
                </a:solidFill>
              </a:rPr>
              <a:t> 2020IS-09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150" y="428625"/>
            <a:ext cx="62198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 </a:t>
            </a:r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Extraction 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1703389" y="1333642"/>
            <a:ext cx="8545512" cy="552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161925"/>
            <a:ext cx="639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Collection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674" y="1915210"/>
            <a:ext cx="4562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Phishing certificates</a:t>
            </a:r>
            <a:endParaRPr lang="en-US" sz="2400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190238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90650" y="2314575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- 1634 from </a:t>
            </a:r>
            <a:r>
              <a:rPr lang="en-US" dirty="0" err="1" smtClean="0"/>
              <a:t>OpenPhish</a:t>
            </a:r>
            <a:r>
              <a:rPr lang="en-US" dirty="0" smtClean="0"/>
              <a:t> and </a:t>
            </a:r>
            <a:r>
              <a:rPr lang="en-US" dirty="0" err="1" smtClean="0"/>
              <a:t>Censys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8674" y="2705785"/>
            <a:ext cx="4562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Templates</a:t>
            </a:r>
            <a:endParaRPr lang="en-US" sz="2400" b="1" dirty="0"/>
          </a:p>
        </p:txBody>
      </p:sp>
      <p:sp>
        <p:nvSpPr>
          <p:cNvPr id="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269295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390650" y="310515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- 69 from the clusters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8674" y="3534460"/>
            <a:ext cx="4562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Certificates</a:t>
            </a:r>
            <a:endParaRPr lang="en-US" sz="2400" b="1" dirty="0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35216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0650" y="3933825"/>
            <a:ext cx="41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- 38.7M from Let’s Encrypt and </a:t>
            </a:r>
            <a:r>
              <a:rPr lang="en-US" dirty="0" err="1" smtClean="0"/>
              <a:t>cPanel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161925"/>
            <a:ext cx="639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Detection Result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6350" y="4686985"/>
            <a:ext cx="848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Of the detected certificates, 24.8% utilized DDNS or hosting services</a:t>
            </a:r>
            <a:endParaRPr lang="en-US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768912" y="467415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88" y="1743075"/>
            <a:ext cx="828833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85875" y="5296585"/>
            <a:ext cx="848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1049 websites are previously unknown</a:t>
            </a:r>
            <a:endParaRPr lang="en-US" b="1" dirty="0"/>
          </a:p>
        </p:txBody>
      </p:sp>
      <p:sp>
        <p:nvSpPr>
          <p:cNvPr id="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778437" y="528375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161925"/>
            <a:ext cx="639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Case Study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674" y="1858060"/>
            <a:ext cx="9020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template matched a large amount of certificates in the wild.</a:t>
            </a:r>
            <a:endParaRPr lang="en-US" sz="2400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18452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06639" y="2425184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pl-PL" dirty="0" smtClean="0"/>
              <a:t>[a-z]{6,8}.runescape.com-[a-z]{1,8}[.TLD]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06639" y="2758559"/>
            <a:ext cx="608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Template accounted for 56% of all detected certificates.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16164" y="3072884"/>
            <a:ext cx="378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93% were issued by let’s encrypt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8674" y="3820210"/>
            <a:ext cx="9020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offers following services</a:t>
            </a:r>
            <a:endParaRPr lang="en-US" sz="2400" b="1" dirty="0"/>
          </a:p>
        </p:txBody>
      </p:sp>
      <p:sp>
        <p:nvSpPr>
          <p:cNvPr id="20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380738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506639" y="4387334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Mass mailer to send a lot of phishing emails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06639" y="472070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Logging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16164" y="5035034"/>
            <a:ext cx="136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16164" y="532078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Marketplace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161925"/>
            <a:ext cx="639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Limitations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674" y="1858060"/>
            <a:ext cx="9020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Bias inherent in dataset</a:t>
            </a:r>
            <a:endParaRPr lang="en-US" sz="2400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18452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28674" y="2458135"/>
            <a:ext cx="9020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Evaluating the phishing websites</a:t>
            </a:r>
            <a:endParaRPr lang="en-US" sz="2400" b="1" dirty="0"/>
          </a:p>
        </p:txBody>
      </p:sp>
      <p:sp>
        <p:nvSpPr>
          <p:cNvPr id="10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244530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38199" y="2991535"/>
            <a:ext cx="9020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Threats to validity</a:t>
            </a:r>
            <a:endParaRPr lang="en-US" sz="2400" b="1" dirty="0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30762" y="297870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161925"/>
            <a:ext cx="639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674" y="1858060"/>
            <a:ext cx="9020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Certificate-based phishing-detection framework</a:t>
            </a:r>
            <a:endParaRPr lang="en-US" sz="2400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18452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06639" y="2425184"/>
            <a:ext cx="7019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Discovering previously unknown HTTPS-</a:t>
            </a:r>
            <a:r>
              <a:rPr lang="en-US" dirty="0" err="1" smtClean="0"/>
              <a:t>ified</a:t>
            </a:r>
            <a:r>
              <a:rPr lang="en-US" dirty="0" smtClean="0"/>
              <a:t> phishing websites.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06639" y="2758559"/>
            <a:ext cx="675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Compensating for the shortcomings of the traditional methods.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16164" y="3072884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Understanding the phishing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212" y="333375"/>
            <a:ext cx="3980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References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3887E1-7233-4173-A355-30C764DE2657}"/>
              </a:ext>
            </a:extLst>
          </p:cNvPr>
          <p:cNvSpPr txBox="1"/>
          <p:nvPr/>
        </p:nvSpPr>
        <p:spPr>
          <a:xfrm>
            <a:off x="1575749" y="1777447"/>
            <a:ext cx="996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</a:rPr>
              <a:t>https://ieeexplore.ieee.org/document/8418638</a:t>
            </a:r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1032300" y="17416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3887E1-7233-4173-A355-30C764DE2657}"/>
              </a:ext>
            </a:extLst>
          </p:cNvPr>
          <p:cNvSpPr txBox="1"/>
          <p:nvPr/>
        </p:nvSpPr>
        <p:spPr>
          <a:xfrm>
            <a:off x="1585274" y="2463247"/>
            <a:ext cx="996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</a:rPr>
              <a:t>https://ieeexplore.ieee.org/document/5480600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1041825" y="2417913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3887E1-7233-4173-A355-30C764DE2657}"/>
              </a:ext>
            </a:extLst>
          </p:cNvPr>
          <p:cNvSpPr txBox="1"/>
          <p:nvPr/>
        </p:nvSpPr>
        <p:spPr>
          <a:xfrm>
            <a:off x="1575749" y="3101422"/>
            <a:ext cx="996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</a:rPr>
              <a:t>https://transparencyreport.google.com/https/overview?hl=en</a:t>
            </a: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1032300" y="3065613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3887E1-7233-4173-A355-30C764DE2657}"/>
              </a:ext>
            </a:extLst>
          </p:cNvPr>
          <p:cNvSpPr txBox="1"/>
          <p:nvPr/>
        </p:nvSpPr>
        <p:spPr>
          <a:xfrm>
            <a:off x="1585274" y="3787222"/>
            <a:ext cx="996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</a:rPr>
              <a:t>https://lookup.icann.org/lookup</a:t>
            </a: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1041825" y="374188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014" y="0"/>
            <a:ext cx="8755062" cy="510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651" y="5237488"/>
            <a:ext cx="5616672" cy="162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68517" y="6550223"/>
            <a:ext cx="382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chemeClr val="accent6"/>
                </a:solidFill>
              </a:rPr>
              <a:t>https://ieeexplore.ieee.org/document/9229674</a:t>
            </a:r>
            <a:endParaRPr lang="en-US" sz="1400" u="sng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095" y="742950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1045137" y="225480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24858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6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1026087" y="280725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57325" y="280103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Background</a:t>
            </a:r>
            <a:endParaRPr lang="en-US" sz="2400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1007037" y="335970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447800" y="333443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10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1026087" y="39026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419225" y="390593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1026087" y="444555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419225" y="4448860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Discussion</a:t>
            </a:r>
            <a:endParaRPr lang="en-US" sz="2400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1045137" y="498848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457325" y="493463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841" y="361950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6550" y="2089150"/>
            <a:ext cx="5228050" cy="25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7" y="1936750"/>
            <a:ext cx="5346176" cy="2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915275" y="6581001"/>
            <a:ext cx="4276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https://transparencyreport.google.com/https/overview?hl=en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7075" y="4810810"/>
            <a:ext cx="457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Percentage of pages loaded over HTTPS in Chrome by country/region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38174" y="5582335"/>
            <a:ext cx="997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adoption of HTTPS on the Web has increased drastically over the past few years.</a:t>
            </a:r>
            <a:endParaRPr lang="en-US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02187" y="556950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50" y="352425"/>
            <a:ext cx="9161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 focus on certificates?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9775" y="6447651"/>
            <a:ext cx="2371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https://apwg.org/trendsreports/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999" y="1705660"/>
            <a:ext cx="569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Increasing number of </a:t>
            </a:r>
            <a:r>
              <a:rPr lang="en-US" dirty="0" err="1" smtClean="0"/>
              <a:t>HTTPSified</a:t>
            </a:r>
            <a:r>
              <a:rPr lang="en-US" dirty="0" smtClean="0"/>
              <a:t> phishing websites</a:t>
            </a:r>
            <a:endParaRPr lang="en-US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254562" y="16928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450" y="2133601"/>
            <a:ext cx="7171422" cy="416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Phishing 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etection approach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999" y="5391835"/>
            <a:ext cx="1057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Domain-registration-based detection approach fails to detect phishing websites if the attacker utilize </a:t>
            </a:r>
            <a:r>
              <a:rPr lang="en-US" b="1" dirty="0" smtClean="0"/>
              <a:t>DDNS</a:t>
            </a:r>
            <a:r>
              <a:rPr lang="en-US" dirty="0" smtClean="0"/>
              <a:t> or </a:t>
            </a:r>
            <a:r>
              <a:rPr lang="en-US" b="1" dirty="0" smtClean="0"/>
              <a:t>hosting service</a:t>
            </a:r>
            <a:endParaRPr lang="en-US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254562" y="5379009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26" y="1471619"/>
            <a:ext cx="10614332" cy="342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161925"/>
            <a:ext cx="6391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Research Questions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675" y="2315260"/>
            <a:ext cx="6715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there a way to detect phishing websites with the certificates?</a:t>
            </a:r>
            <a:endParaRPr lang="en-US" b="1" dirty="0"/>
          </a:p>
        </p:txBody>
      </p:sp>
      <p:sp>
        <p:nvSpPr>
          <p:cNvPr id="8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321237" y="2302434"/>
            <a:ext cx="373529" cy="39370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725" y="447675"/>
            <a:ext cx="10458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Overview of the Framework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1838325"/>
            <a:ext cx="921226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725" y="447675"/>
            <a:ext cx="10458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Clustering Example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-28000"/>
          </a:blip>
          <a:srcRect/>
          <a:stretch>
            <a:fillRect/>
          </a:stretch>
        </p:blipFill>
        <p:spPr bwMode="auto">
          <a:xfrm>
            <a:off x="465138" y="1619250"/>
            <a:ext cx="11241088" cy="416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272</Words>
  <Application>Microsoft Office PowerPoint</Application>
  <PresentationFormat>Custom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SHUBHAM KUMAR</cp:lastModifiedBy>
  <cp:revision>153</cp:revision>
  <dcterms:created xsi:type="dcterms:W3CDTF">2020-01-20T05:08:25Z</dcterms:created>
  <dcterms:modified xsi:type="dcterms:W3CDTF">2021-04-22T05:28:19Z</dcterms:modified>
</cp:coreProperties>
</file>