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2" r:id="rId2"/>
    <p:sldId id="283" r:id="rId3"/>
    <p:sldId id="294" r:id="rId4"/>
    <p:sldId id="291" r:id="rId5"/>
    <p:sldId id="297" r:id="rId6"/>
    <p:sldId id="284" r:id="rId7"/>
    <p:sldId id="299" r:id="rId8"/>
    <p:sldId id="295" r:id="rId9"/>
    <p:sldId id="298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59" autoAdjust="0"/>
    <p:restoredTop sz="94631" autoAdjust="0"/>
  </p:normalViewPr>
  <p:slideViewPr>
    <p:cSldViewPr snapToGrid="0">
      <p:cViewPr>
        <p:scale>
          <a:sx n="70" d="100"/>
          <a:sy n="70" d="100"/>
        </p:scale>
        <p:origin x="-822" y="-1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pPr/>
              <a:t>2019/02/23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pPr/>
              <a:t>2019/02/23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xmlns="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xmlns="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xmlns="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xmlns="" val="282955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xmlns="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ZA" dirty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xmlns="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0E81F30-8FC8-4841-8404-4DC79218B945}"/>
              </a:ext>
            </a:extLst>
          </p:cNvPr>
          <p:cNvSpPr/>
          <p:nvPr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83D29F65-481C-4C80-BB65-121E5AED26B5}"/>
              </a:ext>
            </a:extLst>
          </p:cNvPr>
          <p:cNvSpPr/>
          <p:nvPr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BC39664-EB8B-4A32-915A-D4308F792772}"/>
              </a:ext>
            </a:extLst>
          </p:cNvPr>
          <p:cNvSpPr/>
          <p:nvPr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C6C03AE-289A-4BCC-971C-3400028C8764}"/>
              </a:ext>
            </a:extLst>
          </p:cNvPr>
          <p:cNvSpPr/>
          <p:nvPr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55" r:id="rId21"/>
    <p:sldLayoutId id="2147483673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belard.org/turpap/turpap.htm" TargetMode="External"/><Relationship Id="rId2" Type="http://schemas.openxmlformats.org/officeDocument/2006/relationships/hyperlink" Target="http://alicebot.org/TR/2001/WD-aiml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xmlns="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0" y="391209"/>
            <a:ext cx="10655455" cy="5993694"/>
          </a:xfrm>
        </p:spPr>
      </p:pic>
      <p:sp>
        <p:nvSpPr>
          <p:cNvPr id="25" name="TextBox 24" descr="Slide accent to title box">
            <a:extLst>
              <a:ext uri="{FF2B5EF4-FFF2-40B4-BE49-F238E27FC236}">
                <a16:creationId xmlns:a16="http://schemas.microsoft.com/office/drawing/2014/main" xmlns="" id="{7EF238CB-AB58-4787-8F9C-A1C16929A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ZA" smtClean="0"/>
              <a:t>Chat Bot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/>
          <a:lstStyle/>
          <a:p>
            <a:pPr algn="r"/>
            <a:r>
              <a:rPr lang="en-ZA" sz="2400" b="1" dirty="0" smtClean="0">
                <a:solidFill>
                  <a:schemeClr val="bg1"/>
                </a:solidFill>
                <a:latin typeface="Castellar" pitchFamily="18" charset="0"/>
                <a:cs typeface="Arial" pitchFamily="34" charset="0"/>
              </a:rPr>
              <a:t>By:-</a:t>
            </a:r>
          </a:p>
          <a:p>
            <a:pPr algn="r"/>
            <a:r>
              <a:rPr lang="en-ZA" sz="2400" b="1" dirty="0" err="1" smtClean="0">
                <a:solidFill>
                  <a:schemeClr val="bg1"/>
                </a:solidFill>
                <a:latin typeface="Franklin Gothic Book" pitchFamily="34" charset="0"/>
                <a:cs typeface="Arial" pitchFamily="34" charset="0"/>
              </a:rPr>
              <a:t>Shubham</a:t>
            </a:r>
            <a:r>
              <a:rPr lang="en-ZA" sz="2400" b="1" dirty="0" smtClean="0">
                <a:solidFill>
                  <a:schemeClr val="bg1"/>
                </a:solidFill>
                <a:latin typeface="Franklin Gothic Book" pitchFamily="34" charset="0"/>
                <a:cs typeface="Arial" pitchFamily="34" charset="0"/>
              </a:rPr>
              <a:t> Kumar</a:t>
            </a:r>
            <a:endParaRPr lang="en-ZA" sz="2400" b="1" dirty="0">
              <a:solidFill>
                <a:schemeClr val="bg1"/>
              </a:solidFill>
              <a:latin typeface="Franklin Gothic Book" pitchFamily="34" charset="0"/>
              <a:cs typeface="Arial" pitchFamily="34" charset="0"/>
            </a:endParaRPr>
          </a:p>
        </p:txBody>
      </p:sp>
      <p:sp>
        <p:nvSpPr>
          <p:cNvPr id="20" name="Isosceles Triangle 19" descr="Slide shadow to title box">
            <a:extLst>
              <a:ext uri="{FF2B5EF4-FFF2-40B4-BE49-F238E27FC236}">
                <a16:creationId xmlns:a16="http://schemas.microsoft.com/office/drawing/2014/main" xmlns="" id="{545D50A1-D634-4325-B06C-5450FDF7B8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 descr="Accent to title block">
            <a:extLst>
              <a:ext uri="{FF2B5EF4-FFF2-40B4-BE49-F238E27FC236}">
                <a16:creationId xmlns:a16="http://schemas.microsoft.com/office/drawing/2014/main" xmlns="" id="{B231FB9C-F234-41D0-A4CE-8C29A5F2F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5" name="Isosceles Triangle 34" descr="Shadow to title block">
            <a:extLst>
              <a:ext uri="{FF2B5EF4-FFF2-40B4-BE49-F238E27FC236}">
                <a16:creationId xmlns:a16="http://schemas.microsoft.com/office/drawing/2014/main" xmlns="" id="{FE193317-B8BD-46CA-B0A6-8A7511B086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3" name="Freeform 5" descr="Hollow accent block">
            <a:extLst>
              <a:ext uri="{FF2B5EF4-FFF2-40B4-BE49-F238E27FC236}">
                <a16:creationId xmlns:a16="http://schemas.microsoft.com/office/drawing/2014/main" xmlns="" id="{8186FEAF-6E1E-4258-94C3-5C589D4B5A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ZA" dirty="0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xmlns="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582979" y="3886362"/>
            <a:ext cx="358092" cy="35809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sz="3600" b="1" dirty="0" err="1" smtClean="0"/>
              <a:t>Shubham</a:t>
            </a:r>
            <a:r>
              <a:rPr lang="en-ZA" sz="3600" b="1" dirty="0" smtClean="0"/>
              <a:t> Kumar</a:t>
            </a:r>
            <a:endParaRPr lang="en-ZA" sz="3600" b="1" dirty="0"/>
          </a:p>
        </p:txBody>
      </p:sp>
      <p:pic>
        <p:nvPicPr>
          <p:cNvPr id="10" name="Picture Placeholder 8" descr="Image placeholder">
            <a:extLst>
              <a:ext uri="{FF2B5EF4-FFF2-40B4-BE49-F238E27FC236}">
                <a16:creationId xmlns:a16="http://schemas.microsoft.com/office/drawing/2014/main" xmlns="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5"/>
          <a:stretch>
            <a:fillRect/>
          </a:stretch>
        </p:blipFill>
        <p:spPr>
          <a:xfrm>
            <a:off x="2797793" y="532463"/>
            <a:ext cx="2825086" cy="2025385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11" name="Picture Placeholder 8" descr="Image placeholder">
            <a:extLst>
              <a:ext uri="{FF2B5EF4-FFF2-40B4-BE49-F238E27FC236}">
                <a16:creationId xmlns:a16="http://schemas.microsoft.com/office/drawing/2014/main" xmlns="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6"/>
          <a:stretch>
            <a:fillRect/>
          </a:stretch>
        </p:blipFill>
        <p:spPr>
          <a:xfrm>
            <a:off x="259308" y="1694799"/>
            <a:ext cx="2838735" cy="2025385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13" name="Picture Placeholder 8" descr="Image placeholder">
            <a:extLst>
              <a:ext uri="{FF2B5EF4-FFF2-40B4-BE49-F238E27FC236}">
                <a16:creationId xmlns:a16="http://schemas.microsoft.com/office/drawing/2014/main" xmlns="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7"/>
          <a:stretch>
            <a:fillRect/>
          </a:stretch>
        </p:blipFill>
        <p:spPr>
          <a:xfrm>
            <a:off x="2852381" y="2880303"/>
            <a:ext cx="2784144" cy="1841821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xmlns="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36716"/>
            <a:ext cx="5472000" cy="432000"/>
          </a:xfrm>
        </p:spPr>
        <p:txBody>
          <a:bodyPr/>
          <a:lstStyle/>
          <a:p>
            <a:pPr algn="ctr"/>
            <a:r>
              <a:rPr lang="en-ZA" sz="4800" b="1" dirty="0" smtClean="0"/>
              <a:t>History</a:t>
            </a:r>
            <a:endParaRPr lang="en-ZA" sz="48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295" y="1750782"/>
            <a:ext cx="5472000" cy="4888854"/>
          </a:xfrm>
        </p:spPr>
        <p:txBody>
          <a:bodyPr/>
          <a:lstStyle/>
          <a:p>
            <a:pPr lvl="1" indent="-342900">
              <a:lnSpc>
                <a:spcPct val="95000"/>
              </a:lnSpc>
              <a:buFont typeface="Wingdings" pitchFamily="2" charset="2"/>
              <a:buChar char="v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ELIZA </a:t>
            </a:r>
          </a:p>
          <a:p>
            <a:pPr marL="912813" lvl="2" indent="-342900">
              <a:lnSpc>
                <a:spcPct val="95000"/>
              </a:lnSpc>
              <a:buSzPct val="80000"/>
              <a:buFont typeface="Wingdings" pitchFamily="2" charset="2"/>
              <a:buChar char="v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GB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Developed in the 1960s</a:t>
            </a:r>
          </a:p>
          <a:p>
            <a:pPr marL="912813" lvl="2" indent="-342900">
              <a:lnSpc>
                <a:spcPct val="95000"/>
              </a:lnSpc>
              <a:buSzPct val="80000"/>
              <a:buFont typeface="Wingdings" pitchFamily="2" charset="2"/>
              <a:buChar char="v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GB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Looks for pronouns and verbs</a:t>
            </a:r>
          </a:p>
          <a:p>
            <a:pPr marL="912813" lvl="2" indent="-342900">
              <a:lnSpc>
                <a:spcPct val="95000"/>
              </a:lnSpc>
              <a:buSzPct val="80000"/>
              <a:buFont typeface="Wingdings" pitchFamily="2" charset="2"/>
              <a:buChar char="v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GB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‘You’ becomes ‘I’ and vice versa</a:t>
            </a:r>
          </a:p>
          <a:p>
            <a:pPr marL="912813" lvl="2" indent="-342900">
              <a:lnSpc>
                <a:spcPct val="95000"/>
              </a:lnSpc>
              <a:buSzPct val="80000"/>
              <a:buFont typeface="Wingdings" pitchFamily="2" charset="2"/>
              <a:buChar char="v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GB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User: You are a dork.</a:t>
            </a:r>
          </a:p>
          <a:p>
            <a:pPr marL="912813" lvl="2" indent="-342900">
              <a:lnSpc>
                <a:spcPct val="95000"/>
              </a:lnSpc>
              <a:buSzPct val="80000"/>
              <a:buFont typeface="Wingdings" pitchFamily="2" charset="2"/>
              <a:buChar char="v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GB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ELIZA: What makes you think I am a dork?</a:t>
            </a:r>
          </a:p>
          <a:p>
            <a:pPr lvl="1" indent="-342900">
              <a:lnSpc>
                <a:spcPct val="95000"/>
              </a:lnSpc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GB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 indent="-342900">
              <a:lnSpc>
                <a:spcPct val="95000"/>
              </a:lnSpc>
              <a:buFont typeface="Wingdings" pitchFamily="2" charset="2"/>
              <a:buChar char="v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PARRY (1972)</a:t>
            </a:r>
            <a:r>
              <a:rPr lang="ar-SA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‏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912813" lvl="2" indent="-342900">
              <a:lnSpc>
                <a:spcPct val="95000"/>
              </a:lnSpc>
              <a:buSzPct val="80000"/>
              <a:buFont typeface="Wingdings" pitchFamily="2" charset="2"/>
              <a:buChar char="v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Simulated a paranoid schizophrenic</a:t>
            </a:r>
          </a:p>
          <a:p>
            <a:pPr marL="912813" lvl="2" indent="-342900">
              <a:lnSpc>
                <a:spcPct val="95000"/>
              </a:lnSpc>
              <a:buSzPct val="80000"/>
              <a:buFont typeface="Wingdings" pitchFamily="2" charset="2"/>
              <a:buChar char="v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Tested in the early 1970s using a variation of the Turing Test</a:t>
            </a:r>
          </a:p>
          <a:p>
            <a:pPr marL="912813" lvl="2" indent="-342900">
              <a:lnSpc>
                <a:spcPct val="95000"/>
              </a:lnSpc>
              <a:buSzPct val="80000"/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 indent="-342900">
              <a:lnSpc>
                <a:spcPct val="95000"/>
              </a:lnSpc>
              <a:buFont typeface="Wingdings" pitchFamily="2" charset="2"/>
              <a:buChar char="v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charset="0"/>
              </a:rPr>
              <a:t>RACTER </a:t>
            </a:r>
          </a:p>
          <a:p>
            <a:pPr marL="912813" lvl="2" indent="-342900">
              <a:lnSpc>
                <a:spcPct val="95000"/>
              </a:lnSpc>
              <a:buSzPct val="80000"/>
              <a:buFont typeface="Wingdings" pitchFamily="2" charset="2"/>
              <a:buChar char="v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Generates English language prose at random .</a:t>
            </a:r>
          </a:p>
          <a:p>
            <a:pPr marL="912813" lvl="2" indent="-342900">
              <a:lnSpc>
                <a:spcPct val="95000"/>
              </a:lnSpc>
              <a:buSzPct val="80000"/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2" indent="-342900">
              <a:lnSpc>
                <a:spcPct val="95000"/>
              </a:lnSpc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1" indent="-342900">
              <a:lnSpc>
                <a:spcPct val="95000"/>
              </a:lnSpc>
              <a:buFont typeface="Wingdings" pitchFamily="2" charset="2"/>
              <a:buChar char="v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GB" dirty="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9" name="Picture Placeholder 8" descr="Image placeholder">
            <a:extLst>
              <a:ext uri="{FF2B5EF4-FFF2-40B4-BE49-F238E27FC236}">
                <a16:creationId xmlns:a16="http://schemas.microsoft.com/office/drawing/2014/main" xmlns="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7083189" y="1712037"/>
            <a:ext cx="3713207" cy="4333769"/>
          </a:xfrm>
        </p:spPr>
      </p:pic>
      <p:sp>
        <p:nvSpPr>
          <p:cNvPr id="15" name="Freeform 5" descr="Hollow image accent">
            <a:extLst>
              <a:ext uri="{FF2B5EF4-FFF2-40B4-BE49-F238E27FC236}">
                <a16:creationId xmlns:a16="http://schemas.microsoft.com/office/drawing/2014/main" xmlns="" id="{764DA446-807B-4C83-BB5A-59E3FABC93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8084203" cy="432000"/>
          </a:xfrm>
        </p:spPr>
        <p:txBody>
          <a:bodyPr/>
          <a:lstStyle/>
          <a:p>
            <a:pPr algn="ctr"/>
            <a:r>
              <a:rPr lang="en-US" sz="4400" b="1" dirty="0" err="1" smtClean="0"/>
              <a:t>ChatterBot</a:t>
            </a:r>
            <a:endParaRPr lang="en-US" sz="4400" b="1" dirty="0"/>
          </a:p>
        </p:txBody>
      </p:sp>
      <p:sp>
        <p:nvSpPr>
          <p:cNvPr id="16" name="Rectangle 15"/>
          <p:cNvSpPr/>
          <p:nvPr/>
        </p:nvSpPr>
        <p:spPr>
          <a:xfrm>
            <a:off x="482220" y="184013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cs typeface="Arial" pitchFamily="34" charset="0"/>
              </a:rPr>
              <a:t> </a:t>
            </a:r>
            <a:r>
              <a:rPr lang="en-US" sz="2400" b="1" dirty="0" err="1" smtClean="0">
                <a:cs typeface="Arial" pitchFamily="34" charset="0"/>
              </a:rPr>
              <a:t>ChatterBot</a:t>
            </a:r>
            <a:r>
              <a:rPr lang="en-US" sz="2400" dirty="0" smtClean="0">
                <a:cs typeface="Arial" pitchFamily="34" charset="0"/>
              </a:rPr>
              <a:t> is a Python library that makes it easy to generate automated responses to a user’s input. </a:t>
            </a:r>
          </a:p>
          <a:p>
            <a:endParaRPr lang="en-US" sz="2400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cs typeface="Arial" pitchFamily="34" charset="0"/>
              </a:rPr>
              <a:t> </a:t>
            </a:r>
            <a:r>
              <a:rPr lang="en-US" sz="2400" b="1" dirty="0" err="1" smtClean="0">
                <a:cs typeface="Arial" pitchFamily="34" charset="0"/>
              </a:rPr>
              <a:t>ChatterBot</a:t>
            </a:r>
            <a:r>
              <a:rPr lang="en-US" sz="2400" dirty="0" smtClean="0">
                <a:cs typeface="Arial" pitchFamily="34" charset="0"/>
              </a:rPr>
              <a:t> uses a selection of machine learning algorithms to produce different types of responses. This makes it easy for developers to create chat bots and automate conversations with users. </a:t>
            </a:r>
            <a:endParaRPr lang="en-US" sz="2400" dirty="0">
              <a:cs typeface="Arial" pitchFamily="34" charset="0"/>
            </a:endParaRPr>
          </a:p>
        </p:txBody>
      </p:sp>
      <p:pic>
        <p:nvPicPr>
          <p:cNvPr id="18" name="Picture 17" descr="flowdiagram.jpe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717" y="475610"/>
            <a:ext cx="39528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0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1" dirty="0" smtClean="0">
                <a:solidFill>
                  <a:srgbClr val="000000"/>
                </a:solidFill>
              </a:rPr>
              <a:t>What is chat </a:t>
            </a:r>
            <a:r>
              <a:rPr lang="en-GB" sz="4400" b="1" dirty="0" err="1" smtClean="0">
                <a:solidFill>
                  <a:srgbClr val="000000"/>
                </a:solidFill>
              </a:rPr>
              <a:t>bot</a:t>
            </a:r>
            <a:r>
              <a:rPr lang="en-GB" sz="4400" b="1" dirty="0" smtClean="0">
                <a:solidFill>
                  <a:srgbClr val="000000"/>
                </a:solidFill>
              </a:rPr>
              <a:t>?</a:t>
            </a:r>
            <a:endParaRPr lang="en-GB" sz="4400" b="1" dirty="0">
              <a:solidFill>
                <a:srgbClr val="000000"/>
              </a:solidFill>
            </a:endParaRP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xmlns="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105623"/>
            <a:ext cx="5472000" cy="3600000"/>
          </a:xfrm>
        </p:spPr>
        <p:txBody>
          <a:bodyPr/>
          <a:lstStyle/>
          <a:p>
            <a:r>
              <a:rPr lang="en-US" sz="2800" dirty="0" err="1" smtClean="0"/>
              <a:t>ChatBot</a:t>
            </a:r>
            <a:r>
              <a:rPr lang="en-US" sz="2800" dirty="0" smtClean="0"/>
              <a:t>: A computer program that can talk to humans in natural languages.</a:t>
            </a:r>
          </a:p>
          <a:p>
            <a:r>
              <a:rPr lang="en-US" sz="2800" dirty="0" smtClean="0"/>
              <a:t>Uses Artificial Intelligence Markup Language (AIML) to represent knowledge.</a:t>
            </a:r>
          </a:p>
          <a:p>
            <a:r>
              <a:rPr lang="en-US" sz="2800" dirty="0" smtClean="0"/>
              <a:t>Can replace a human for monotonous jobs of answering queries, e.g. E-help desk. </a:t>
            </a:r>
            <a:r>
              <a:rPr lang="en-US" sz="2800" dirty="0" err="1" smtClean="0"/>
              <a:t>Racter</a:t>
            </a:r>
            <a:endParaRPr lang="en-US" sz="2800" dirty="0"/>
          </a:p>
        </p:txBody>
      </p:sp>
      <p:pic>
        <p:nvPicPr>
          <p:cNvPr id="8" name="Picture Placeholder 7" descr="Slide image">
            <a:extLst>
              <a:ext uri="{FF2B5EF4-FFF2-40B4-BE49-F238E27FC236}">
                <a16:creationId xmlns:a16="http://schemas.microsoft.com/office/drawing/2014/main" xmlns="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tretch>
            <a:fillRect/>
          </a:stretch>
        </p:blipFill>
        <p:spPr>
          <a:xfrm>
            <a:off x="6282692" y="1763742"/>
            <a:ext cx="5511800" cy="3096516"/>
          </a:xfrm>
        </p:spPr>
      </p:pic>
      <p:sp>
        <p:nvSpPr>
          <p:cNvPr id="66" name="Freeform 5" descr="Hollow accent block">
            <a:extLst>
              <a:ext uri="{FF2B5EF4-FFF2-40B4-BE49-F238E27FC236}">
                <a16:creationId xmlns:a16="http://schemas.microsoft.com/office/drawing/2014/main" xmlns="" id="{3EEE5409-3F6C-485D-B4C2-5247917F10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7" name="Freeform 5" descr="Solid accent block">
            <a:extLst>
              <a:ext uri="{FF2B5EF4-FFF2-40B4-BE49-F238E27FC236}">
                <a16:creationId xmlns:a16="http://schemas.microsoft.com/office/drawing/2014/main" xmlns="" id="{0D74D4D5-6A4C-4248-8A92-B8CA1C918E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364070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60" y="691308"/>
            <a:ext cx="5472000" cy="432000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How does it respond</a:t>
            </a:r>
            <a:endParaRPr lang="en-ZA" sz="4400" b="1" dirty="0">
              <a:solidFill>
                <a:schemeClr val="tx1"/>
              </a:solidFill>
            </a:endParaRP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xmlns="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295" y="2146567"/>
            <a:ext cx="5472000" cy="3600000"/>
          </a:xfrm>
        </p:spPr>
        <p:txBody>
          <a:bodyPr/>
          <a:lstStyle/>
          <a:p>
            <a:r>
              <a:rPr lang="en-US" sz="2800" dirty="0" smtClean="0"/>
              <a:t>Looks for certain patterns of words in the user's input.</a:t>
            </a:r>
          </a:p>
          <a:p>
            <a:r>
              <a:rPr lang="en-US" sz="2800" dirty="0" smtClean="0"/>
              <a:t>Replies with pre-determined output, if the pattern is matched.</a:t>
            </a:r>
          </a:p>
          <a:p>
            <a:r>
              <a:rPr lang="en-US" sz="2800" dirty="0" smtClean="0"/>
              <a:t>Needs to have an idea of what the user will chat</a:t>
            </a:r>
          </a:p>
          <a:p>
            <a:r>
              <a:rPr lang="en-US" sz="2800" dirty="0" smtClean="0"/>
              <a:t>Has suitable responses defined in the AIML file</a:t>
            </a:r>
            <a:endParaRPr lang="en-US" sz="2800" dirty="0"/>
          </a:p>
        </p:txBody>
      </p:sp>
      <p:pic>
        <p:nvPicPr>
          <p:cNvPr id="14" name="Picture Placeholder 13" descr="Image plaeceholder left">
            <a:extLst>
              <a:ext uri="{FF2B5EF4-FFF2-40B4-BE49-F238E27FC236}">
                <a16:creationId xmlns:a16="http://schemas.microsoft.com/office/drawing/2014/main" xmlns="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6812170" y="2197290"/>
            <a:ext cx="2405261" cy="1842942"/>
          </a:xfrm>
        </p:spPr>
      </p:pic>
      <p:pic>
        <p:nvPicPr>
          <p:cNvPr id="19" name="Picture Placeholder 18" descr="Image placeholder bottom">
            <a:extLst>
              <a:ext uri="{FF2B5EF4-FFF2-40B4-BE49-F238E27FC236}">
                <a16:creationId xmlns:a16="http://schemas.microsoft.com/office/drawing/2014/main" xmlns="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/>
          <a:stretch>
            <a:fillRect/>
          </a:stretch>
        </p:blipFill>
        <p:spPr>
          <a:xfrm>
            <a:off x="8921601" y="3416197"/>
            <a:ext cx="2405261" cy="1879133"/>
          </a:xfrm>
        </p:spPr>
      </p:pic>
      <p:pic>
        <p:nvPicPr>
          <p:cNvPr id="17" name="Picture Placeholder 16" descr="Image placeholder top">
            <a:extLst>
              <a:ext uri="{FF2B5EF4-FFF2-40B4-BE49-F238E27FC236}">
                <a16:creationId xmlns:a16="http://schemas.microsoft.com/office/drawing/2014/main" xmlns="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/>
          <a:stretch>
            <a:fillRect/>
          </a:stretch>
        </p:blipFill>
        <p:spPr>
          <a:xfrm>
            <a:off x="8952931" y="1296537"/>
            <a:ext cx="2552132" cy="174691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289385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3069"/>
            <a:ext cx="11340000" cy="432000"/>
          </a:xfrm>
        </p:spPr>
        <p:txBody>
          <a:bodyPr/>
          <a:lstStyle/>
          <a:p>
            <a:pPr algn="ctr"/>
            <a:r>
              <a:rPr lang="en-US" sz="4400" b="1" dirty="0" smtClean="0"/>
              <a:t>Architecture of a Chat </a:t>
            </a:r>
            <a:r>
              <a:rPr lang="en-US" sz="4400" b="1" dirty="0" err="1" smtClean="0"/>
              <a:t>Bot</a:t>
            </a:r>
            <a:endParaRPr lang="en-ZA" sz="44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949616" y="2320112"/>
            <a:ext cx="3276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Responder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949616" y="3463112"/>
            <a:ext cx="3276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AIML Interpreter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4949616" y="4606112"/>
            <a:ext cx="3276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102016" y="4758512"/>
            <a:ext cx="3276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AIML Objects</a:t>
            </a: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3806616" y="2624912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lg" len="lg"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6549816" y="285351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lg" len="lg"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6549816" y="399651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lg" len="lg"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4340016" y="2167712"/>
            <a:ext cx="4724400" cy="3810000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7540416" y="5520512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A Chat Bot</a:t>
            </a:r>
          </a:p>
        </p:txBody>
      </p:sp>
      <p:pic>
        <p:nvPicPr>
          <p:cNvPr id="23" name="Picture 22" descr="comput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304" y="1883391"/>
            <a:ext cx="1824069" cy="172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883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60" y="691308"/>
            <a:ext cx="9012250" cy="432000"/>
          </a:xfrm>
        </p:spPr>
        <p:txBody>
          <a:bodyPr/>
          <a:lstStyle/>
          <a:p>
            <a:pPr algn="ctr"/>
            <a:r>
              <a:rPr lang="en-US" sz="4400" b="1" dirty="0" smtClean="0"/>
              <a:t>How to build a </a:t>
            </a:r>
            <a:r>
              <a:rPr lang="en-US" sz="4400" b="1" dirty="0" err="1" smtClean="0"/>
              <a:t>bot</a:t>
            </a:r>
            <a:r>
              <a:rPr lang="en-US" sz="4400" b="1" dirty="0" smtClean="0"/>
              <a:t> of your own</a:t>
            </a:r>
            <a:endParaRPr lang="en-ZA" sz="4400" b="1" dirty="0">
              <a:solidFill>
                <a:schemeClr val="tx1"/>
              </a:solidFill>
            </a:endParaRP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xmlns="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295" y="2146567"/>
            <a:ext cx="6200812" cy="3600000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sz="2800" dirty="0" smtClean="0"/>
              <a:t>Install </a:t>
            </a:r>
            <a:r>
              <a:rPr lang="en-US" sz="2800" dirty="0" err="1" smtClean="0"/>
              <a:t>Chatterbot</a:t>
            </a:r>
            <a:r>
              <a:rPr lang="en-US" sz="2800" dirty="0" smtClean="0"/>
              <a:t> package .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/>
              <a:t>Add an extension data of training file.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/>
              <a:t>The brain is the AIML file, that defines patterns and corresponding replies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/>
              <a:t>A </a:t>
            </a:r>
            <a:r>
              <a:rPr lang="en-US" sz="2800" dirty="0" err="1" smtClean="0"/>
              <a:t>bot</a:t>
            </a:r>
            <a:r>
              <a:rPr lang="en-US" sz="2800" dirty="0" smtClean="0"/>
              <a:t> can be trained to be an Expert System about a special theme – large data!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pic>
        <p:nvPicPr>
          <p:cNvPr id="11" name="Picture 10" descr="ch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877" y="3000587"/>
            <a:ext cx="43338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385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776525" cy="432000"/>
          </a:xfrm>
        </p:spPr>
        <p:txBody>
          <a:bodyPr/>
          <a:lstStyle/>
          <a:p>
            <a:pPr algn="ctr"/>
            <a:r>
              <a:rPr lang="en-US" sz="4400" b="1" dirty="0" smtClean="0"/>
              <a:t>What is a </a:t>
            </a:r>
            <a:r>
              <a:rPr lang="en-US" sz="4400" b="1" dirty="0" err="1" smtClean="0"/>
              <a:t>ChatBot</a:t>
            </a:r>
            <a:r>
              <a:rPr lang="en-US" sz="4400" b="1" dirty="0" smtClean="0"/>
              <a:t> useful for?</a:t>
            </a:r>
            <a:endParaRPr lang="en-ZA" sz="4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1546746" y="1785541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A </a:t>
            </a:r>
            <a:r>
              <a:rPr lang="en-US" sz="2400" dirty="0" err="1" smtClean="0"/>
              <a:t>chatbot</a:t>
            </a:r>
            <a:r>
              <a:rPr lang="en-US" sz="2400" dirty="0" smtClean="0"/>
              <a:t> will communicate with a real person, but applications are being developed in which two chat bots can communicate with each other.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Chat bots are used in applications such as ecommerce customer service, call centers and Internet gaming.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Chat bots used for these purposes are typically limited to conversations regarding a specialized purpose and not for the entire range of human communication.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3069"/>
            <a:ext cx="6127845" cy="432000"/>
          </a:xfrm>
        </p:spPr>
        <p:txBody>
          <a:bodyPr/>
          <a:lstStyle/>
          <a:p>
            <a:pPr algn="ctr"/>
            <a:r>
              <a:rPr lang="en-US" sz="4400" b="1" dirty="0" smtClean="0"/>
              <a:t>References</a:t>
            </a:r>
            <a:endParaRPr lang="en-ZA" sz="44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227" y="1799229"/>
            <a:ext cx="8001000" cy="3733800"/>
          </a:xfrm>
        </p:spPr>
        <p:txBody>
          <a:bodyPr/>
          <a:lstStyle/>
          <a:p>
            <a:r>
              <a:rPr lang="en-US" sz="2000" b="0" dirty="0" smtClean="0"/>
              <a:t>https://chatterbot.readthedocs.io/en/stable/</a:t>
            </a:r>
          </a:p>
          <a:p>
            <a:r>
              <a:rPr lang="en-US" sz="2000" b="0" dirty="0" smtClean="0"/>
              <a:t>https://media.readthedocs.org/pdf/chatterbot/latest/chatterbot.pdf</a:t>
            </a:r>
          </a:p>
          <a:p>
            <a:r>
              <a:rPr lang="en-US" sz="2000" b="0" dirty="0" smtClean="0"/>
              <a:t>The </a:t>
            </a:r>
            <a:r>
              <a:rPr lang="en-US" sz="2000" b="0" dirty="0"/>
              <a:t>Anatomy of   A.L.I.C.E.: Dr. Richard S. Wallace, http://www.alicebot.org/anatomy.html</a:t>
            </a:r>
          </a:p>
          <a:p>
            <a:r>
              <a:rPr lang="en-US" sz="2000" b="0" dirty="0"/>
              <a:t>Artificial Intelligence Markup Language (AIML), A.L.I.C.E. AI Foundation, </a:t>
            </a:r>
            <a:r>
              <a:rPr lang="en-US" sz="2000" b="0" dirty="0">
                <a:hlinkClick r:id="rId2"/>
              </a:rPr>
              <a:t>http://alicebot.org/TR/2001/WD-aiml/</a:t>
            </a:r>
            <a:endParaRPr lang="en-US" sz="2000" b="0" dirty="0"/>
          </a:p>
          <a:p>
            <a:r>
              <a:rPr lang="en-US" sz="2000" b="0" dirty="0"/>
              <a:t>AIML Interpreter Overview 2004, http://www.aimlbots.com/en/aiml-interpreters.html</a:t>
            </a:r>
          </a:p>
          <a:p>
            <a:r>
              <a:rPr lang="en-US" sz="2000" b="0" dirty="0"/>
              <a:t>Computing machinery and intelligence, Alan Turing [1950],  </a:t>
            </a:r>
            <a:r>
              <a:rPr lang="en-US" sz="2000" b="0" dirty="0">
                <a:hlinkClick r:id="rId3"/>
              </a:rPr>
              <a:t>http://www.abelard.org/turpap/turpap.htm</a:t>
            </a:r>
            <a:endParaRPr lang="en-US" sz="2000" b="0" dirty="0"/>
          </a:p>
          <a:p>
            <a:r>
              <a:rPr lang="en-US" sz="2000" b="0" dirty="0"/>
              <a:t>Using Dialogue Corpora to Train a </a:t>
            </a:r>
            <a:r>
              <a:rPr lang="en-US" sz="2000" b="0" dirty="0" err="1"/>
              <a:t>Chatbot</a:t>
            </a:r>
            <a:r>
              <a:rPr lang="en-US" sz="2000" b="0" dirty="0"/>
              <a:t> (</a:t>
            </a:r>
            <a:r>
              <a:rPr lang="en-US" sz="2000" b="0" dirty="0" err="1"/>
              <a:t>Bayan</a:t>
            </a:r>
            <a:r>
              <a:rPr lang="en-US" sz="2000" b="0" dirty="0"/>
              <a:t> Abu </a:t>
            </a:r>
            <a:r>
              <a:rPr lang="en-US" sz="2000" b="0" dirty="0" err="1"/>
              <a:t>Shawar</a:t>
            </a:r>
            <a:r>
              <a:rPr lang="en-US" sz="2000" b="0" dirty="0"/>
              <a:t>, Eric Atwell) http://www.comp.leeds.ac.uk/andyr/research/papers/techreport2003_02.pdf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188837873"/>
      </p:ext>
    </p:extLst>
  </p:cSld>
  <p:clrMapOvr>
    <a:masterClrMapping/>
  </p:clrMapOvr>
</p:sld>
</file>

<file path=ppt/theme/theme1.xml><?xml version="1.0" encoding="utf-8"?>
<a:theme xmlns:a="http://schemas.openxmlformats.org/drawingml/2006/main" name="TF16411253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Geometric Presentation Layout_SB - v5.potx" id="{D23EA009-1275-445B-9B7F-C601617D2B1D}" vid="{30A9F54A-813B-40F2-AB5B-755CECE9C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TF16411253</Template>
  <TotalTime>0</TotalTime>
  <Words>447</Words>
  <Application>Microsoft Office PowerPoint</Application>
  <PresentationFormat>Custom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TF16411253</vt:lpstr>
      <vt:lpstr>Chat Bot</vt:lpstr>
      <vt:lpstr>History</vt:lpstr>
      <vt:lpstr>ChatterBot</vt:lpstr>
      <vt:lpstr>What is chat bot?</vt:lpstr>
      <vt:lpstr>How does it respond</vt:lpstr>
      <vt:lpstr>Architecture of a Chat Bot</vt:lpstr>
      <vt:lpstr>How to build a bot of your own</vt:lpstr>
      <vt:lpstr>What is a ChatBot useful for?</vt:lpstr>
      <vt:lpstr>References</vt:lpstr>
      <vt:lpstr>Thank You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2019-02-23T06:39:09Z</dcterms:created>
  <dcterms:modified xsi:type="dcterms:W3CDTF">2019-02-24T05:38:37Z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2018-08-01T18:28:11.6786671Z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