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7" r:id="rId3"/>
    <p:sldId id="269" r:id="rId4"/>
    <p:sldId id="270" r:id="rId5"/>
    <p:sldId id="259" r:id="rId6"/>
    <p:sldId id="272" r:id="rId7"/>
    <p:sldId id="273" r:id="rId8"/>
    <p:sldId id="274" r:id="rId9"/>
    <p:sldId id="276" r:id="rId10"/>
    <p:sldId id="268" r:id="rId11"/>
    <p:sldId id="27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36" y="19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B5AC10-73A3-4E94-B4B1-71B0B282E83C}" type="datetimeFigureOut">
              <a:rPr lang="en-US" smtClean="0"/>
              <a:pPr/>
              <a:t>3/6/2019</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D5B98F-480C-47C0-BBC0-D9F2085709F7}" type="slidenum">
              <a:rPr lang="en-IN" smtClean="0"/>
              <a:pPr/>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78384FC-D2E2-46E8-9CF6-CE2231DE9A22}" type="datetimeFigureOut">
              <a:rPr lang="en-US" smtClean="0"/>
              <a:pPr/>
              <a:t>3/6/2019</a:t>
            </a:fld>
            <a:endParaRPr lang="en-IN" dirty="0"/>
          </a:p>
        </p:txBody>
      </p:sp>
      <p:sp>
        <p:nvSpPr>
          <p:cNvPr id="19" name="Footer Placeholder 18"/>
          <p:cNvSpPr>
            <a:spLocks noGrp="1"/>
          </p:cNvSpPr>
          <p:nvPr>
            <p:ph type="ftr" sz="quarter" idx="11"/>
          </p:nvPr>
        </p:nvSpPr>
        <p:spPr/>
        <p:txBody>
          <a:bodyPr/>
          <a:lstStyle/>
          <a:p>
            <a:endParaRPr lang="en-IN" dirty="0"/>
          </a:p>
        </p:txBody>
      </p:sp>
      <p:sp>
        <p:nvSpPr>
          <p:cNvPr id="27" name="Slide Number Placeholder 26"/>
          <p:cNvSpPr>
            <a:spLocks noGrp="1"/>
          </p:cNvSpPr>
          <p:nvPr>
            <p:ph type="sldNum" sz="quarter" idx="12"/>
          </p:nvPr>
        </p:nvSpPr>
        <p:spPr/>
        <p:txBody>
          <a:bodyPr/>
          <a:lstStyle/>
          <a:p>
            <a:fld id="{FB968CAB-3F58-41B6-BFB3-C40C27A5E5A7}"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8384FC-D2E2-46E8-9CF6-CE2231DE9A22}" type="datetimeFigureOut">
              <a:rPr lang="en-US" smtClean="0"/>
              <a:pPr/>
              <a:t>3/6/2019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B968CAB-3F58-41B6-BFB3-C40C27A5E5A7}"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8384FC-D2E2-46E8-9CF6-CE2231DE9A22}" type="datetimeFigureOut">
              <a:rPr lang="en-US" smtClean="0"/>
              <a:pPr/>
              <a:t>3/6/2019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B968CAB-3F58-41B6-BFB3-C40C27A5E5A7}"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8384FC-D2E2-46E8-9CF6-CE2231DE9A22}" type="datetimeFigureOut">
              <a:rPr lang="en-US" smtClean="0"/>
              <a:pPr/>
              <a:t>3/6/2019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B968CAB-3F58-41B6-BFB3-C40C27A5E5A7}"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78384FC-D2E2-46E8-9CF6-CE2231DE9A22}" type="datetimeFigureOut">
              <a:rPr lang="en-US" smtClean="0"/>
              <a:pPr/>
              <a:t>3/6/2019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B968CAB-3F58-41B6-BFB3-C40C27A5E5A7}"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78384FC-D2E2-46E8-9CF6-CE2231DE9A22}" type="datetimeFigureOut">
              <a:rPr lang="en-US" smtClean="0"/>
              <a:pPr/>
              <a:t>3/6/2019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B968CAB-3F58-41B6-BFB3-C40C27A5E5A7}"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78384FC-D2E2-46E8-9CF6-CE2231DE9A22}" type="datetimeFigureOut">
              <a:rPr lang="en-US" smtClean="0"/>
              <a:pPr/>
              <a:t>3/6/2019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B968CAB-3F58-41B6-BFB3-C40C27A5E5A7}"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78384FC-D2E2-46E8-9CF6-CE2231DE9A22}" type="datetimeFigureOut">
              <a:rPr lang="en-US" smtClean="0"/>
              <a:pPr/>
              <a:t>3/6/2019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B968CAB-3F58-41B6-BFB3-C40C27A5E5A7}"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384FC-D2E2-46E8-9CF6-CE2231DE9A22}" type="datetimeFigureOut">
              <a:rPr lang="en-US" smtClean="0"/>
              <a:pPr/>
              <a:t>3/6/2019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B968CAB-3F58-41B6-BFB3-C40C27A5E5A7}"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78384FC-D2E2-46E8-9CF6-CE2231DE9A22}" type="datetimeFigureOut">
              <a:rPr lang="en-US" smtClean="0"/>
              <a:pPr/>
              <a:t>3/6/2019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B968CAB-3F58-41B6-BFB3-C40C27A5E5A7}"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78384FC-D2E2-46E8-9CF6-CE2231DE9A22}" type="datetimeFigureOut">
              <a:rPr lang="en-US" smtClean="0"/>
              <a:pPr/>
              <a:t>3/6/2019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8077200" y="6356350"/>
            <a:ext cx="609600" cy="365125"/>
          </a:xfrm>
        </p:spPr>
        <p:txBody>
          <a:bodyPr/>
          <a:lstStyle/>
          <a:p>
            <a:fld id="{FB968CAB-3F58-41B6-BFB3-C40C27A5E5A7}" type="slidenum">
              <a:rPr lang="en-IN" smtClean="0"/>
              <a:pPr/>
              <a:t>‹#›</a:t>
            </a:fld>
            <a:endParaRPr lang="en-IN"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78384FC-D2E2-46E8-9CF6-CE2231DE9A22}" type="datetimeFigureOut">
              <a:rPr lang="en-US" smtClean="0"/>
              <a:pPr/>
              <a:t>3/6/2019</a:t>
            </a:fld>
            <a:endParaRPr lang="en-IN"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B968CAB-3F58-41B6-BFB3-C40C27A5E5A7}" type="slidenum">
              <a:rPr lang="en-IN" smtClean="0"/>
              <a:pPr/>
              <a:t>‹#›</a:t>
            </a:fld>
            <a:endParaRPr lang="en-IN"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708920"/>
            <a:ext cx="7851648" cy="928694"/>
          </a:xfrm>
        </p:spPr>
        <p:txBody>
          <a:bodyPr>
            <a:normAutofit fontScale="90000"/>
          </a:bodyPr>
          <a:lstStyle/>
          <a:p>
            <a:pPr algn="ctr"/>
            <a:r>
              <a:rPr lang="en-IN" dirty="0" smtClean="0"/>
              <a:t>Plant </a:t>
            </a:r>
            <a:r>
              <a:rPr lang="en-IN" dirty="0" smtClean="0"/>
              <a:t>Identifications using Plant Leaf</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IN" dirty="0"/>
          </a:p>
        </p:txBody>
      </p:sp>
      <p:sp>
        <p:nvSpPr>
          <p:cNvPr id="3" name="Content Placeholder 2"/>
          <p:cNvSpPr>
            <a:spLocks noGrp="1"/>
          </p:cNvSpPr>
          <p:nvPr>
            <p:ph idx="1"/>
          </p:nvPr>
        </p:nvSpPr>
        <p:spPr>
          <a:xfrm>
            <a:off x="467544" y="2060848"/>
            <a:ext cx="8229600" cy="4157816"/>
          </a:xfrm>
        </p:spPr>
        <p:txBody>
          <a:bodyPr/>
          <a:lstStyle/>
          <a:p>
            <a:pPr lvl="2">
              <a:buFont typeface="Wingdings" pitchFamily="2" charset="2"/>
              <a:buChar char="v"/>
            </a:pPr>
            <a:r>
              <a:rPr lang="en-US" sz="1800" dirty="0" smtClean="0"/>
              <a:t> The future of image processing will involve scanning the heavens for other intelligent life out in space. Also new intelligent, digital species created entirely by research scientists in various nations of the world will include advances in image processing applications. Due to advances in image processing and related technologies there will be millions and millions of robots in the world in a few decades time, transforming the way the world is managed. </a:t>
            </a:r>
          </a:p>
          <a:p>
            <a:pPr lvl="2"/>
            <a:endParaRPr lang="en-US" sz="1800" dirty="0" smtClean="0"/>
          </a:p>
          <a:p>
            <a:pPr lvl="2">
              <a:buFont typeface="Wingdings" pitchFamily="2" charset="2"/>
              <a:buChar char="v"/>
            </a:pPr>
            <a:r>
              <a:rPr lang="en-US" sz="1800" dirty="0" smtClean="0"/>
              <a:t>With increasing power and sophistication of modern computing, the concept of computation can go beyond the present limits and in future, image processing technology will advance and the visual system of man can be replicated. The future trend in remote sensing will be towards improved sensors that record the same scene in many spectral channels.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3108" y="2428868"/>
            <a:ext cx="5143536" cy="1214438"/>
          </a:xfrm>
        </p:spPr>
        <p:txBody>
          <a:bodyPr>
            <a:noAutofit/>
          </a:bodyPr>
          <a:lstStyle/>
          <a:p>
            <a:r>
              <a:rPr lang="en-IN" sz="8000" b="1" dirty="0" smtClean="0"/>
              <a:t>Thank You</a:t>
            </a:r>
            <a:endParaRPr lang="en-IN" sz="80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fontScale="92500" lnSpcReduction="20000"/>
          </a:bodyPr>
          <a:lstStyle/>
          <a:p>
            <a:pPr>
              <a:buNone/>
            </a:pPr>
            <a:r>
              <a:rPr lang="en-IN" dirty="0" smtClean="0"/>
              <a:t/>
            </a:r>
            <a:br>
              <a:rPr lang="en-IN" dirty="0" smtClean="0"/>
            </a:br>
            <a:r>
              <a:rPr lang="en-IN" dirty="0"/>
              <a:t>Plant Leaf Identification is a system which is able to classify </a:t>
            </a:r>
            <a:r>
              <a:rPr lang="en-IN" b="1" dirty="0" smtClean="0"/>
              <a:t>different </a:t>
            </a:r>
            <a:r>
              <a:rPr lang="en-IN" b="1" dirty="0"/>
              <a:t>species of plants</a:t>
            </a:r>
            <a:r>
              <a:rPr lang="en-IN" dirty="0"/>
              <a:t> on the basis of their leaves using digital image processing techniques. The images are first preprocessed and then their shape, color and texture based features are extracted from the processed image</a:t>
            </a:r>
            <a:r>
              <a:rPr lang="en-IN" dirty="0" smtClean="0"/>
              <a:t>. </a:t>
            </a:r>
          </a:p>
          <a:p>
            <a:pPr>
              <a:buNone/>
            </a:pPr>
            <a:r>
              <a:rPr lang="en-IN" dirty="0"/>
              <a:t>	</a:t>
            </a:r>
            <a:r>
              <a:rPr lang="en-IN" dirty="0" smtClean="0"/>
              <a:t>The aim of the project is to develop a Leaf recognition program based on specific characteristics extracted from photography. Hence this presents an approach where the plant is identified based on its leaf features such as area, histogram equalization and edge detection and classification. The main purpose of this program is to use MATLAB resources. </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Flow Chart Of Image Processing</a:t>
            </a:r>
            <a:endParaRPr lang="en-IN" b="1" dirty="0"/>
          </a:p>
        </p:txBody>
      </p:sp>
      <p:pic>
        <p:nvPicPr>
          <p:cNvPr id="4" name="Content Placeholder 3" descr="Capture.PNG"/>
          <p:cNvPicPr>
            <a:picLocks noGrp="1" noChangeAspect="1"/>
          </p:cNvPicPr>
          <p:nvPr>
            <p:ph idx="1"/>
          </p:nvPr>
        </p:nvPicPr>
        <p:blipFill>
          <a:blip r:embed="rId2" cstate="print"/>
          <a:stretch>
            <a:fillRect/>
          </a:stretch>
        </p:blipFill>
        <p:spPr>
          <a:xfrm>
            <a:off x="1657097" y="2419043"/>
            <a:ext cx="5829806" cy="3421677"/>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Steps involved in Image Identifier For Leaf</a:t>
            </a:r>
            <a:endParaRPr lang="en-IN" b="1" dirty="0"/>
          </a:p>
        </p:txBody>
      </p:sp>
      <p:sp>
        <p:nvSpPr>
          <p:cNvPr id="3" name="Content Placeholder 2"/>
          <p:cNvSpPr>
            <a:spLocks noGrp="1"/>
          </p:cNvSpPr>
          <p:nvPr>
            <p:ph idx="1"/>
          </p:nvPr>
        </p:nvSpPr>
        <p:spPr>
          <a:xfrm>
            <a:off x="457200" y="1935480"/>
            <a:ext cx="8229600" cy="4708230"/>
          </a:xfrm>
        </p:spPr>
        <p:txBody>
          <a:bodyPr>
            <a:normAutofit fontScale="55000" lnSpcReduction="20000"/>
          </a:bodyPr>
          <a:lstStyle/>
          <a:p>
            <a:r>
              <a:rPr lang="en-IN" b="1" dirty="0"/>
              <a:t>1. </a:t>
            </a:r>
            <a:r>
              <a:rPr lang="en-IN" b="1" dirty="0" smtClean="0"/>
              <a:t>Pre-processing</a:t>
            </a:r>
          </a:p>
          <a:p>
            <a:pPr>
              <a:buNone/>
            </a:pPr>
            <a:r>
              <a:rPr lang="en-IN" b="1" dirty="0"/>
              <a:t>	</a:t>
            </a:r>
            <a:r>
              <a:rPr lang="en-IN" dirty="0" smtClean="0"/>
              <a:t>The </a:t>
            </a:r>
            <a:r>
              <a:rPr lang="en-IN" dirty="0"/>
              <a:t>following steps were followed for pre-processing the image:</a:t>
            </a:r>
          </a:p>
          <a:p>
            <a:r>
              <a:rPr lang="en-IN" dirty="0"/>
              <a:t>Conversion of RGB to Grayscale image</a:t>
            </a:r>
          </a:p>
          <a:p>
            <a:r>
              <a:rPr lang="en-IN" dirty="0"/>
              <a:t>Smoothing image using Guassian filter</a:t>
            </a:r>
          </a:p>
          <a:p>
            <a:r>
              <a:rPr lang="en-IN" dirty="0"/>
              <a:t>Adaptive image thresholding using Otsu's thresholding method</a:t>
            </a:r>
          </a:p>
          <a:p>
            <a:r>
              <a:rPr lang="en-IN" dirty="0"/>
              <a:t>Closing of holes using Morphological Transformation</a:t>
            </a:r>
          </a:p>
          <a:p>
            <a:r>
              <a:rPr lang="en-IN" dirty="0"/>
              <a:t>Boundary extraction using </a:t>
            </a:r>
            <a:r>
              <a:rPr lang="en-IN" dirty="0" smtClean="0"/>
              <a:t>contours</a:t>
            </a:r>
          </a:p>
          <a:p>
            <a:pPr>
              <a:buNone/>
            </a:pPr>
            <a:endParaRPr lang="en-IN" dirty="0"/>
          </a:p>
          <a:p>
            <a:r>
              <a:rPr lang="en-IN" b="1" dirty="0"/>
              <a:t>2. Feature </a:t>
            </a:r>
            <a:r>
              <a:rPr lang="en-IN" b="1" dirty="0" smtClean="0"/>
              <a:t>extraction</a:t>
            </a:r>
          </a:p>
          <a:p>
            <a:pPr>
              <a:buNone/>
            </a:pPr>
            <a:r>
              <a:rPr lang="en-IN" b="1" dirty="0"/>
              <a:t>	</a:t>
            </a:r>
            <a:r>
              <a:rPr lang="en-IN" dirty="0" smtClean="0"/>
              <a:t>Variou </a:t>
            </a:r>
            <a:r>
              <a:rPr lang="en-IN" dirty="0"/>
              <a:t>types of leaf features were extracted from the pre-processed image which are listed as follows:</a:t>
            </a:r>
          </a:p>
          <a:p>
            <a:r>
              <a:rPr lang="en-IN" i="1" dirty="0"/>
              <a:t>Shape based features</a:t>
            </a:r>
            <a:r>
              <a:rPr lang="en-IN" dirty="0"/>
              <a:t> : physiological length,physological width, area, perimeter, aspect ratio, rectangularity, circularity</a:t>
            </a:r>
          </a:p>
          <a:p>
            <a:r>
              <a:rPr lang="en-IN" i="1" dirty="0"/>
              <a:t>Color based features</a:t>
            </a:r>
            <a:r>
              <a:rPr lang="en-IN" dirty="0"/>
              <a:t> : mean and standard deviations of R,G and B channels</a:t>
            </a:r>
          </a:p>
          <a:p>
            <a:r>
              <a:rPr lang="en-IN" i="1" dirty="0"/>
              <a:t>Texture based features</a:t>
            </a:r>
            <a:r>
              <a:rPr lang="en-IN" dirty="0"/>
              <a:t> : contrast, correlation, inverse difference moments, </a:t>
            </a:r>
            <a:r>
              <a:rPr lang="en-IN" dirty="0" smtClean="0"/>
              <a:t>entropy</a:t>
            </a:r>
          </a:p>
          <a:p>
            <a:pPr>
              <a:buNone/>
            </a:pPr>
            <a:endParaRPr lang="en-IN" dirty="0"/>
          </a:p>
          <a:p>
            <a:r>
              <a:rPr lang="en-IN" b="1" dirty="0"/>
              <a:t>3. Model building and testing</a:t>
            </a:r>
          </a:p>
          <a:p>
            <a:r>
              <a:rPr lang="en-IN" dirty="0" smtClean="0"/>
              <a:t>Once the features have been extracted, then these features are to be used to classify and identify an object using SVM classifier to classify plants based on shape-related features of leaf such as aspect ratio, rectangularity, area ratio of convex hull, perimeter ratio of convex hull, sphericity, circularity, eccentricity, form factor and invariant moments. In general pattern recognition systems, there are two steps in building a classifier: training and testing (or recognition).</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Image processing steps of leaf</a:t>
            </a:r>
            <a:endParaRPr lang="en-IN" dirty="0"/>
          </a:p>
        </p:txBody>
      </p:sp>
      <p:pic>
        <p:nvPicPr>
          <p:cNvPr id="4" name="Content Placeholder 3" descr="Capture3.PNG"/>
          <p:cNvPicPr>
            <a:picLocks noGrp="1" noChangeAspect="1"/>
          </p:cNvPicPr>
          <p:nvPr>
            <p:ph idx="1"/>
          </p:nvPr>
        </p:nvPicPr>
        <p:blipFill>
          <a:blip r:embed="rId2" cstate="print"/>
          <a:stretch>
            <a:fillRect/>
          </a:stretch>
        </p:blipFill>
        <p:spPr>
          <a:xfrm>
            <a:off x="1357290" y="1935163"/>
            <a:ext cx="5214974" cy="4389437"/>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4"/>
          <p:cNvSpPr/>
          <p:nvPr/>
        </p:nvSpPr>
        <p:spPr>
          <a:xfrm>
            <a:off x="849975" y="857231"/>
            <a:ext cx="4970400" cy="4929223"/>
          </a:xfrm>
          <a:prstGeom prst="rect">
            <a:avLst/>
          </a:prstGeom>
          <a:blipFill rotWithShape="1">
            <a:blip r:embed="rId3" cstate="print">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276" name="Google Shape;276;p34"/>
          <p:cNvSpPr txBox="1"/>
          <p:nvPr/>
        </p:nvSpPr>
        <p:spPr>
          <a:xfrm>
            <a:off x="5963901" y="1500174"/>
            <a:ext cx="2768600" cy="3857652"/>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800" dirty="0">
                <a:solidFill>
                  <a:schemeClr val="dk1"/>
                </a:solidFill>
                <a:latin typeface="Arial"/>
                <a:ea typeface="Arial"/>
                <a:cs typeface="Arial"/>
                <a:sym typeface="Arial"/>
              </a:rPr>
              <a:t>Nearest Neighbor classifier</a:t>
            </a:r>
            <a:endParaRPr sz="1800">
              <a:solidFill>
                <a:schemeClr val="dk1"/>
              </a:solidFill>
              <a:latin typeface="Arial"/>
              <a:ea typeface="Arial"/>
              <a:cs typeface="Arial"/>
              <a:sym typeface="Arial"/>
            </a:endParaRPr>
          </a:p>
          <a:p>
            <a:pPr marL="0" marR="0" lvl="0" indent="0" algn="l" rtl="0">
              <a:lnSpc>
                <a:spcPct val="100000"/>
              </a:lnSpc>
              <a:spcBef>
                <a:spcPts val="50"/>
              </a:spcBef>
              <a:spcAft>
                <a:spcPts val="0"/>
              </a:spcAft>
              <a:buNone/>
            </a:pPr>
            <a:endParaRPr sz="2550">
              <a:solidFill>
                <a:schemeClr val="dk1"/>
              </a:solidFill>
              <a:latin typeface="Times New Roman"/>
              <a:ea typeface="Times New Roman"/>
              <a:cs typeface="Times New Roman"/>
              <a:sym typeface="Times New Roman"/>
            </a:endParaRPr>
          </a:p>
          <a:p>
            <a:pPr marL="259079" marR="394970" lvl="0" indent="0" algn="just" rtl="0">
              <a:lnSpc>
                <a:spcPct val="100699"/>
              </a:lnSpc>
              <a:spcBef>
                <a:spcPts val="0"/>
              </a:spcBef>
              <a:spcAft>
                <a:spcPts val="0"/>
              </a:spcAft>
              <a:buNone/>
            </a:pPr>
            <a:r>
              <a:rPr lang="en-US" sz="1800" b="1" dirty="0">
                <a:solidFill>
                  <a:schemeClr val="dk1"/>
                </a:solidFill>
                <a:latin typeface="Arial"/>
                <a:ea typeface="Arial"/>
                <a:cs typeface="Arial"/>
                <a:sym typeface="Arial"/>
              </a:rPr>
              <a:t>Q: </a:t>
            </a:r>
            <a:r>
              <a:rPr lang="en-US" sz="1800" dirty="0">
                <a:solidFill>
                  <a:schemeClr val="dk1"/>
                </a:solidFill>
                <a:latin typeface="Arial"/>
                <a:ea typeface="Arial"/>
                <a:cs typeface="Arial"/>
                <a:sym typeface="Arial"/>
              </a:rPr>
              <a:t>With N examples,  how fast are training  and prediction?</a:t>
            </a:r>
            <a:endParaRPr sz="1800">
              <a:solidFill>
                <a:schemeClr val="dk1"/>
              </a:solidFill>
              <a:latin typeface="Arial"/>
              <a:ea typeface="Arial"/>
              <a:cs typeface="Arial"/>
              <a:sym typeface="Arial"/>
            </a:endParaRPr>
          </a:p>
          <a:p>
            <a:pPr marL="0" marR="0" lvl="0" indent="0" algn="l" rtl="0">
              <a:lnSpc>
                <a:spcPct val="100000"/>
              </a:lnSpc>
              <a:spcBef>
                <a:spcPts val="50"/>
              </a:spcBef>
              <a:spcAft>
                <a:spcPts val="0"/>
              </a:spcAft>
              <a:buNone/>
            </a:pPr>
            <a:endParaRPr sz="1850">
              <a:solidFill>
                <a:schemeClr val="dk1"/>
              </a:solidFill>
              <a:latin typeface="Times New Roman"/>
              <a:ea typeface="Times New Roman"/>
              <a:cs typeface="Times New Roman"/>
              <a:sym typeface="Times New Roman"/>
            </a:endParaRPr>
          </a:p>
          <a:p>
            <a:pPr marL="575945" marR="941069" lvl="0" indent="-316865" algn="l" rtl="0">
              <a:lnSpc>
                <a:spcPct val="100699"/>
              </a:lnSpc>
              <a:spcBef>
                <a:spcPts val="0"/>
              </a:spcBef>
              <a:spcAft>
                <a:spcPts val="0"/>
              </a:spcAft>
              <a:buNone/>
            </a:pPr>
            <a:r>
              <a:rPr lang="en-US" sz="1800" b="1" dirty="0">
                <a:solidFill>
                  <a:schemeClr val="dk1"/>
                </a:solidFill>
                <a:latin typeface="Arial"/>
                <a:ea typeface="Arial"/>
                <a:cs typeface="Arial"/>
                <a:sym typeface="Arial"/>
              </a:rPr>
              <a:t>A</a:t>
            </a:r>
            <a:r>
              <a:rPr lang="en-US" sz="1800" dirty="0">
                <a:solidFill>
                  <a:schemeClr val="dk1"/>
                </a:solidFill>
                <a:latin typeface="Arial"/>
                <a:ea typeface="Arial"/>
                <a:cs typeface="Arial"/>
                <a:sym typeface="Arial"/>
              </a:rPr>
              <a:t>: Train O(1),  predict O(N)</a:t>
            </a:r>
            <a:endParaRPr sz="1800">
              <a:solidFill>
                <a:schemeClr val="dk1"/>
              </a:solidFill>
              <a:latin typeface="Arial"/>
              <a:ea typeface="Arial"/>
              <a:cs typeface="Arial"/>
              <a:sym typeface="Arial"/>
            </a:endParaRPr>
          </a:p>
          <a:p>
            <a:pPr marL="0" marR="0" lvl="0" indent="0" algn="l" rtl="0">
              <a:lnSpc>
                <a:spcPct val="100000"/>
              </a:lnSpc>
              <a:spcBef>
                <a:spcPts val="45"/>
              </a:spcBef>
              <a:spcAft>
                <a:spcPts val="0"/>
              </a:spcAft>
              <a:buNone/>
            </a:pPr>
            <a:endParaRPr sz="1850">
              <a:solidFill>
                <a:schemeClr val="dk1"/>
              </a:solidFill>
              <a:latin typeface="Times New Roman"/>
              <a:ea typeface="Times New Roman"/>
              <a:cs typeface="Times New Roman"/>
              <a:sym typeface="Times New Roman"/>
            </a:endParaRPr>
          </a:p>
        </p:txBody>
      </p:sp>
      <p:sp>
        <p:nvSpPr>
          <p:cNvPr id="277" name="Google Shape;277;p34"/>
          <p:cNvSpPr txBox="1">
            <a:spLocks noGrp="1"/>
          </p:cNvSpPr>
          <p:nvPr>
            <p:ph type="ftr" idx="4294967295"/>
          </p:nvPr>
        </p:nvSpPr>
        <p:spPr>
          <a:xfrm>
            <a:off x="6288657" y="6257652"/>
            <a:ext cx="2779369" cy="269304"/>
          </a:xfrm>
          <a:prstGeom prst="rect">
            <a:avLst/>
          </a:prstGeom>
          <a:noFill/>
          <a:ln>
            <a:noFill/>
          </a:ln>
        </p:spPr>
        <p:txBody>
          <a:bodyPr spcFirstLastPara="1" wrap="square" lIns="0" tIns="0" rIns="0" bIns="0" anchor="ctr" anchorCtr="0">
            <a:noAutofit/>
          </a:bodyPr>
          <a:lstStyle/>
          <a:p>
            <a:pPr marL="12700" lvl="0" indent="0" algn="l" rtl="0">
              <a:lnSpc>
                <a:spcPct val="174166"/>
              </a:lnSpc>
              <a:spcBef>
                <a:spcPts val="0"/>
              </a:spcBef>
              <a:spcAft>
                <a:spcPts val="0"/>
              </a:spcAft>
              <a:buNone/>
            </a:pPr>
            <a:r>
              <a:rPr lang="en-US" dirty="0"/>
              <a:t> </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423" y="217283"/>
            <a:ext cx="6781800" cy="1282891"/>
          </a:xfrm>
        </p:spPr>
        <p:txBody>
          <a:bodyPr/>
          <a:lstStyle/>
          <a:p>
            <a:r>
              <a:rPr lang="en-IN" dirty="0" smtClean="0"/>
              <a:t>What is KNN Algorithm?</a:t>
            </a:r>
            <a:endParaRPr lang="en-IN" dirty="0"/>
          </a:p>
        </p:txBody>
      </p:sp>
      <p:sp>
        <p:nvSpPr>
          <p:cNvPr id="3" name="Text Placeholder 2"/>
          <p:cNvSpPr>
            <a:spLocks noGrp="1"/>
          </p:cNvSpPr>
          <p:nvPr>
            <p:ph type="body" idx="1"/>
          </p:nvPr>
        </p:nvSpPr>
        <p:spPr>
          <a:xfrm>
            <a:off x="454182" y="1643050"/>
            <a:ext cx="7543800" cy="4929222"/>
          </a:xfrm>
        </p:spPr>
        <p:txBody>
          <a:bodyPr/>
          <a:lstStyle/>
          <a:p>
            <a:pPr>
              <a:buNone/>
            </a:pPr>
            <a:r>
              <a:rPr lang="en-IN" dirty="0" smtClean="0"/>
              <a:t>“K Neatrest Neighbour is a simple algorithm that store all the available cases and cassifies the new data or case based on similarity measures.”</a:t>
            </a:r>
          </a:p>
          <a:p>
            <a:pPr>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dirty="0"/>
          </a:p>
        </p:txBody>
      </p:sp>
      <p:pic>
        <p:nvPicPr>
          <p:cNvPr id="5" name="Picture 4" descr="Screenshot (201).png"/>
          <p:cNvPicPr>
            <a:picLocks noChangeAspect="1"/>
          </p:cNvPicPr>
          <p:nvPr/>
        </p:nvPicPr>
        <p:blipFill>
          <a:blip r:embed="rId2" cstate="print"/>
          <a:stretch>
            <a:fillRect/>
          </a:stretch>
        </p:blipFill>
        <p:spPr>
          <a:xfrm>
            <a:off x="905345" y="3000372"/>
            <a:ext cx="6980223" cy="35719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Benefits</a:t>
            </a:r>
            <a:endParaRPr lang="en-IN" dirty="0"/>
          </a:p>
        </p:txBody>
      </p:sp>
      <p:sp>
        <p:nvSpPr>
          <p:cNvPr id="3" name="Content Placeholder 2"/>
          <p:cNvSpPr>
            <a:spLocks noGrp="1"/>
          </p:cNvSpPr>
          <p:nvPr>
            <p:ph idx="1"/>
          </p:nvPr>
        </p:nvSpPr>
        <p:spPr/>
        <p:txBody>
          <a:bodyPr/>
          <a:lstStyle/>
          <a:p>
            <a:pPr lvl="0">
              <a:buFont typeface="Wingdings" pitchFamily="2" charset="2"/>
              <a:buChar char="v"/>
            </a:pPr>
            <a:r>
              <a:rPr lang="en-US" dirty="0" smtClean="0"/>
              <a:t>The project allows users with relevant pieces of information about the objects and their relationships.</a:t>
            </a:r>
          </a:p>
          <a:p>
            <a:pPr lvl="0"/>
            <a:endParaRPr lang="en-US" dirty="0" smtClean="0"/>
          </a:p>
          <a:p>
            <a:pPr lvl="0">
              <a:buFont typeface="Wingdings" pitchFamily="2" charset="2"/>
              <a:buChar char="v"/>
            </a:pPr>
            <a:r>
              <a:rPr lang="en-US" dirty="0" smtClean="0"/>
              <a:t>It can be used in learning purpose as anyone can click pictures of plants. and they can get information about it.</a:t>
            </a:r>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Uniqueness</a:t>
            </a:r>
            <a:endParaRPr lang="en-US" dirty="0"/>
          </a:p>
        </p:txBody>
      </p:sp>
      <p:sp>
        <p:nvSpPr>
          <p:cNvPr id="3" name="Content Placeholder 2"/>
          <p:cNvSpPr>
            <a:spLocks noGrp="1"/>
          </p:cNvSpPr>
          <p:nvPr>
            <p:ph idx="1"/>
          </p:nvPr>
        </p:nvSpPr>
        <p:spPr>
          <a:xfrm>
            <a:off x="467544" y="2132856"/>
            <a:ext cx="8229600" cy="4389120"/>
          </a:xfrm>
        </p:spPr>
        <p:txBody>
          <a:bodyPr/>
          <a:lstStyle/>
          <a:p>
            <a:r>
              <a:rPr lang="en-US" dirty="0" smtClean="0"/>
              <a:t>The project uses two algorithm, which will be better for identifying accuracy.</a:t>
            </a:r>
          </a:p>
          <a:p>
            <a:endParaRPr lang="en-US" dirty="0" smtClean="0"/>
          </a:p>
          <a:p>
            <a:endParaRPr lang="en-US" dirty="0" smtClean="0"/>
          </a:p>
          <a:p>
            <a:r>
              <a:rPr lang="en-US" dirty="0" smtClean="0"/>
              <a:t>NB and KNN algorithm both uses two different approach for identification so data extraction will be more accurate.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272</TotalTime>
  <Words>300</Words>
  <Application>Microsoft Office PowerPoint</Application>
  <PresentationFormat>On-screen Show (4:3)</PresentationFormat>
  <Paragraphs>46</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Plant Identifications using Plant Leaf</vt:lpstr>
      <vt:lpstr>Introduction</vt:lpstr>
      <vt:lpstr>Flow Chart Of Image Processing</vt:lpstr>
      <vt:lpstr>Steps involved in Image Identifier For Leaf</vt:lpstr>
      <vt:lpstr>Image processing steps of leaf</vt:lpstr>
      <vt:lpstr>Slide 6</vt:lpstr>
      <vt:lpstr>What is KNN Algorithm?</vt:lpstr>
      <vt:lpstr>Project Benefits</vt:lpstr>
      <vt:lpstr>Project Uniqueness</vt:lpstr>
      <vt:lpstr>Future Scope</vt:lpstr>
      <vt:lpstr>Thank You</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Identifier For Plants</dc:title>
  <dc:creator>shashi kumar singh</dc:creator>
  <cp:lastModifiedBy>SHUBHAM KUMAR</cp:lastModifiedBy>
  <cp:revision>18</cp:revision>
  <dcterms:created xsi:type="dcterms:W3CDTF">2019-03-04T14:25:26Z</dcterms:created>
  <dcterms:modified xsi:type="dcterms:W3CDTF">2019-03-06T08:12:06Z</dcterms:modified>
</cp:coreProperties>
</file>