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278" r:id="rId5"/>
    <p:sldId id="279" r:id="rId6"/>
    <p:sldId id="280" r:id="rId7"/>
    <p:sldId id="281" r:id="rId8"/>
    <p:sldId id="294" r:id="rId9"/>
    <p:sldId id="295" r:id="rId10"/>
    <p:sldId id="296" r:id="rId11"/>
    <p:sldId id="297" r:id="rId12"/>
    <p:sldId id="284" r:id="rId13"/>
    <p:sldId id="282" r:id="rId14"/>
    <p:sldId id="298" r:id="rId15"/>
    <p:sldId id="299" r:id="rId16"/>
    <p:sldId id="301" r:id="rId17"/>
    <p:sldId id="285"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FFFF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09" autoAdjust="0"/>
  </p:normalViewPr>
  <p:slideViewPr>
    <p:cSldViewPr snapToGrid="0" snapToObjects="1">
      <p:cViewPr varScale="1">
        <p:scale>
          <a:sx n="70" d="100"/>
          <a:sy n="70" d="100"/>
        </p:scale>
        <p:origin x="460"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9/29/2023</a:t>
            </a:fld>
            <a:endParaRPr lang="en-US"/>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id="{5C32B254-F115-AAF3-09C2-B631F5CDC4C7}"/>
              </a:ext>
              <a:ext uri="{C183D7F6-B498-43B3-948B-1728B52AA6E4}">
                <adec:decorative xmlns:adec="http://schemas.microsoft.com/office/drawing/2017/decorative"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id="{B950ED98-B5D1-206C-403F-FA954F9D2CFF}"/>
              </a:ext>
              <a:ext uri="{C183D7F6-B498-43B3-948B-1728B52AA6E4}">
                <adec:decorative xmlns:adec="http://schemas.microsoft.com/office/drawing/2017/decorative"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id="{B2485599-A799-0E8C-D368-451B9DE022B2}"/>
              </a:ext>
              <a:ext uri="{C183D7F6-B498-43B3-948B-1728B52AA6E4}">
                <adec:decorative xmlns:adec="http://schemas.microsoft.com/office/drawing/2017/decorative"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id="{0E8643CE-01D9-3E5E-15F6-20689F775F15}"/>
              </a:ext>
              <a:ext uri="{C183D7F6-B498-43B3-948B-1728B52AA6E4}">
                <adec:decorative xmlns:adec="http://schemas.microsoft.com/office/drawing/2017/decorative"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id="{944D3449-0EF5-D439-CC36-5C761D35D494}"/>
              </a:ext>
              <a:ext uri="{C183D7F6-B498-43B3-948B-1728B52AA6E4}">
                <adec:decorative xmlns:adec="http://schemas.microsoft.com/office/drawing/2017/decorative"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id="{5AF82DDD-EDEC-7D87-F43A-113C5E4A4FE7}"/>
              </a:ext>
              <a:ext uri="{C183D7F6-B498-43B3-948B-1728B52AA6E4}">
                <adec:decorative xmlns:adec="http://schemas.microsoft.com/office/drawing/2017/decorative"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id="{476F2D13-53B7-CE37-EA90-449A726B8A73}"/>
              </a:ext>
              <a:ext uri="{C183D7F6-B498-43B3-948B-1728B52AA6E4}">
                <adec:decorative xmlns:adec="http://schemas.microsoft.com/office/drawing/2017/decorative"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id="{DC0053FE-E44A-CA97-F782-67FC633E722E}"/>
              </a:ext>
              <a:ext uri="{C183D7F6-B498-43B3-948B-1728B52AA6E4}">
                <adec:decorative xmlns:adec="http://schemas.microsoft.com/office/drawing/2017/decorative"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id="{0288DB6F-1A86-5713-2420-7554D75CB811}"/>
              </a:ext>
              <a:ext uri="{C183D7F6-B498-43B3-948B-1728B52AA6E4}">
                <adec:decorative xmlns:adec="http://schemas.microsoft.com/office/drawing/2017/decorative"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id="{E47E492E-967F-54B7-55B1-08A5E1C3615B}"/>
              </a:ext>
              <a:ext uri="{C183D7F6-B498-43B3-948B-1728B52AA6E4}">
                <adec:decorative xmlns:adec="http://schemas.microsoft.com/office/drawing/2017/decorative"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id="{E6BE61D7-B0A3-902B-4F58-727982880EF5}"/>
              </a:ext>
              <a:ext uri="{C183D7F6-B498-43B3-948B-1728B52AA6E4}">
                <adec:decorative xmlns:adec="http://schemas.microsoft.com/office/drawing/2017/decorative"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35B4623-C6B7-83B6-05A1-17D69EA8DAB1}"/>
              </a:ext>
              <a:ext uri="{C183D7F6-B498-43B3-948B-1728B52AA6E4}">
                <adec:decorative xmlns:adec="http://schemas.microsoft.com/office/drawing/2017/decorative"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16B48C-2241-2A09-2A32-FB55BCFD6524}"/>
              </a:ext>
              <a:ext uri="{C183D7F6-B498-43B3-948B-1728B52AA6E4}">
                <adec:decorative xmlns:adec="http://schemas.microsoft.com/office/drawing/2017/decorative"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3DC7B0C-730B-4FE8-3BFD-D787B1950638}"/>
              </a:ext>
              <a:ext uri="{C183D7F6-B498-43B3-948B-1728B52AA6E4}">
                <adec:decorative xmlns:adec="http://schemas.microsoft.com/office/drawing/2017/decorative"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47B2BF2-C193-18BC-3798-C9611C4182C4}"/>
              </a:ext>
              <a:ext uri="{C183D7F6-B498-43B3-948B-1728B52AA6E4}">
                <adec:decorative xmlns:adec="http://schemas.microsoft.com/office/drawing/2017/decorative"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8E087E-B71E-C8CE-2C40-B3EACA40D29C}"/>
              </a:ext>
              <a:ext uri="{C183D7F6-B498-43B3-948B-1728B52AA6E4}">
                <adec:decorative xmlns:adec="http://schemas.microsoft.com/office/drawing/2017/decorative"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GB"/>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GB"/>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GB"/>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GB"/>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GB"/>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5385816" cy="3139970"/>
          </a:xfrm>
        </p:spPr>
        <p:txBody>
          <a:bodyPr/>
          <a:lstStyle/>
          <a:p>
            <a:r>
              <a:rPr lang="en-US" dirty="0"/>
              <a:t>Review -1 </a:t>
            </a:r>
            <a:br>
              <a:rPr lang="en-US" dirty="0"/>
            </a:br>
            <a:r>
              <a:rPr lang="en-US" dirty="0"/>
              <a:t>Website structure </a:t>
            </a:r>
            <a:br>
              <a:rPr lang="en-US" dirty="0"/>
            </a:br>
            <a:r>
              <a:rPr lang="en-US" dirty="0"/>
              <a:t>&amp; Flowchart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Team V-Rides</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10</a:t>
            </a:fld>
            <a:endParaRPr lang="en-US" dirty="0"/>
          </a:p>
        </p:txBody>
      </p:sp>
      <p:sp>
        <p:nvSpPr>
          <p:cNvPr id="17" name="TextBox 16">
            <a:extLst>
              <a:ext uri="{FF2B5EF4-FFF2-40B4-BE49-F238E27FC236}">
                <a16:creationId xmlns:a16="http://schemas.microsoft.com/office/drawing/2014/main" id="{B94B75E8-FA90-63BE-299C-E5023AFC0529}"/>
              </a:ext>
            </a:extLst>
          </p:cNvPr>
          <p:cNvSpPr txBox="1"/>
          <p:nvPr/>
        </p:nvSpPr>
        <p:spPr>
          <a:xfrm>
            <a:off x="4208981" y="1892837"/>
            <a:ext cx="7904252" cy="3970318"/>
          </a:xfrm>
          <a:prstGeom prst="rect">
            <a:avLst/>
          </a:prstGeom>
          <a:noFill/>
        </p:spPr>
        <p:txBody>
          <a:bodyPr wrap="square">
            <a:spAutoFit/>
          </a:bodyPr>
          <a:lstStyle/>
          <a:p>
            <a:pPr algn="l">
              <a:buFont typeface="+mj-lt"/>
              <a:buAutoNum type="arabicPeriod"/>
            </a:pPr>
            <a:r>
              <a:rPr lang="en-GB" b="1" i="0" dirty="0">
                <a:solidFill>
                  <a:srgbClr val="202C8F"/>
                </a:solidFill>
                <a:effectLst/>
                <a:latin typeface="Söhne"/>
              </a:rPr>
              <a:t>Scan QR Code on Bicycle</a:t>
            </a:r>
            <a:endParaRPr lang="en-GB" b="0" i="0" dirty="0">
              <a:solidFill>
                <a:srgbClr val="202C8F"/>
              </a:solidFill>
              <a:effectLst/>
              <a:latin typeface="Söhne"/>
            </a:endParaRPr>
          </a:p>
          <a:p>
            <a:pPr marL="742950" lvl="1" indent="-285750" algn="l">
              <a:buFont typeface="+mj-lt"/>
              <a:buAutoNum type="arabicPeriod"/>
            </a:pPr>
            <a:r>
              <a:rPr lang="en-GB" b="0" i="0" dirty="0">
                <a:solidFill>
                  <a:srgbClr val="202C8F"/>
                </a:solidFill>
                <a:effectLst/>
                <a:latin typeface="Söhne"/>
              </a:rPr>
              <a:t>Leads to the authentication page.</a:t>
            </a:r>
          </a:p>
          <a:p>
            <a:pPr algn="l">
              <a:buFont typeface="+mj-lt"/>
              <a:buAutoNum type="arabicPeriod"/>
            </a:pPr>
            <a:r>
              <a:rPr lang="en-GB" b="1" i="0" dirty="0">
                <a:solidFill>
                  <a:srgbClr val="202C8F"/>
                </a:solidFill>
                <a:effectLst/>
                <a:latin typeface="Söhne"/>
              </a:rPr>
              <a:t>Authentication Page</a:t>
            </a:r>
            <a:endParaRPr lang="en-GB" b="0" i="0" dirty="0">
              <a:solidFill>
                <a:srgbClr val="202C8F"/>
              </a:solidFill>
              <a:effectLst/>
              <a:latin typeface="Söhne"/>
            </a:endParaRPr>
          </a:p>
          <a:p>
            <a:pPr marL="742950" lvl="1" indent="-285750" algn="l">
              <a:buFont typeface="+mj-lt"/>
              <a:buAutoNum type="arabicPeriod"/>
            </a:pPr>
            <a:r>
              <a:rPr lang="en-GB" b="0" i="0" dirty="0">
                <a:solidFill>
                  <a:srgbClr val="202C8F"/>
                </a:solidFill>
                <a:effectLst/>
                <a:latin typeface="Söhne"/>
              </a:rPr>
              <a:t>User enters their username and password.</a:t>
            </a:r>
          </a:p>
          <a:p>
            <a:pPr marL="742950" lvl="1" indent="-285750" algn="l">
              <a:buFont typeface="+mj-lt"/>
              <a:buAutoNum type="arabicPeriod"/>
            </a:pPr>
            <a:r>
              <a:rPr lang="en-GB" b="0" i="0" dirty="0">
                <a:solidFill>
                  <a:srgbClr val="202C8F"/>
                </a:solidFill>
                <a:effectLst/>
                <a:latin typeface="Söhne"/>
              </a:rPr>
              <a:t>If incorrect, user can try authentication again or proceed to signup.</a:t>
            </a:r>
          </a:p>
          <a:p>
            <a:pPr algn="l">
              <a:buFont typeface="+mj-lt"/>
              <a:buAutoNum type="arabicPeriod"/>
            </a:pPr>
            <a:r>
              <a:rPr lang="en-GB" b="1" i="0" dirty="0">
                <a:solidFill>
                  <a:srgbClr val="202C8F"/>
                </a:solidFill>
                <a:effectLst/>
                <a:latin typeface="Söhne"/>
              </a:rPr>
              <a:t>Signup Page</a:t>
            </a:r>
            <a:endParaRPr lang="en-GB" b="0" i="0" dirty="0">
              <a:solidFill>
                <a:srgbClr val="202C8F"/>
              </a:solidFill>
              <a:effectLst/>
              <a:latin typeface="Söhne"/>
            </a:endParaRPr>
          </a:p>
          <a:p>
            <a:pPr marL="742950" lvl="1" indent="-285750" algn="l">
              <a:buFont typeface="+mj-lt"/>
              <a:buAutoNum type="arabicPeriod"/>
            </a:pPr>
            <a:r>
              <a:rPr lang="en-GB" b="0" i="0" dirty="0">
                <a:solidFill>
                  <a:srgbClr val="202C8F"/>
                </a:solidFill>
                <a:effectLst/>
                <a:latin typeface="Söhne"/>
              </a:rPr>
              <a:t>New users can create an account.</a:t>
            </a:r>
          </a:p>
          <a:p>
            <a:pPr marL="742950" lvl="1" indent="-285750" algn="l">
              <a:buFont typeface="+mj-lt"/>
              <a:buAutoNum type="arabicPeriod"/>
            </a:pPr>
            <a:r>
              <a:rPr lang="en-GB" b="0" i="0" dirty="0">
                <a:solidFill>
                  <a:srgbClr val="202C8F"/>
                </a:solidFill>
                <a:effectLst/>
                <a:latin typeface="Söhne"/>
              </a:rPr>
              <a:t>They can also add money to their wallet.</a:t>
            </a:r>
          </a:p>
          <a:p>
            <a:pPr algn="l">
              <a:buFont typeface="+mj-lt"/>
              <a:buAutoNum type="arabicPeriod"/>
            </a:pPr>
            <a:r>
              <a:rPr lang="en-GB" b="1" i="0" dirty="0">
                <a:solidFill>
                  <a:srgbClr val="202C8F"/>
                </a:solidFill>
                <a:effectLst/>
                <a:latin typeface="Söhne"/>
              </a:rPr>
              <a:t>Welcome Page</a:t>
            </a:r>
            <a:endParaRPr lang="en-GB" b="0" i="0" dirty="0">
              <a:solidFill>
                <a:srgbClr val="202C8F"/>
              </a:solidFill>
              <a:effectLst/>
              <a:latin typeface="Söhne"/>
            </a:endParaRPr>
          </a:p>
          <a:p>
            <a:pPr marL="742950" lvl="1" indent="-285750" algn="l">
              <a:buFont typeface="+mj-lt"/>
              <a:buAutoNum type="arabicPeriod"/>
            </a:pPr>
            <a:r>
              <a:rPr lang="en-GB" b="0" i="0" dirty="0">
                <a:solidFill>
                  <a:srgbClr val="202C8F"/>
                </a:solidFill>
                <a:effectLst/>
                <a:latin typeface="Söhne"/>
              </a:rPr>
              <a:t>Welcomes visitors to the V-Rides website.</a:t>
            </a:r>
          </a:p>
          <a:p>
            <a:pPr algn="l">
              <a:buFont typeface="+mj-lt"/>
              <a:buAutoNum type="arabicPeriod"/>
            </a:pPr>
            <a:r>
              <a:rPr lang="en-GB" b="1" i="0" dirty="0">
                <a:solidFill>
                  <a:srgbClr val="202C8F"/>
                </a:solidFill>
                <a:effectLst/>
                <a:latin typeface="Söhne"/>
              </a:rPr>
              <a:t>User Dashboard</a:t>
            </a:r>
            <a:endParaRPr lang="en-GB" b="0" i="0" dirty="0">
              <a:solidFill>
                <a:srgbClr val="202C8F"/>
              </a:solidFill>
              <a:effectLst/>
              <a:latin typeface="Söhne"/>
            </a:endParaRPr>
          </a:p>
          <a:p>
            <a:pPr marL="742950" lvl="1" indent="-285750" algn="l">
              <a:buFont typeface="+mj-lt"/>
              <a:buAutoNum type="arabicPeriod"/>
            </a:pPr>
            <a:r>
              <a:rPr lang="en-GB" b="0" i="0" dirty="0">
                <a:solidFill>
                  <a:srgbClr val="202C8F"/>
                </a:solidFill>
                <a:effectLst/>
                <a:latin typeface="Söhne"/>
              </a:rPr>
              <a:t>Displays user information, including previous rides and transaction history.</a:t>
            </a:r>
          </a:p>
          <a:p>
            <a:pPr algn="l">
              <a:buFont typeface="+mj-lt"/>
              <a:buAutoNum type="arabicPeriod"/>
            </a:pPr>
            <a:r>
              <a:rPr lang="en-GB" b="1" i="0" dirty="0">
                <a:solidFill>
                  <a:srgbClr val="202C8F"/>
                </a:solidFill>
                <a:effectLst/>
                <a:latin typeface="Söhne"/>
              </a:rPr>
              <a:t>Total Transaction Info</a:t>
            </a:r>
            <a:endParaRPr lang="en-GB" b="0" i="0" dirty="0">
              <a:solidFill>
                <a:srgbClr val="202C8F"/>
              </a:solidFill>
              <a:effectLst/>
              <a:latin typeface="Söhne"/>
            </a:endParaRPr>
          </a:p>
          <a:p>
            <a:pPr marL="742950" lvl="1" indent="-285750" algn="l">
              <a:buFont typeface="+mj-lt"/>
              <a:buAutoNum type="arabicPeriod"/>
            </a:pPr>
            <a:r>
              <a:rPr lang="en-GB" b="0" i="0" dirty="0">
                <a:solidFill>
                  <a:srgbClr val="202C8F"/>
                </a:solidFill>
                <a:effectLst/>
                <a:latin typeface="Söhne"/>
              </a:rPr>
              <a:t>Provides an overview of all transactions.</a:t>
            </a:r>
          </a:p>
        </p:txBody>
      </p:sp>
    </p:spTree>
    <p:extLst>
      <p:ext uri="{BB962C8B-B14F-4D97-AF65-F5344CB8AC3E}">
        <p14:creationId xmlns:p14="http://schemas.microsoft.com/office/powerpoint/2010/main" val="68568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A29F47-6634-3777-6069-DFC26B643639}"/>
              </a:ext>
            </a:extLst>
          </p:cNvPr>
          <p:cNvSpPr txBox="1"/>
          <p:nvPr/>
        </p:nvSpPr>
        <p:spPr>
          <a:xfrm>
            <a:off x="4674742" y="1421531"/>
            <a:ext cx="6102848" cy="5078313"/>
          </a:xfrm>
          <a:prstGeom prst="rect">
            <a:avLst/>
          </a:prstGeom>
          <a:noFill/>
        </p:spPr>
        <p:txBody>
          <a:bodyPr wrap="square">
            <a:spAutoFit/>
          </a:bodyPr>
          <a:lstStyle/>
          <a:p>
            <a:pPr marL="800100" lvl="1" indent="-342900" algn="l">
              <a:buFont typeface="+mj-lt"/>
              <a:buAutoNum type="arabicPeriod" startAt="7"/>
            </a:pPr>
            <a:endParaRPr lang="en-GB" b="0" i="0" dirty="0">
              <a:solidFill>
                <a:srgbClr val="202C8F"/>
              </a:solidFill>
              <a:effectLst/>
              <a:latin typeface="Söhne"/>
            </a:endParaRPr>
          </a:p>
          <a:p>
            <a:pPr marL="342900" indent="-342900" algn="l">
              <a:buFont typeface="+mj-lt"/>
              <a:buAutoNum type="arabicPeriod" startAt="7"/>
            </a:pPr>
            <a:r>
              <a:rPr lang="en-GB" b="1" i="0" dirty="0">
                <a:solidFill>
                  <a:srgbClr val="202C8F"/>
                </a:solidFill>
                <a:effectLst/>
                <a:latin typeface="Söhne"/>
              </a:rPr>
              <a:t>All Cycle Information</a:t>
            </a:r>
            <a:endParaRPr lang="en-GB" b="0" i="0" dirty="0">
              <a:solidFill>
                <a:srgbClr val="202C8F"/>
              </a:solidFill>
              <a:effectLst/>
              <a:latin typeface="Söhne"/>
            </a:endParaRPr>
          </a:p>
          <a:p>
            <a:pPr marL="800100" lvl="1" indent="-342900" algn="l">
              <a:buFont typeface="+mj-lt"/>
              <a:buAutoNum type="arabicPeriod"/>
            </a:pPr>
            <a:r>
              <a:rPr lang="en-GB" b="0" i="0" dirty="0">
                <a:solidFill>
                  <a:srgbClr val="202C8F"/>
                </a:solidFill>
                <a:effectLst/>
                <a:latin typeface="Söhne"/>
              </a:rPr>
              <a:t>Lists details of available bicycles.</a:t>
            </a:r>
          </a:p>
          <a:p>
            <a:pPr marL="342900" indent="-342900" algn="l">
              <a:buFont typeface="+mj-lt"/>
              <a:buAutoNum type="arabicPeriod" startAt="8"/>
            </a:pPr>
            <a:r>
              <a:rPr lang="en-GB" b="1" i="0" dirty="0">
                <a:solidFill>
                  <a:srgbClr val="202C8F"/>
                </a:solidFill>
                <a:effectLst/>
                <a:latin typeface="Söhne"/>
              </a:rPr>
              <a:t>Login Page</a:t>
            </a:r>
            <a:endParaRPr lang="en-GB" b="0" i="0" dirty="0">
              <a:solidFill>
                <a:srgbClr val="202C8F"/>
              </a:solidFill>
              <a:effectLst/>
              <a:latin typeface="Söhne"/>
            </a:endParaRPr>
          </a:p>
          <a:p>
            <a:pPr marL="800100" lvl="1" indent="-342900" algn="l">
              <a:buFont typeface="+mj-lt"/>
              <a:buAutoNum type="arabicPeriod"/>
            </a:pPr>
            <a:r>
              <a:rPr lang="en-GB" b="0" i="0" dirty="0">
                <a:solidFill>
                  <a:srgbClr val="202C8F"/>
                </a:solidFill>
                <a:effectLst/>
                <a:latin typeface="Söhne"/>
              </a:rPr>
              <a:t>Registered users can log in here.</a:t>
            </a:r>
          </a:p>
          <a:p>
            <a:pPr marL="342900" indent="-342900" algn="l">
              <a:buFont typeface="+mj-lt"/>
              <a:buAutoNum type="arabicPeriod" startAt="8"/>
            </a:pPr>
            <a:r>
              <a:rPr lang="en-GB" b="1" i="0" dirty="0">
                <a:solidFill>
                  <a:srgbClr val="202C8F"/>
                </a:solidFill>
                <a:effectLst/>
                <a:latin typeface="Söhne"/>
              </a:rPr>
              <a:t>User Dashboard (After Login)</a:t>
            </a:r>
            <a:endParaRPr lang="en-GB" b="0" i="0" dirty="0">
              <a:solidFill>
                <a:srgbClr val="202C8F"/>
              </a:solidFill>
              <a:effectLst/>
              <a:latin typeface="Söhne"/>
            </a:endParaRPr>
          </a:p>
          <a:p>
            <a:pPr marL="800100" lvl="1" indent="-342900" algn="l">
              <a:buFont typeface="+mj-lt"/>
              <a:buAutoNum type="arabicPeriod"/>
            </a:pPr>
            <a:r>
              <a:rPr lang="en-GB" b="0" i="0" dirty="0">
                <a:solidFill>
                  <a:srgbClr val="202C8F"/>
                </a:solidFill>
                <a:effectLst/>
                <a:latin typeface="Söhne"/>
              </a:rPr>
              <a:t>Displays user information and options for previous rides and transaction history.</a:t>
            </a:r>
          </a:p>
          <a:p>
            <a:pPr marL="342900" indent="-342900" algn="l">
              <a:buFont typeface="+mj-lt"/>
              <a:buAutoNum type="arabicPeriod" startAt="8"/>
            </a:pPr>
            <a:r>
              <a:rPr lang="en-GB" b="1" i="0" dirty="0">
                <a:solidFill>
                  <a:srgbClr val="202C8F"/>
                </a:solidFill>
                <a:effectLst/>
                <a:latin typeface="Söhne"/>
              </a:rPr>
              <a:t>Previous Rides</a:t>
            </a:r>
            <a:endParaRPr lang="en-GB" b="0" i="0" dirty="0">
              <a:solidFill>
                <a:srgbClr val="202C8F"/>
              </a:solidFill>
              <a:effectLst/>
              <a:latin typeface="Söhne"/>
            </a:endParaRPr>
          </a:p>
          <a:p>
            <a:pPr marL="800100" lvl="1" indent="-342900" algn="l">
              <a:buFont typeface="+mj-lt"/>
              <a:buAutoNum type="arabicPeriod"/>
            </a:pPr>
            <a:r>
              <a:rPr lang="en-GB" b="0" i="0" dirty="0">
                <a:solidFill>
                  <a:srgbClr val="202C8F"/>
                </a:solidFill>
                <a:effectLst/>
                <a:latin typeface="Söhne"/>
              </a:rPr>
              <a:t>Shows details of past bicycle rentals.</a:t>
            </a:r>
          </a:p>
          <a:p>
            <a:pPr marL="342900" indent="-342900" algn="l">
              <a:buFont typeface="+mj-lt"/>
              <a:buAutoNum type="arabicPeriod" startAt="8"/>
            </a:pPr>
            <a:r>
              <a:rPr lang="en-GB" b="1" i="0" dirty="0">
                <a:solidFill>
                  <a:srgbClr val="202C8F"/>
                </a:solidFill>
                <a:effectLst/>
                <a:latin typeface="Söhne"/>
              </a:rPr>
              <a:t>User Information</a:t>
            </a:r>
            <a:endParaRPr lang="en-GB" b="0" i="0" dirty="0">
              <a:solidFill>
                <a:srgbClr val="202C8F"/>
              </a:solidFill>
              <a:effectLst/>
              <a:latin typeface="Söhne"/>
            </a:endParaRPr>
          </a:p>
          <a:p>
            <a:pPr marL="800100" lvl="1" indent="-342900" algn="l">
              <a:buFont typeface="+mj-lt"/>
              <a:buAutoNum type="arabicPeriod"/>
            </a:pPr>
            <a:r>
              <a:rPr lang="en-GB" b="0" i="0" dirty="0">
                <a:solidFill>
                  <a:srgbClr val="202C8F"/>
                </a:solidFill>
                <a:effectLst/>
                <a:latin typeface="Söhne"/>
              </a:rPr>
              <a:t>Provides user profile details.</a:t>
            </a:r>
          </a:p>
          <a:p>
            <a:pPr marL="342900" indent="-342900" algn="l">
              <a:buFont typeface="+mj-lt"/>
              <a:buAutoNum type="arabicPeriod" startAt="8"/>
            </a:pPr>
            <a:r>
              <a:rPr lang="en-GB" b="1" i="0" dirty="0">
                <a:solidFill>
                  <a:srgbClr val="202C8F"/>
                </a:solidFill>
                <a:effectLst/>
                <a:latin typeface="Söhne"/>
              </a:rPr>
              <a:t>Transaction History</a:t>
            </a:r>
            <a:endParaRPr lang="en-GB" b="0" i="0" dirty="0">
              <a:solidFill>
                <a:srgbClr val="202C8F"/>
              </a:solidFill>
              <a:effectLst/>
              <a:latin typeface="Söhne"/>
            </a:endParaRPr>
          </a:p>
          <a:p>
            <a:pPr marL="800100" lvl="1" indent="-342900" algn="l">
              <a:buFont typeface="+mj-lt"/>
              <a:buAutoNum type="arabicPeriod"/>
            </a:pPr>
            <a:r>
              <a:rPr lang="en-GB" b="0" i="0" dirty="0">
                <a:solidFill>
                  <a:srgbClr val="202C8F"/>
                </a:solidFill>
                <a:effectLst/>
                <a:latin typeface="Söhne"/>
              </a:rPr>
              <a:t>Lists all past transactions related to bicycle rentals.</a:t>
            </a:r>
          </a:p>
          <a:p>
            <a:pPr marL="342900" indent="-342900" algn="l">
              <a:buFont typeface="+mj-lt"/>
              <a:buAutoNum type="arabicPeriod" startAt="8"/>
            </a:pPr>
            <a:r>
              <a:rPr lang="en-GB" b="1" i="0" dirty="0">
                <a:solidFill>
                  <a:srgbClr val="202C8F"/>
                </a:solidFill>
                <a:effectLst/>
                <a:latin typeface="Söhne"/>
              </a:rPr>
              <a:t>Click on "Ride Now"</a:t>
            </a:r>
            <a:endParaRPr lang="en-GB" b="0" i="0" dirty="0">
              <a:solidFill>
                <a:srgbClr val="202C8F"/>
              </a:solidFill>
              <a:effectLst/>
              <a:latin typeface="Söhne"/>
            </a:endParaRPr>
          </a:p>
          <a:p>
            <a:pPr marL="800100" lvl="1" indent="-342900" algn="l">
              <a:buFont typeface="+mj-lt"/>
              <a:buAutoNum type="arabicPeriod"/>
            </a:pPr>
            <a:r>
              <a:rPr lang="en-GB" b="0" i="0" dirty="0">
                <a:solidFill>
                  <a:srgbClr val="202C8F"/>
                </a:solidFill>
                <a:effectLst/>
                <a:latin typeface="Söhne"/>
              </a:rPr>
              <a:t>Allows users to select a bicycle for the current ride.</a:t>
            </a:r>
          </a:p>
          <a:p>
            <a:pPr marL="800100" lvl="1" indent="-342900" algn="l">
              <a:buFont typeface="+mj-lt"/>
              <a:buAutoNum type="arabicPeriod"/>
            </a:pPr>
            <a:r>
              <a:rPr lang="en-GB" b="0" i="0" dirty="0">
                <a:solidFill>
                  <a:srgbClr val="202C8F"/>
                </a:solidFill>
                <a:effectLst/>
                <a:latin typeface="Söhne"/>
              </a:rPr>
              <a:t>The timer will start, and payment will be due within 24 hours or deducted from the wallet.</a:t>
            </a:r>
          </a:p>
        </p:txBody>
      </p:sp>
    </p:spTree>
    <p:extLst>
      <p:ext uri="{BB962C8B-B14F-4D97-AF65-F5344CB8AC3E}">
        <p14:creationId xmlns:p14="http://schemas.microsoft.com/office/powerpoint/2010/main" val="384227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AC06EC-419E-3DE5-1042-D3BE2B4E522F}"/>
              </a:ext>
            </a:extLst>
          </p:cNvPr>
          <p:cNvSpPr>
            <a:spLocks noGrp="1"/>
          </p:cNvSpPr>
          <p:nvPr>
            <p:ph type="title"/>
          </p:nvPr>
        </p:nvSpPr>
        <p:spPr>
          <a:xfrm>
            <a:off x="3685472" y="431738"/>
            <a:ext cx="7740995" cy="528896"/>
          </a:xfrm>
        </p:spPr>
        <p:txBody>
          <a:bodyPr/>
          <a:lstStyle/>
          <a:p>
            <a:pPr marL="0" indent="0" algn="ctr">
              <a:buNone/>
            </a:pPr>
            <a:r>
              <a:rPr lang="en-GB" sz="2400" b="1" dirty="0"/>
              <a:t>Usability:</a:t>
            </a:r>
          </a:p>
        </p:txBody>
      </p:sp>
      <p:sp>
        <p:nvSpPr>
          <p:cNvPr id="3" name="Slide Number Placeholder 2">
            <a:extLst>
              <a:ext uri="{FF2B5EF4-FFF2-40B4-BE49-F238E27FC236}">
                <a16:creationId xmlns:a16="http://schemas.microsoft.com/office/drawing/2014/main" id="{90F7EA64-29A7-D9AC-6772-EA0A6D98A1FE}"/>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8" name="Content Placeholder 7">
            <a:extLst>
              <a:ext uri="{FF2B5EF4-FFF2-40B4-BE49-F238E27FC236}">
                <a16:creationId xmlns:a16="http://schemas.microsoft.com/office/drawing/2014/main" id="{33E6F28E-9709-D9FB-72C7-EEDFB559B559}"/>
              </a:ext>
            </a:extLst>
          </p:cNvPr>
          <p:cNvSpPr>
            <a:spLocks noGrp="1"/>
          </p:cNvSpPr>
          <p:nvPr>
            <p:ph sz="half" idx="2"/>
          </p:nvPr>
        </p:nvSpPr>
        <p:spPr>
          <a:xfrm>
            <a:off x="3685472" y="1185332"/>
            <a:ext cx="7835968" cy="5240930"/>
          </a:xfrm>
          <a:ln>
            <a:solidFill>
              <a:schemeClr val="accent1"/>
            </a:solidFill>
          </a:ln>
        </p:spPr>
        <p:txBody>
          <a:bodyPr>
            <a:normAutofit/>
          </a:bodyPr>
          <a:lstStyle/>
          <a:p>
            <a:pPr marL="0" indent="0" algn="just">
              <a:buNone/>
            </a:pPr>
            <a:r>
              <a:rPr lang="en-GB" sz="2400" dirty="0"/>
              <a:t>V-Rides offers a range of user benefits that enhance the overall campus experience. First and foremost, it brings unmatched convenience to students by providing an efficient and readily accessible means of transportation. With the elimination of the need to buy and sell bicycles every semester, V-Rides simplifies campus commuting, saving students both time and money. Moreover, by promoting the use of bicycles, it contributes to sustainability efforts, reducing the carbon footprint on campus and promoting a healthier lifestyle. The user-friendly interface and flexible rental options make V-Rides an indispensable tool for students seeking a hassle-free way to get around the campus.</a:t>
            </a:r>
            <a:endParaRPr lang="en-IN" sz="2400" dirty="0"/>
          </a:p>
        </p:txBody>
      </p:sp>
    </p:spTree>
    <p:extLst>
      <p:ext uri="{BB962C8B-B14F-4D97-AF65-F5344CB8AC3E}">
        <p14:creationId xmlns:p14="http://schemas.microsoft.com/office/powerpoint/2010/main" val="1768197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BE3E-C76E-7970-BE2F-6AB644DC51AB}"/>
              </a:ext>
            </a:extLst>
          </p:cNvPr>
          <p:cNvSpPr>
            <a:spLocks noGrp="1"/>
          </p:cNvSpPr>
          <p:nvPr>
            <p:ph type="title"/>
          </p:nvPr>
        </p:nvSpPr>
        <p:spPr>
          <a:xfrm>
            <a:off x="3685032" y="755375"/>
            <a:ext cx="7740995" cy="1164866"/>
          </a:xfrm>
        </p:spPr>
        <p:txBody>
          <a:bodyPr anchor="t"/>
          <a:lstStyle/>
          <a:p>
            <a:pPr marL="0" indent="0" algn="ctr"/>
            <a:r>
              <a:rPr lang="en-GB" sz="3600" b="0" dirty="0"/>
              <a:t>Application</a:t>
            </a:r>
            <a:r>
              <a:rPr lang="en-GB" sz="4400" b="0" dirty="0"/>
              <a:t>:</a:t>
            </a:r>
          </a:p>
        </p:txBody>
      </p:sp>
      <p:sp>
        <p:nvSpPr>
          <p:cNvPr id="3" name="Footer Placeholder 2">
            <a:extLst>
              <a:ext uri="{FF2B5EF4-FFF2-40B4-BE49-F238E27FC236}">
                <a16:creationId xmlns:a16="http://schemas.microsoft.com/office/drawing/2014/main" id="{0F4B5F66-EB8D-FC2B-1607-89A3C712D5EF}"/>
              </a:ext>
            </a:extLst>
          </p:cNvPr>
          <p:cNvSpPr>
            <a:spLocks noGrp="1"/>
          </p:cNvSpPr>
          <p:nvPr>
            <p:ph type="ftr" sz="quarter" idx="11"/>
          </p:nvPr>
        </p:nvSpPr>
        <p:spPr/>
        <p:txBody>
          <a:bodyPr/>
          <a:lstStyle/>
          <a:p>
            <a:r>
              <a:rPr lang="en-US" dirty="0"/>
              <a:t>V-Rides</a:t>
            </a:r>
          </a:p>
        </p:txBody>
      </p:sp>
      <p:sp>
        <p:nvSpPr>
          <p:cNvPr id="4" name="Slide Number Placeholder 3">
            <a:extLst>
              <a:ext uri="{FF2B5EF4-FFF2-40B4-BE49-F238E27FC236}">
                <a16:creationId xmlns:a16="http://schemas.microsoft.com/office/drawing/2014/main" id="{20306A7F-959C-5255-947B-F6A14B0220D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5" name="Content Placeholder 4">
            <a:extLst>
              <a:ext uri="{FF2B5EF4-FFF2-40B4-BE49-F238E27FC236}">
                <a16:creationId xmlns:a16="http://schemas.microsoft.com/office/drawing/2014/main" id="{08F66295-E9B4-4DF3-6078-76AA405C8089}"/>
              </a:ext>
            </a:extLst>
          </p:cNvPr>
          <p:cNvSpPr>
            <a:spLocks noGrp="1"/>
          </p:cNvSpPr>
          <p:nvPr>
            <p:ph sz="half" idx="2"/>
          </p:nvPr>
        </p:nvSpPr>
        <p:spPr>
          <a:xfrm>
            <a:off x="3685032" y="2305215"/>
            <a:ext cx="7854696" cy="4306380"/>
          </a:xfrm>
        </p:spPr>
        <p:txBody>
          <a:bodyPr>
            <a:normAutofit/>
          </a:bodyPr>
          <a:lstStyle/>
          <a:p>
            <a:pPr marL="0" indent="0" algn="just">
              <a:buNone/>
            </a:pPr>
            <a:r>
              <a:rPr lang="en-GB" sz="2000" dirty="0"/>
              <a:t>V-Rides can be seamlessly integrated into various scenarios and contexts within the campus community. For daily commuting, it becomes an essential mode of transportation, making the 1.5 km journey to the academic block a breeze. Students can also utilize V-Rides for group rides, whether it's exploring the campus with friends or participating in group activities. Additionally, V-Rides is an ideal solution for those who prefer renting bicycles for occasional use rather than owning one. It complements the campus lifestyle by offering an eco-friendly, cost-effective, and convenient transportation option for all students.</a:t>
            </a:r>
            <a:endParaRPr lang="en-IN" sz="2000" dirty="0"/>
          </a:p>
          <a:p>
            <a:endParaRPr lang="en-IN" sz="1800" dirty="0"/>
          </a:p>
        </p:txBody>
      </p:sp>
    </p:spTree>
    <p:extLst>
      <p:ext uri="{BB962C8B-B14F-4D97-AF65-F5344CB8AC3E}">
        <p14:creationId xmlns:p14="http://schemas.microsoft.com/office/powerpoint/2010/main" val="185332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dirty="0"/>
              <a:t>V-Rides</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16" name="Picture Placeholder 15">
            <a:extLst>
              <a:ext uri="{FF2B5EF4-FFF2-40B4-BE49-F238E27FC236}">
                <a16:creationId xmlns:a16="http://schemas.microsoft.com/office/drawing/2014/main" id="{53DF829E-A1C4-421E-3B50-ABC29F74AD7E}"/>
              </a:ext>
            </a:extLst>
          </p:cNvPr>
          <p:cNvPicPr>
            <a:picLocks noGrp="1" noChangeAspect="1"/>
          </p:cNvPicPr>
          <p:nvPr>
            <p:ph type="pic" sz="quarter" idx="13"/>
          </p:nvPr>
        </p:nvPicPr>
        <p:blipFill rotWithShape="1">
          <a:blip r:embed="rId2"/>
          <a:srcRect l="4255" t="492" r="2862" b="248"/>
          <a:stretch/>
        </p:blipFill>
        <p:spPr>
          <a:xfrm>
            <a:off x="758905" y="2456554"/>
            <a:ext cx="1964220" cy="1949682"/>
          </a:xfrm>
        </p:spPr>
      </p:pic>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758905" y="4420774"/>
            <a:ext cx="1964220" cy="1000955"/>
          </a:xfrm>
        </p:spPr>
        <p:txBody>
          <a:bodyPr/>
          <a:lstStyle/>
          <a:p>
            <a:r>
              <a:rPr lang="en-US" dirty="0"/>
              <a:t>Shubh</a:t>
            </a:r>
            <a:r>
              <a:rPr lang="en-US" sz="1200" dirty="0"/>
              <a:t> </a:t>
            </a:r>
          </a:p>
          <a:p>
            <a:r>
              <a:rPr lang="en-US" dirty="0"/>
              <a:t>gupta</a:t>
            </a:r>
            <a:endParaRPr lang="en-US" sz="1200" dirty="0"/>
          </a:p>
        </p:txBody>
      </p:sp>
      <p:pic>
        <p:nvPicPr>
          <p:cNvPr id="18" name="Picture Placeholder 17">
            <a:extLst>
              <a:ext uri="{FF2B5EF4-FFF2-40B4-BE49-F238E27FC236}">
                <a16:creationId xmlns:a16="http://schemas.microsoft.com/office/drawing/2014/main" id="{E5C9C66F-AADD-4ED0-1C1D-B85BA2731ECA}"/>
              </a:ext>
            </a:extLst>
          </p:cNvPr>
          <p:cNvPicPr>
            <a:picLocks noGrp="1" noChangeAspect="1"/>
          </p:cNvPicPr>
          <p:nvPr>
            <p:ph type="pic" sz="quarter" idx="17"/>
          </p:nvPr>
        </p:nvPicPr>
        <p:blipFill rotWithShape="1">
          <a:blip r:embed="rId3"/>
          <a:srcRect l="1736" r="1736"/>
          <a:stretch/>
        </p:blipFill>
        <p:spPr>
          <a:xfrm>
            <a:off x="2883458" y="2442017"/>
            <a:ext cx="1964220" cy="1964220"/>
          </a:xfrm>
        </p:spPr>
      </p:pic>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2881065" y="4431116"/>
            <a:ext cx="1966613" cy="990613"/>
          </a:xfrm>
        </p:spPr>
        <p:txBody>
          <a:bodyPr/>
          <a:lstStyle/>
          <a:p>
            <a:r>
              <a:rPr lang="en-US" dirty="0"/>
              <a:t>Akshat rastogi</a:t>
            </a:r>
          </a:p>
        </p:txBody>
      </p:sp>
      <p:pic>
        <p:nvPicPr>
          <p:cNvPr id="20" name="Picture Placeholder 19">
            <a:extLst>
              <a:ext uri="{FF2B5EF4-FFF2-40B4-BE49-F238E27FC236}">
                <a16:creationId xmlns:a16="http://schemas.microsoft.com/office/drawing/2014/main" id="{886BA800-53E3-4B2D-1E62-F03543D34994}"/>
              </a:ext>
            </a:extLst>
          </p:cNvPr>
          <p:cNvPicPr>
            <a:picLocks noGrp="1" noChangeAspect="1"/>
          </p:cNvPicPr>
          <p:nvPr>
            <p:ph type="pic" sz="quarter" idx="20"/>
          </p:nvPr>
        </p:nvPicPr>
        <p:blipFill rotWithShape="1">
          <a:blip r:embed="rId4"/>
          <a:srcRect t="13223" b="13223"/>
          <a:stretch/>
        </p:blipFill>
        <p:spPr>
          <a:xfrm>
            <a:off x="5008011" y="2446890"/>
            <a:ext cx="1964220" cy="1964220"/>
          </a:xfrm>
        </p:spPr>
      </p:pic>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5005618" y="4420774"/>
            <a:ext cx="1966613" cy="1000955"/>
          </a:xfrm>
        </p:spPr>
        <p:txBody>
          <a:bodyPr/>
          <a:lstStyle/>
          <a:p>
            <a:r>
              <a:rPr lang="en-US" dirty="0"/>
              <a:t>Sunnam mehta</a:t>
            </a:r>
          </a:p>
        </p:txBody>
      </p:sp>
      <p:pic>
        <p:nvPicPr>
          <p:cNvPr id="22" name="Picture Placeholder 21">
            <a:extLst>
              <a:ext uri="{FF2B5EF4-FFF2-40B4-BE49-F238E27FC236}">
                <a16:creationId xmlns:a16="http://schemas.microsoft.com/office/drawing/2014/main" id="{CF9A94E1-4A49-F134-498B-3886D8C21B47}"/>
              </a:ext>
            </a:extLst>
          </p:cNvPr>
          <p:cNvPicPr>
            <a:picLocks noGrp="1" noChangeAspect="1"/>
          </p:cNvPicPr>
          <p:nvPr>
            <p:ph type="pic" sz="quarter" idx="23"/>
          </p:nvPr>
        </p:nvPicPr>
        <p:blipFill rotWithShape="1">
          <a:blip r:embed="rId5"/>
          <a:srcRect l="16667" r="16667"/>
          <a:stretch/>
        </p:blipFill>
        <p:spPr>
          <a:xfrm>
            <a:off x="7130171" y="2442016"/>
            <a:ext cx="1964220" cy="1964220"/>
          </a:xfrm>
        </p:spPr>
      </p:pic>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a:xfrm>
            <a:off x="7130171" y="4406236"/>
            <a:ext cx="1964220" cy="1015493"/>
          </a:xfrm>
        </p:spPr>
        <p:txBody>
          <a:bodyPr/>
          <a:lstStyle/>
          <a:p>
            <a:r>
              <a:rPr lang="en-US" dirty="0"/>
              <a:t>Wrishita paul</a:t>
            </a:r>
          </a:p>
        </p:txBody>
      </p:sp>
      <p:pic>
        <p:nvPicPr>
          <p:cNvPr id="3" name="Picture Placeholder 21">
            <a:extLst>
              <a:ext uri="{FF2B5EF4-FFF2-40B4-BE49-F238E27FC236}">
                <a16:creationId xmlns:a16="http://schemas.microsoft.com/office/drawing/2014/main" id="{4BC6D486-D50A-BC3D-5EC3-DB0FF5D4924B}"/>
              </a:ext>
            </a:extLst>
          </p:cNvPr>
          <p:cNvPicPr>
            <a:picLocks noChangeAspect="1"/>
          </p:cNvPicPr>
          <p:nvPr/>
        </p:nvPicPr>
        <p:blipFill rotWithShape="1">
          <a:blip r:embed="rId6"/>
          <a:srcRect l="4476" r="4476"/>
          <a:stretch/>
        </p:blipFill>
        <p:spPr>
          <a:xfrm>
            <a:off x="9308542" y="2437226"/>
            <a:ext cx="1964220" cy="1964220"/>
          </a:xfrm>
          <a:prstGeom prst="rect">
            <a:avLst/>
          </a:prstGeom>
          <a:solidFill>
            <a:schemeClr val="accent4">
              <a:lumMod val="60000"/>
              <a:lumOff val="40000"/>
            </a:schemeClr>
          </a:solidFill>
          <a:ln>
            <a:noFill/>
          </a:ln>
        </p:spPr>
      </p:pic>
      <p:sp>
        <p:nvSpPr>
          <p:cNvPr id="13" name="Text Placeholder 8">
            <a:extLst>
              <a:ext uri="{FF2B5EF4-FFF2-40B4-BE49-F238E27FC236}">
                <a16:creationId xmlns:a16="http://schemas.microsoft.com/office/drawing/2014/main" id="{87FD5901-7D4E-E9B8-0276-BD088DBF02B6}"/>
              </a:ext>
            </a:extLst>
          </p:cNvPr>
          <p:cNvSpPr txBox="1">
            <a:spLocks/>
          </p:cNvSpPr>
          <p:nvPr/>
        </p:nvSpPr>
        <p:spPr>
          <a:xfrm>
            <a:off x="9310935" y="4420774"/>
            <a:ext cx="1966613" cy="1015493"/>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Tamsa</a:t>
            </a:r>
          </a:p>
          <a:p>
            <a:r>
              <a:rPr lang="en-US" dirty="0"/>
              <a:t>karwa</a:t>
            </a:r>
          </a:p>
        </p:txBody>
      </p:sp>
      <p:sp>
        <p:nvSpPr>
          <p:cNvPr id="5" name="Text Placeholder 1">
            <a:extLst>
              <a:ext uri="{FF2B5EF4-FFF2-40B4-BE49-F238E27FC236}">
                <a16:creationId xmlns:a16="http://schemas.microsoft.com/office/drawing/2014/main" id="{1F87E2CE-0FE7-D518-3BF1-47E82A246DCA}"/>
              </a:ext>
            </a:extLst>
          </p:cNvPr>
          <p:cNvSpPr txBox="1">
            <a:spLocks/>
          </p:cNvSpPr>
          <p:nvPr/>
        </p:nvSpPr>
        <p:spPr>
          <a:xfrm>
            <a:off x="760938" y="5436267"/>
            <a:ext cx="1964220" cy="1000955"/>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latin typeface="+mn-lt"/>
              </a:rPr>
              <a:t>Manages server, database, and payments.</a:t>
            </a:r>
          </a:p>
        </p:txBody>
      </p:sp>
      <p:sp>
        <p:nvSpPr>
          <p:cNvPr id="8" name="Text Placeholder 1">
            <a:extLst>
              <a:ext uri="{FF2B5EF4-FFF2-40B4-BE49-F238E27FC236}">
                <a16:creationId xmlns:a16="http://schemas.microsoft.com/office/drawing/2014/main" id="{9092B5F2-D716-C6A0-218F-E5058F870E13}"/>
              </a:ext>
            </a:extLst>
          </p:cNvPr>
          <p:cNvSpPr txBox="1">
            <a:spLocks/>
          </p:cNvSpPr>
          <p:nvPr/>
        </p:nvSpPr>
        <p:spPr>
          <a:xfrm>
            <a:off x="2877558" y="5446608"/>
            <a:ext cx="1964220" cy="1000955"/>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latin typeface="+mn-lt"/>
              </a:rPr>
              <a:t>Optimizes server performance and handles data management.</a:t>
            </a:r>
          </a:p>
          <a:p>
            <a:endParaRPr lang="en-GB" sz="1200" dirty="0">
              <a:latin typeface="+mn-lt"/>
            </a:endParaRPr>
          </a:p>
        </p:txBody>
      </p:sp>
      <p:sp>
        <p:nvSpPr>
          <p:cNvPr id="10" name="Text Placeholder 1">
            <a:extLst>
              <a:ext uri="{FF2B5EF4-FFF2-40B4-BE49-F238E27FC236}">
                <a16:creationId xmlns:a16="http://schemas.microsoft.com/office/drawing/2014/main" id="{4D8590D2-CA84-F14A-7A17-FAD187BE0357}"/>
              </a:ext>
            </a:extLst>
          </p:cNvPr>
          <p:cNvSpPr txBox="1">
            <a:spLocks/>
          </p:cNvSpPr>
          <p:nvPr/>
        </p:nvSpPr>
        <p:spPr>
          <a:xfrm>
            <a:off x="5005618" y="5446608"/>
            <a:ext cx="1964220" cy="1000955"/>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latin typeface="+mn-lt"/>
              </a:rPr>
              <a:t>Basic Frontend, styling of pages, colour theory</a:t>
            </a:r>
            <a:endParaRPr lang="en-GB" sz="1200" dirty="0">
              <a:latin typeface="+mn-lt"/>
            </a:endParaRPr>
          </a:p>
        </p:txBody>
      </p:sp>
      <p:sp>
        <p:nvSpPr>
          <p:cNvPr id="11" name="Text Placeholder 1">
            <a:extLst>
              <a:ext uri="{FF2B5EF4-FFF2-40B4-BE49-F238E27FC236}">
                <a16:creationId xmlns:a16="http://schemas.microsoft.com/office/drawing/2014/main" id="{6493D321-0A03-ED40-08B6-4C06CF0E88DC}"/>
              </a:ext>
            </a:extLst>
          </p:cNvPr>
          <p:cNvSpPr txBox="1">
            <a:spLocks/>
          </p:cNvSpPr>
          <p:nvPr/>
        </p:nvSpPr>
        <p:spPr>
          <a:xfrm>
            <a:off x="7130171" y="5446608"/>
            <a:ext cx="1964220" cy="1000955"/>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latin typeface="+mn-lt"/>
              </a:rPr>
              <a:t>Focuses on visuals and ensures smooth QR code integration.</a:t>
            </a:r>
            <a:endParaRPr lang="en-IN" sz="1200" dirty="0">
              <a:latin typeface="+mn-lt"/>
            </a:endParaRPr>
          </a:p>
        </p:txBody>
      </p:sp>
      <p:sp>
        <p:nvSpPr>
          <p:cNvPr id="14" name="Text Placeholder 1">
            <a:extLst>
              <a:ext uri="{FF2B5EF4-FFF2-40B4-BE49-F238E27FC236}">
                <a16:creationId xmlns:a16="http://schemas.microsoft.com/office/drawing/2014/main" id="{FBDC8BDE-AF95-D1E9-2966-255CF262A9A5}"/>
              </a:ext>
            </a:extLst>
          </p:cNvPr>
          <p:cNvSpPr txBox="1">
            <a:spLocks/>
          </p:cNvSpPr>
          <p:nvPr/>
        </p:nvSpPr>
        <p:spPr>
          <a:xfrm>
            <a:off x="9313328" y="5455595"/>
            <a:ext cx="1964220" cy="1000955"/>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dirty="0">
                <a:latin typeface="+mn-lt"/>
              </a:rPr>
              <a:t>Enhances user experience and manages site navigation.</a:t>
            </a:r>
          </a:p>
        </p:txBody>
      </p:sp>
    </p:spTree>
    <p:extLst>
      <p:ext uri="{BB962C8B-B14F-4D97-AF65-F5344CB8AC3E}">
        <p14:creationId xmlns:p14="http://schemas.microsoft.com/office/powerpoint/2010/main" val="2011930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2359152" y="1251533"/>
            <a:ext cx="4550664" cy="2453773"/>
          </a:xfrm>
        </p:spPr>
        <p:txBody>
          <a:bodyPr/>
          <a:lstStyle/>
          <a:p>
            <a:r>
              <a:rPr lang="en-US" dirty="0"/>
              <a:t>THANK YOU </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89452"/>
            <a:ext cx="5693664" cy="2580596"/>
          </a:xfrm>
        </p:spPr>
        <p:txBody>
          <a:bodyPr/>
          <a:lstStyle/>
          <a:p>
            <a:r>
              <a:rPr lang="en-US" dirty="0"/>
              <a:t>AGENDA</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122168"/>
          </a:xfrm>
        </p:spPr>
        <p:txBody>
          <a:bodyPr>
            <a:normAutofit fontScale="85000" lnSpcReduction="10000"/>
          </a:bodyPr>
          <a:lstStyle/>
          <a:p>
            <a:r>
              <a:rPr lang="en-US" dirty="0"/>
              <a:t>Topic of Project</a:t>
            </a:r>
          </a:p>
          <a:p>
            <a:r>
              <a:rPr lang="en-US" dirty="0"/>
              <a:t>Problem statement, Objective and Scope</a:t>
            </a:r>
          </a:p>
          <a:p>
            <a:r>
              <a:rPr lang="en-US" dirty="0"/>
              <a:t>Hardware / Software Requirement</a:t>
            </a:r>
          </a:p>
          <a:p>
            <a:r>
              <a:rPr lang="en-US" dirty="0"/>
              <a:t>Architecture Diagram / Process flow</a:t>
            </a:r>
          </a:p>
          <a:p>
            <a:r>
              <a:rPr lang="en-US" dirty="0"/>
              <a:t>Usability / Application</a:t>
            </a:r>
          </a:p>
          <a:p>
            <a:r>
              <a:rPr lang="en-US" dirty="0"/>
              <a:t>​Contribution of each member</a:t>
            </a:r>
          </a:p>
          <a:p>
            <a:r>
              <a:rPr lang="en-US" dirty="0"/>
              <a:t>References</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338" y="814388"/>
            <a:ext cx="6767512" cy="2811462"/>
          </a:xfrm>
        </p:spPr>
        <p:txBody>
          <a:bodyPr/>
          <a:lstStyle/>
          <a:p>
            <a:r>
              <a:rPr lang="en-US" dirty="0"/>
              <a:t>Topic of Project</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57200"/>
            <a:ext cx="3200400" cy="274320"/>
          </a:xfrm>
        </p:spPr>
        <p:txBody>
          <a:bodyPr/>
          <a:lstStyle/>
          <a:p>
            <a:r>
              <a:rPr lang="en-US" dirty="0"/>
              <a:t>V - Rides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003536" y="472108"/>
            <a:ext cx="987552" cy="244503"/>
          </a:xfrm>
        </p:spPr>
        <p:txBody>
          <a:bodyPr/>
          <a:lstStyle/>
          <a:p>
            <a:fld id="{48F63A3B-78C7-47BE-AE5E-E10140E04643}" type="slidenum">
              <a:rPr lang="en-US" smtClean="0"/>
              <a:pPr/>
              <a:t>3</a:t>
            </a:fld>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723748"/>
            <a:ext cx="6766560" cy="2447238"/>
          </a:xfrm>
        </p:spPr>
        <p:txBody>
          <a:bodyPr/>
          <a:lstStyle/>
          <a:p>
            <a:r>
              <a:rPr lang="en-US" dirty="0"/>
              <a:t>V-Rides, college bicycle rental system is designed to provide an efficient and convenient way for VIT students to rent bicycles on time basis. It includes features such as QR code-based locking - unlocking, flexible rental durations, payment options, bicycle health monitoring, user profiles, pre-booking, and multiple bicycle bookings. The system aims to promote sustainable transportation on campus while ensuring a seamless user experience.</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r>
              <a:rPr lang="en-US" dirty="0"/>
              <a:t>Problem Statement / objective</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0EA4C6C-37E7-E13F-DDFB-22C7C9C142FD}"/>
              </a:ext>
            </a:extLst>
          </p:cNvPr>
          <p:cNvSpPr>
            <a:spLocks noGrp="1"/>
          </p:cNvSpPr>
          <p:nvPr>
            <p:ph type="body" sz="quarter" idx="13"/>
          </p:nvPr>
        </p:nvSpPr>
        <p:spPr>
          <a:xfrm>
            <a:off x="4441120" y="1542553"/>
            <a:ext cx="7565350" cy="4476584"/>
          </a:xfrm>
        </p:spPr>
        <p:txBody>
          <a:bodyPr/>
          <a:lstStyle/>
          <a:p>
            <a:pPr algn="just"/>
            <a:r>
              <a:rPr lang="en-US" sz="1800" dirty="0"/>
              <a:t>In VIT campus, students transition to online studies every 6 months. Purchasing a bicycle for this period and subsequently selling it has proven to be inconvenient. Additionally, the academic block is located 1.5 km away from the hostels, making daily commuting costly and cumbersome. To address these challenges and promote cost-effective campus mobility, we aim to introduce the "V-Rides" bicycle rental system.</a:t>
            </a:r>
          </a:p>
          <a:p>
            <a:pPr algn="just"/>
            <a:endParaRPr lang="en-US" sz="1800" dirty="0"/>
          </a:p>
          <a:p>
            <a:pPr algn="just"/>
            <a:r>
              <a:rPr lang="en-US" sz="1800" dirty="0"/>
              <a:t>Our objective is to develop the "V-Rides" bicycle rental system to provide an efficient and cost-effective means of transportation for students within the VIT campus. This system will offer flexible bicycle rentals, eliminating the need for students to buy and sell bicycles every semester, and will facilitate convenient travel between hostels and the academic block. Ultimately, "V-Rides" aims to enhance the overall campus experience by simplifying transportation for students.</a:t>
            </a:r>
            <a:endParaRPr lang="en-IN" sz="1800" dirty="0"/>
          </a:p>
        </p:txBody>
      </p:sp>
    </p:spTree>
    <p:extLst>
      <p:ext uri="{BB962C8B-B14F-4D97-AF65-F5344CB8AC3E}">
        <p14:creationId xmlns:p14="http://schemas.microsoft.com/office/powerpoint/2010/main" val="156492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757A-16B0-4B9C-255D-0B7F97170A96}"/>
              </a:ext>
            </a:extLst>
          </p:cNvPr>
          <p:cNvSpPr>
            <a:spLocks noGrp="1"/>
          </p:cNvSpPr>
          <p:nvPr>
            <p:ph type="title"/>
          </p:nvPr>
        </p:nvSpPr>
        <p:spPr>
          <a:xfrm>
            <a:off x="4441121" y="1344405"/>
            <a:ext cx="6984906" cy="1287478"/>
          </a:xfrm>
        </p:spPr>
        <p:txBody>
          <a:bodyPr anchor="t"/>
          <a:lstStyle/>
          <a:p>
            <a:r>
              <a:rPr lang="en-IN" sz="2400" dirty="0"/>
              <a:t>Hardware / Software Requirement</a:t>
            </a:r>
          </a:p>
        </p:txBody>
      </p:sp>
      <p:sp>
        <p:nvSpPr>
          <p:cNvPr id="3" name="Slide Number Placeholder 2">
            <a:extLst>
              <a:ext uri="{FF2B5EF4-FFF2-40B4-BE49-F238E27FC236}">
                <a16:creationId xmlns:a16="http://schemas.microsoft.com/office/drawing/2014/main" id="{2B298657-016C-3192-95FD-30A98990BAE2}"/>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5" name="Text Placeholder 4">
            <a:extLst>
              <a:ext uri="{FF2B5EF4-FFF2-40B4-BE49-F238E27FC236}">
                <a16:creationId xmlns:a16="http://schemas.microsoft.com/office/drawing/2014/main" id="{D44066D4-08D2-EBAC-8069-03AA1571948E}"/>
              </a:ext>
            </a:extLst>
          </p:cNvPr>
          <p:cNvSpPr>
            <a:spLocks noGrp="1"/>
          </p:cNvSpPr>
          <p:nvPr>
            <p:ph type="body" sz="quarter" idx="13"/>
          </p:nvPr>
        </p:nvSpPr>
        <p:spPr>
          <a:xfrm>
            <a:off x="4441119" y="1828801"/>
            <a:ext cx="6984907" cy="4317558"/>
          </a:xfrm>
        </p:spPr>
        <p:txBody>
          <a:bodyPr/>
          <a:lstStyle/>
          <a:p>
            <a:pPr algn="just"/>
            <a:r>
              <a:rPr lang="en-US" sz="1400" dirty="0"/>
              <a:t>The primary hardware requirement for V-Rides is the bicycles themselves. These bicycles will be equipped with QR codes that can be scanned by students using their mobile devices, such as smartphones or tablets. Additionally, it may be necessary to set up QR code signage at designated parking spots on the campus to facilitate easy scanning.</a:t>
            </a:r>
          </a:p>
          <a:p>
            <a:pPr algn="just"/>
            <a:r>
              <a:rPr lang="en-US" sz="1600" dirty="0"/>
              <a:t>W</a:t>
            </a:r>
            <a:r>
              <a:rPr lang="en-US" sz="1600" b="1" dirty="0"/>
              <a:t>ebsite</a:t>
            </a:r>
            <a:r>
              <a:rPr lang="en-US" sz="1600" dirty="0"/>
              <a:t>: </a:t>
            </a:r>
            <a:r>
              <a:rPr lang="en-US" sz="1400" dirty="0"/>
              <a:t>The central platform for V-Rides will be a user-friendly website accessible from various web browsers. The website will provide features for user registration, bicycle booking, QR code scanning, payment processing, and user interactions.</a:t>
            </a:r>
          </a:p>
          <a:p>
            <a:pPr algn="just"/>
            <a:r>
              <a:rPr lang="en-US" sz="1600" b="1" dirty="0"/>
              <a:t>QR Code Scanner: </a:t>
            </a:r>
            <a:r>
              <a:rPr lang="en-US" sz="1400" dirty="0"/>
              <a:t>The website will incorporate a QR code scanner that can be accessed through standard web browsers. Users can scan the QR code on the bicycles using their device's camera or external QR code scanning tools like Google Lens. This web-based scanner will serve as the primary means for unlocking and locking bicycles.</a:t>
            </a:r>
          </a:p>
          <a:p>
            <a:pPr algn="just"/>
            <a:r>
              <a:rPr lang="en-US" sz="1600" b="1" dirty="0"/>
              <a:t>Server: </a:t>
            </a:r>
            <a:r>
              <a:rPr lang="en-US" sz="1400" dirty="0"/>
              <a:t>The server hosting the website will manage user accounts, bicycle availability, booking processes, payment processing, and data storage for bicycle health monitoring.</a:t>
            </a:r>
          </a:p>
          <a:p>
            <a:pPr algn="just"/>
            <a:r>
              <a:rPr lang="en-US" sz="1600" b="1" dirty="0"/>
              <a:t>Database: </a:t>
            </a:r>
            <a:r>
              <a:rPr lang="en-US" sz="1400" dirty="0"/>
              <a:t>A secure database will store user profiles, booking history, and bicycle health data. This database ensures data integrity and accessibility.</a:t>
            </a:r>
          </a:p>
          <a:p>
            <a:pPr algn="just"/>
            <a:r>
              <a:rPr lang="en-US" sz="1600" b="1" dirty="0"/>
              <a:t>Payment Processing: </a:t>
            </a:r>
            <a:r>
              <a:rPr lang="en-US" sz="1400" dirty="0"/>
              <a:t>Integration with secure online payment processing systems will be essential to facilitate user payments for bicycle rentals directly through the website.</a:t>
            </a:r>
          </a:p>
        </p:txBody>
      </p:sp>
    </p:spTree>
    <p:extLst>
      <p:ext uri="{BB962C8B-B14F-4D97-AF65-F5344CB8AC3E}">
        <p14:creationId xmlns:p14="http://schemas.microsoft.com/office/powerpoint/2010/main" val="57728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8B2050E-7C29-8116-2065-70A692C2F9D6}"/>
              </a:ext>
            </a:extLst>
          </p:cNvPr>
          <p:cNvSpPr>
            <a:spLocks noGrp="1"/>
          </p:cNvSpPr>
          <p:nvPr>
            <p:ph type="title"/>
          </p:nvPr>
        </p:nvSpPr>
        <p:spPr/>
        <p:txBody>
          <a:bodyPr/>
          <a:lstStyle/>
          <a:p>
            <a:r>
              <a:rPr lang="en-IN" dirty="0"/>
              <a:t>Architecture Diagram</a:t>
            </a:r>
          </a:p>
        </p:txBody>
      </p:sp>
      <p:sp>
        <p:nvSpPr>
          <p:cNvPr id="3" name="Slide Number Placeholder 2">
            <a:extLst>
              <a:ext uri="{FF2B5EF4-FFF2-40B4-BE49-F238E27FC236}">
                <a16:creationId xmlns:a16="http://schemas.microsoft.com/office/drawing/2014/main" id="{B7621F56-6CDA-56BB-4FF5-E2794584CA71}"/>
              </a:ext>
            </a:extLst>
          </p:cNvPr>
          <p:cNvSpPr>
            <a:spLocks noGrp="1"/>
          </p:cNvSpPr>
          <p:nvPr>
            <p:ph type="sldNum" sz="quarter" idx="4294967295"/>
          </p:nvPr>
        </p:nvSpPr>
        <p:spPr>
          <a:xfrm>
            <a:off x="11204575" y="457200"/>
            <a:ext cx="987425" cy="244475"/>
          </a:xfrm>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89279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7438FD-802B-FCF4-0DDC-1498376A9CEA}"/>
              </a:ext>
            </a:extLst>
          </p:cNvPr>
          <p:cNvPicPr>
            <a:picLocks noChangeAspect="1"/>
          </p:cNvPicPr>
          <p:nvPr/>
        </p:nvPicPr>
        <p:blipFill>
          <a:blip r:embed="rId2"/>
          <a:stretch>
            <a:fillRect/>
          </a:stretch>
        </p:blipFill>
        <p:spPr>
          <a:xfrm>
            <a:off x="2680517" y="0"/>
            <a:ext cx="6830965" cy="6858000"/>
          </a:xfrm>
          <a:prstGeom prst="rect">
            <a:avLst/>
          </a:prstGeom>
        </p:spPr>
      </p:pic>
    </p:spTree>
    <p:extLst>
      <p:ext uri="{BB962C8B-B14F-4D97-AF65-F5344CB8AC3E}">
        <p14:creationId xmlns:p14="http://schemas.microsoft.com/office/powerpoint/2010/main" val="120783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altLang="zh-CN" dirty="0"/>
              <a:t>Process flow</a:t>
            </a:r>
            <a:endParaRPr lang="en-US" dirty="0"/>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4294967295"/>
          </p:nvPr>
        </p:nvSpPr>
        <p:spPr>
          <a:xfrm>
            <a:off x="0" y="457200"/>
            <a:ext cx="3200400" cy="244475"/>
          </a:xfrm>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4294967295"/>
          </p:nvPr>
        </p:nvSpPr>
        <p:spPr>
          <a:xfrm>
            <a:off x="11204575" y="457200"/>
            <a:ext cx="987425" cy="244475"/>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D542F6-3184-4387-BE39-8DA735EB55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17FA41-AE03-4A0A-A9B0-817CABD0947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{F45A9FD6-A198-485D-8C0A-BDF0E35F97D4}tf78438558_win32</Template>
  <TotalTime>444</TotalTime>
  <Words>991</Words>
  <Application>Microsoft Office PowerPoint</Application>
  <PresentationFormat>Widescreen</PresentationFormat>
  <Paragraphs>85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Sabon Next LT</vt:lpstr>
      <vt:lpstr>Söhne</vt:lpstr>
      <vt:lpstr>Custom</vt:lpstr>
      <vt:lpstr>Review -1  Website structure  &amp; Flowchart</vt:lpstr>
      <vt:lpstr>AGENDA</vt:lpstr>
      <vt:lpstr>Topic of Project</vt:lpstr>
      <vt:lpstr>Problem Statement / objective</vt:lpstr>
      <vt:lpstr>PowerPoint Presentation</vt:lpstr>
      <vt:lpstr>Hardware / Software Requirement</vt:lpstr>
      <vt:lpstr>Architecture Diagram</vt:lpstr>
      <vt:lpstr>PowerPoint Presentation</vt:lpstr>
      <vt:lpstr>Process flow</vt:lpstr>
      <vt:lpstr>PowerPoint Presentation</vt:lpstr>
      <vt:lpstr>PowerPoint Presentation</vt:lpstr>
      <vt:lpstr>Usability:</vt:lpstr>
      <vt:lpstr>Application:</vt:lpstr>
      <vt:lpstr>MEET OUR TEAM</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  Website structure  &amp; Flowchart</dc:title>
  <dc:subject/>
  <dc:creator>Akshat Rastogi</dc:creator>
  <cp:lastModifiedBy>Shubh Gupta</cp:lastModifiedBy>
  <cp:revision>7</cp:revision>
  <dcterms:created xsi:type="dcterms:W3CDTF">2023-09-28T03:47:05Z</dcterms:created>
  <dcterms:modified xsi:type="dcterms:W3CDTF">2023-09-29T05:03:16Z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