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SemiBold"/>
      <p:regular r:id="rId27"/>
      <p:bold r:id="rId28"/>
      <p:italic r:id="rId29"/>
      <p:boldItalic r:id="rId30"/>
    </p:embeddedFont>
    <p:embeddedFont>
      <p:font typeface="Raleway"/>
      <p:regular r:id="rId31"/>
      <p:bold r:id="rId32"/>
      <p:italic r:id="rId33"/>
      <p:boldItalic r:id="rId34"/>
    </p:embeddedFont>
    <p:embeddedFont>
      <p:font typeface="Barlow Light"/>
      <p:regular r:id="rId35"/>
      <p:bold r:id="rId36"/>
      <p:italic r:id="rId37"/>
      <p:boldItalic r:id="rId38"/>
    </p:embeddedFont>
    <p:embeddedFont>
      <p:font typeface="Barlow"/>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024E3CF-8053-450C-B6F2-50460B868705}">
  <a:tblStyle styleId="{6024E3CF-8053-450C-B6F2-50460B8687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Barlow-bold.fntdata"/><Relationship Id="rId20" Type="http://schemas.openxmlformats.org/officeDocument/2006/relationships/slide" Target="slides/slide15.xml"/><Relationship Id="rId42" Type="http://schemas.openxmlformats.org/officeDocument/2006/relationships/font" Target="fonts/Barlow-boldItalic.fntdata"/><Relationship Id="rId41" Type="http://schemas.openxmlformats.org/officeDocument/2006/relationships/font" Target="fonts/Barlow-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SemiBold-bold.fntdata"/><Relationship Id="rId27" Type="http://schemas.openxmlformats.org/officeDocument/2006/relationships/font" Target="fonts/Raleway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Semi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font" Target="fonts/RalewaySemiBold-boldItalic.fntdata"/><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BarlowLight-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BarlowLight-italic.fntdata"/><Relationship Id="rId14" Type="http://schemas.openxmlformats.org/officeDocument/2006/relationships/slide" Target="slides/slide9.xml"/><Relationship Id="rId36" Type="http://schemas.openxmlformats.org/officeDocument/2006/relationships/font" Target="fonts/BarlowLight-bold.fntdata"/><Relationship Id="rId17" Type="http://schemas.openxmlformats.org/officeDocument/2006/relationships/slide" Target="slides/slide12.xml"/><Relationship Id="rId39" Type="http://schemas.openxmlformats.org/officeDocument/2006/relationships/font" Target="fonts/Barlow-regular.fntdata"/><Relationship Id="rId16" Type="http://schemas.openxmlformats.org/officeDocument/2006/relationships/slide" Target="slides/slide11.xml"/><Relationship Id="rId38" Type="http://schemas.openxmlformats.org/officeDocument/2006/relationships/font" Target="fonts/BarlowLigh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896dd98747_5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896dd98747_5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g896dd98747_5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896dd98747_5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896dd98747_5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896dd98747_5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896dd98747_6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896dd98747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g896dd98747_5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896dd98747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Google Shape;680;g896dd98747_3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896dd98747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Google Shape;687;g896dd98747_3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896dd98747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Google Shape;694;g896dd98747_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896dd9874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Google Shape;701;g896dd98747_3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896dd98747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9" name="Shape 709"/>
        <p:cNvGrpSpPr/>
        <p:nvPr/>
      </p:nvGrpSpPr>
      <p:grpSpPr>
        <a:xfrm>
          <a:off x="0" y="0"/>
          <a:ext cx="0" cy="0"/>
          <a:chOff x="0" y="0"/>
          <a:chExt cx="0" cy="0"/>
        </a:xfrm>
      </p:grpSpPr>
      <p:sp>
        <p:nvSpPr>
          <p:cNvPr id="710" name="Google Shape;710;g896dd98747_3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896dd98747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7" name="Shape 717"/>
        <p:cNvGrpSpPr/>
        <p:nvPr/>
      </p:nvGrpSpPr>
      <p:grpSpPr>
        <a:xfrm>
          <a:off x="0" y="0"/>
          <a:ext cx="0" cy="0"/>
          <a:chOff x="0" y="0"/>
          <a:chExt cx="0" cy="0"/>
        </a:xfrm>
      </p:grpSpPr>
      <p:sp>
        <p:nvSpPr>
          <p:cNvPr id="718" name="Google Shape;718;g896dd98747_3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896dd98747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Google Shape;726;g896dd98747_5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896dd98747_5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896dd98747_5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896dd98747_5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896dd98747_5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896dd98747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896dd98747_5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896dd98747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896dd98747_5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896dd98747_5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896dd98747_5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896dd98747_5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896dd98747_5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896dd98747_5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p:txBody>
      </p:sp>
      <p:sp>
        <p:nvSpPr>
          <p:cNvPr id="11" name="Google Shape;11;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_1">
    <p:bg>
      <p:bgPr>
        <a:gradFill>
          <a:gsLst>
            <a:gs pos="0">
              <a:schemeClr val="accent1"/>
            </a:gs>
            <a:gs pos="50000">
              <a:schemeClr val="accent1"/>
            </a:gs>
            <a:gs pos="100000">
              <a:schemeClr val="accent2"/>
            </a:gs>
          </a:gsLst>
          <a:lin ang="16200038" scaled="0"/>
        </a:gradFill>
      </p:bgPr>
    </p:bg>
    <p:spTree>
      <p:nvGrpSpPr>
        <p:cNvPr id="56"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1085850" y="2031025"/>
            <a:ext cx="46767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 name="Google Shape;14;p3"/>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5" name="Google Shape;15;p3"/>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gradFill>
          <a:gsLst>
            <a:gs pos="0">
              <a:schemeClr val="accent1"/>
            </a:gs>
            <a:gs pos="50000">
              <a:schemeClr val="accent1"/>
            </a:gs>
            <a:gs pos="100000">
              <a:schemeClr val="accent2"/>
            </a:gs>
          </a:gsLst>
          <a:lin ang="16200038" scaled="0"/>
        </a:gradFill>
      </p:bgPr>
    </p:bg>
    <p:spTree>
      <p:nvGrpSpPr>
        <p:cNvPr id="16"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rot="5400000">
            <a:off x="-303375" y="927405"/>
            <a:ext cx="1416300" cy="809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039050" y="1028325"/>
            <a:ext cx="4742700" cy="3579900"/>
          </a:xfrm>
          <a:prstGeom prst="rect">
            <a:avLst/>
          </a:prstGeom>
        </p:spPr>
        <p:txBody>
          <a:bodyPr anchorCtr="0" anchor="t" bIns="0" lIns="0" spcFirstLastPara="1" rIns="0" wrap="square" tIns="0">
            <a:noAutofit/>
          </a:bodyPr>
          <a:lstStyle>
            <a:lvl1pPr indent="-431800" lvl="0" marL="457200" rtl="0">
              <a:spcBef>
                <a:spcPts val="60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a:spcBef>
                <a:spcPts val="600"/>
              </a:spcBef>
              <a:spcAft>
                <a:spcPts val="0"/>
              </a:spcAft>
              <a:buClr>
                <a:schemeClr val="lt1"/>
              </a:buClr>
              <a:buSzPts val="3200"/>
              <a:buChar char="▹"/>
              <a:defRPr sz="3200">
                <a:solidFill>
                  <a:schemeClr val="lt1"/>
                </a:solidFill>
              </a:defRPr>
            </a:lvl9pPr>
          </a:lstStyle>
          <a:p/>
        </p:txBody>
      </p:sp>
      <p:sp>
        <p:nvSpPr>
          <p:cNvPr id="20" name="Google Shape;20;p4"/>
          <p:cNvSpPr txBox="1"/>
          <p:nvPr/>
        </p:nvSpPr>
        <p:spPr>
          <a:xfrm>
            <a:off x="19050" y="933775"/>
            <a:ext cx="5310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accent2"/>
                </a:solidFill>
                <a:latin typeface="Raleway"/>
                <a:ea typeface="Raleway"/>
                <a:cs typeface="Raleway"/>
                <a:sym typeface="Raleway"/>
              </a:rPr>
              <a:t>“</a:t>
            </a:r>
            <a:endParaRPr b="1" sz="8600">
              <a:solidFill>
                <a:schemeClr val="accent2"/>
              </a:solidFill>
              <a:latin typeface="Raleway"/>
              <a:ea typeface="Raleway"/>
              <a:cs typeface="Raleway"/>
              <a:sym typeface="Raleway"/>
            </a:endParaRPr>
          </a:p>
        </p:txBody>
      </p:sp>
      <p:sp>
        <p:nvSpPr>
          <p:cNvPr id="21" name="Google Shape;21;p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2"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6" name="Google Shape;26;p5"/>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a:lvl1pPr>
            <a:lvl2pPr indent="-342900" lvl="1" marL="914400">
              <a:spcBef>
                <a:spcPts val="600"/>
              </a:spcBef>
              <a:spcAft>
                <a:spcPts val="0"/>
              </a:spcAft>
              <a:buSzPts val="1800"/>
              <a:buChar char="▹"/>
              <a:defRPr/>
            </a:lvl2pPr>
            <a:lvl3pPr indent="-342900" lvl="2" marL="1371600">
              <a:spcBef>
                <a:spcPts val="600"/>
              </a:spcBef>
              <a:spcAft>
                <a:spcPts val="0"/>
              </a:spcAft>
              <a:buSzPts val="18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27" name="Google Shape;27;p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8"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p6"/>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3" name="Google Shape;33;p6"/>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4" name="Google Shape;34;p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5"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9" name="Google Shape;39;p7"/>
          <p:cNvSpPr txBox="1"/>
          <p:nvPr>
            <p:ph idx="1" type="body"/>
          </p:nvPr>
        </p:nvSpPr>
        <p:spPr>
          <a:xfrm>
            <a:off x="4572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0" name="Google Shape;40;p7"/>
          <p:cNvSpPr txBox="1"/>
          <p:nvPr>
            <p:ph idx="2" type="body"/>
          </p:nvPr>
        </p:nvSpPr>
        <p:spPr>
          <a:xfrm>
            <a:off x="329025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1" name="Google Shape;41;p7"/>
          <p:cNvSpPr txBox="1"/>
          <p:nvPr>
            <p:ph idx="3" type="body"/>
          </p:nvPr>
        </p:nvSpPr>
        <p:spPr>
          <a:xfrm>
            <a:off x="61233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2" name="Google Shape;42;p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7" name="Google Shape;47;p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5400000">
            <a:off x="-100350" y="4448760"/>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idx="1" type="body"/>
          </p:nvPr>
        </p:nvSpPr>
        <p:spPr>
          <a:xfrm>
            <a:off x="457200" y="4406309"/>
            <a:ext cx="82296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52" name="Google Shape;52;p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indent="-342900" lvl="1" marL="9144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indent="-342900" lvl="2" marL="13716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indent="-355600" lvl="3" marL="1828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indent="-355600" lvl="4" marL="22860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indent="-355600" lvl="5" marL="27432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indent="-355600" lvl="6" marL="32004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indent="-355600" lvl="7" marL="3657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indent="-355600" lvl="8" marL="4114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drive.google.com/file/d/14W-Xf6DBVUtKgI4JsFVE4BFbbZcsS6df/view?usp=sharing" TargetMode="Externa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38" name="Google Shape;338;p12"/>
          <p:cNvSpPr txBox="1"/>
          <p:nvPr>
            <p:ph type="ctrTitle"/>
          </p:nvPr>
        </p:nvSpPr>
        <p:spPr>
          <a:xfrm>
            <a:off x="838575" y="1117975"/>
            <a:ext cx="4962600" cy="141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TodoApp</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3600"/>
              <a:t>A Task Management</a:t>
            </a:r>
            <a:endParaRPr sz="3600"/>
          </a:p>
          <a:p>
            <a:pPr indent="0" lvl="0" marL="0" rtl="0" algn="l">
              <a:spcBef>
                <a:spcPts val="0"/>
              </a:spcBef>
              <a:spcAft>
                <a:spcPts val="0"/>
              </a:spcAft>
              <a:buNone/>
            </a:pPr>
            <a:r>
              <a:rPr lang="en" sz="3600"/>
              <a:t>System</a:t>
            </a:r>
            <a:endParaRPr sz="3600"/>
          </a:p>
        </p:txBody>
      </p:sp>
      <p:sp>
        <p:nvSpPr>
          <p:cNvPr id="339" name="Google Shape;339;p12"/>
          <p:cNvSpPr txBox="1"/>
          <p:nvPr>
            <p:ph idx="4294967295" type="body"/>
          </p:nvPr>
        </p:nvSpPr>
        <p:spPr>
          <a:xfrm>
            <a:off x="838575" y="3706350"/>
            <a:ext cx="5640900" cy="1319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Checkout our s</a:t>
            </a:r>
            <a:r>
              <a:rPr lang="en"/>
              <a:t>ystem </a:t>
            </a:r>
            <a:r>
              <a:rPr lang="en"/>
              <a:t>at:</a:t>
            </a:r>
            <a:endParaRPr/>
          </a:p>
          <a:p>
            <a:pPr indent="0" lvl="0" marL="0" rtl="0" algn="l">
              <a:spcBef>
                <a:spcPts val="600"/>
              </a:spcBef>
              <a:spcAft>
                <a:spcPts val="0"/>
              </a:spcAft>
              <a:buNone/>
            </a:pPr>
            <a:r>
              <a:rPr lang="en"/>
              <a:t>https://todo-app-main.herokuapp.com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21"/>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Teams Page</a:t>
            </a:r>
            <a:endParaRPr/>
          </a:p>
        </p:txBody>
      </p:sp>
      <p:sp>
        <p:nvSpPr>
          <p:cNvPr id="539" name="Google Shape;539;p21"/>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540" name="Google Shape;540;p21"/>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541" name="Google Shape;541;p2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542" name="Google Shape;542;p21"/>
          <p:cNvPicPr preferRelativeResize="0"/>
          <p:nvPr/>
        </p:nvPicPr>
        <p:blipFill rotWithShape="1">
          <a:blip r:embed="rId3">
            <a:alphaModFix/>
          </a:blip>
          <a:srcRect b="-14481" l="0" r="0" t="0"/>
          <a:stretch/>
        </p:blipFill>
        <p:spPr>
          <a:xfrm>
            <a:off x="503663" y="1327400"/>
            <a:ext cx="8136674" cy="3675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22"/>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Comments</a:t>
            </a:r>
            <a:endParaRPr/>
          </a:p>
        </p:txBody>
      </p:sp>
      <p:sp>
        <p:nvSpPr>
          <p:cNvPr id="548" name="Google Shape;548;p22"/>
          <p:cNvSpPr txBox="1"/>
          <p:nvPr>
            <p:ph idx="1" type="body"/>
          </p:nvPr>
        </p:nvSpPr>
        <p:spPr>
          <a:xfrm>
            <a:off x="457200" y="1523600"/>
            <a:ext cx="8191800" cy="31512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a:t>Team members can </a:t>
            </a:r>
            <a:r>
              <a:rPr lang="en"/>
              <a:t>Add, Delete comments on tasks of the team created by any team member.</a:t>
            </a:r>
            <a:endParaRPr/>
          </a:p>
          <a:p>
            <a:pPr indent="-342900" lvl="0" marL="457200" rtl="0" algn="l">
              <a:spcBef>
                <a:spcPts val="0"/>
              </a:spcBef>
              <a:spcAft>
                <a:spcPts val="0"/>
              </a:spcAft>
              <a:buSzPts val="1800"/>
              <a:buChar char="▸"/>
            </a:pPr>
            <a:r>
              <a:rPr lang="en"/>
              <a:t>Comment list shows username of commenter and the created time.</a:t>
            </a:r>
            <a:endParaRPr/>
          </a:p>
          <a:p>
            <a:pPr indent="-342900" lvl="0" marL="457200" rtl="0" algn="l">
              <a:spcBef>
                <a:spcPts val="0"/>
              </a:spcBef>
              <a:spcAft>
                <a:spcPts val="0"/>
              </a:spcAft>
              <a:buSzPts val="1800"/>
              <a:buChar char="▸"/>
            </a:pPr>
            <a:r>
              <a:rPr lang="en"/>
              <a:t>Comment list appears in reverse sorted order by date-time.</a:t>
            </a:r>
            <a:endParaRPr/>
          </a:p>
          <a:p>
            <a:pPr indent="0" lvl="0" marL="457200" rtl="0" algn="l">
              <a:spcBef>
                <a:spcPts val="600"/>
              </a:spcBef>
              <a:spcAft>
                <a:spcPts val="0"/>
              </a:spcAft>
              <a:buNone/>
            </a:pPr>
            <a:r>
              <a:t/>
            </a:r>
            <a:endParaRPr/>
          </a:p>
        </p:txBody>
      </p:sp>
      <p:sp>
        <p:nvSpPr>
          <p:cNvPr id="549" name="Google Shape;549;p2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23"/>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Email Service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55" name="Google Shape;555;p23"/>
          <p:cNvSpPr txBox="1"/>
          <p:nvPr>
            <p:ph idx="1" type="body"/>
          </p:nvPr>
        </p:nvSpPr>
        <p:spPr>
          <a:xfrm>
            <a:off x="457200" y="1688300"/>
            <a:ext cx="8191800" cy="29865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a:t>An email is sent when a task is assigned to a person.</a:t>
            </a:r>
            <a:endParaRPr/>
          </a:p>
          <a:p>
            <a:pPr indent="-342900" lvl="0" marL="457200" rtl="0" algn="l">
              <a:spcBef>
                <a:spcPts val="0"/>
              </a:spcBef>
              <a:spcAft>
                <a:spcPts val="0"/>
              </a:spcAft>
              <a:buSzPts val="1800"/>
              <a:buChar char="▸"/>
            </a:pPr>
            <a:r>
              <a:rPr lang="en"/>
              <a:t>A reminder email is sent one day prior to the due date of any task(for personal, team as well).</a:t>
            </a:r>
            <a:endParaRPr/>
          </a:p>
          <a:p>
            <a:pPr indent="-342900" lvl="0" marL="457200" rtl="0" algn="l">
              <a:spcBef>
                <a:spcPts val="0"/>
              </a:spcBef>
              <a:spcAft>
                <a:spcPts val="0"/>
              </a:spcAft>
              <a:buSzPts val="1800"/>
              <a:buChar char="▸"/>
            </a:pPr>
            <a:r>
              <a:rPr lang="en"/>
              <a:t>Implementation:</a:t>
            </a:r>
            <a:endParaRPr/>
          </a:p>
          <a:p>
            <a:pPr indent="-342900" lvl="1" marL="914400" rtl="0" algn="l">
              <a:spcBef>
                <a:spcPts val="0"/>
              </a:spcBef>
              <a:spcAft>
                <a:spcPts val="0"/>
              </a:spcAft>
              <a:buSzPts val="1800"/>
              <a:buChar char="▹"/>
            </a:pPr>
            <a:r>
              <a:rPr lang="en"/>
              <a:t>Used Gmail SMTP service and Nodemailer library.</a:t>
            </a:r>
            <a:endParaRPr/>
          </a:p>
          <a:p>
            <a:pPr indent="-342900" lvl="1" marL="914400" rtl="0" algn="l">
              <a:spcBef>
                <a:spcPts val="0"/>
              </a:spcBef>
              <a:spcAft>
                <a:spcPts val="0"/>
              </a:spcAft>
              <a:buSzPts val="1800"/>
              <a:buChar char="▹"/>
            </a:pPr>
            <a:r>
              <a:rPr lang="en"/>
              <a:t>Using CRON jobs to send reminder email to the task creators one day prior to the due date. [for these reminder emails, as heroku doesn't let CRON jobs run on their machine, rather it provides its own job scheduler. So we're using the Heroku job scheduler for this script]</a:t>
            </a:r>
            <a:endParaRPr/>
          </a:p>
          <a:p>
            <a:pPr indent="0" lvl="0" marL="914400" rtl="0" algn="l">
              <a:spcBef>
                <a:spcPts val="600"/>
              </a:spcBef>
              <a:spcAft>
                <a:spcPts val="0"/>
              </a:spcAft>
              <a:buNone/>
            </a:pPr>
            <a:r>
              <a:t/>
            </a:r>
            <a:endParaRPr/>
          </a:p>
        </p:txBody>
      </p:sp>
      <p:sp>
        <p:nvSpPr>
          <p:cNvPr id="556" name="Google Shape;556;p2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24"/>
          <p:cNvSpPr txBox="1"/>
          <p:nvPr>
            <p:ph idx="4294967295" type="ctrTitle"/>
          </p:nvPr>
        </p:nvSpPr>
        <p:spPr>
          <a:xfrm>
            <a:off x="675000" y="1786175"/>
            <a:ext cx="3867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000">
                <a:solidFill>
                  <a:schemeClr val="accent1"/>
                </a:solidFill>
              </a:rPr>
              <a:t>Database and REST API’s</a:t>
            </a:r>
            <a:endParaRPr sz="6000">
              <a:solidFill>
                <a:schemeClr val="accent1"/>
              </a:solidFill>
            </a:endParaRPr>
          </a:p>
        </p:txBody>
      </p:sp>
      <p:sp>
        <p:nvSpPr>
          <p:cNvPr id="562" name="Google Shape;562;p2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563" name="Google Shape;563;p24"/>
          <p:cNvGrpSpPr/>
          <p:nvPr/>
        </p:nvGrpSpPr>
        <p:grpSpPr>
          <a:xfrm>
            <a:off x="5038937" y="624256"/>
            <a:ext cx="3428994" cy="3803332"/>
            <a:chOff x="2152750" y="190500"/>
            <a:chExt cx="4293756" cy="4762499"/>
          </a:xfrm>
        </p:grpSpPr>
        <p:sp>
          <p:nvSpPr>
            <p:cNvPr id="564" name="Google Shape;564;p24"/>
            <p:cNvSpPr/>
            <p:nvPr/>
          </p:nvSpPr>
          <p:spPr>
            <a:xfrm>
              <a:off x="2152750" y="2957607"/>
              <a:ext cx="756691" cy="437959"/>
            </a:xfrm>
            <a:custGeom>
              <a:rect b="b" l="l" r="r" t="t"/>
              <a:pathLst>
                <a:path extrusionOk="0" h="437959" w="756691">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24"/>
            <p:cNvSpPr/>
            <p:nvPr/>
          </p:nvSpPr>
          <p:spPr>
            <a:xfrm>
              <a:off x="2318956" y="3109336"/>
              <a:ext cx="225716" cy="175248"/>
            </a:xfrm>
            <a:custGeom>
              <a:rect b="b" l="l" r="r" t="t"/>
              <a:pathLst>
                <a:path extrusionOk="0" h="175248" w="225716">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24"/>
            <p:cNvSpPr/>
            <p:nvPr/>
          </p:nvSpPr>
          <p:spPr>
            <a:xfrm>
              <a:off x="2319304" y="3166967"/>
              <a:ext cx="224715" cy="117585"/>
            </a:xfrm>
            <a:custGeom>
              <a:rect b="b" l="l" r="r" t="t"/>
              <a:pathLst>
                <a:path extrusionOk="0" h="117585" w="224715">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24"/>
            <p:cNvSpPr/>
            <p:nvPr/>
          </p:nvSpPr>
          <p:spPr>
            <a:xfrm>
              <a:off x="2550431" y="3021675"/>
              <a:ext cx="225586" cy="168802"/>
            </a:xfrm>
            <a:custGeom>
              <a:rect b="b" l="l" r="r" t="t"/>
              <a:pathLst>
                <a:path extrusionOk="0" h="168802" w="225586">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24"/>
            <p:cNvSpPr/>
            <p:nvPr/>
          </p:nvSpPr>
          <p:spPr>
            <a:xfrm>
              <a:off x="2551534" y="3076575"/>
              <a:ext cx="224758" cy="117584"/>
            </a:xfrm>
            <a:custGeom>
              <a:rect b="b" l="l" r="r" t="t"/>
              <a:pathLst>
                <a:path extrusionOk="0" h="117584" w="224758">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24"/>
            <p:cNvSpPr/>
            <p:nvPr/>
          </p:nvSpPr>
          <p:spPr>
            <a:xfrm>
              <a:off x="2330724" y="2010537"/>
              <a:ext cx="387976" cy="1115665"/>
            </a:xfrm>
            <a:custGeom>
              <a:rect b="b" l="l" r="r" t="t"/>
              <a:pathLst>
                <a:path extrusionOk="0" h="1115665" w="387976">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24"/>
            <p:cNvSpPr/>
            <p:nvPr/>
          </p:nvSpPr>
          <p:spPr>
            <a:xfrm>
              <a:off x="2382705" y="1314450"/>
              <a:ext cx="248692" cy="242377"/>
            </a:xfrm>
            <a:custGeom>
              <a:rect b="b" l="l" r="r" t="t"/>
              <a:pathLst>
                <a:path extrusionOk="0" h="242377" w="248692">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24"/>
            <p:cNvSpPr/>
            <p:nvPr/>
          </p:nvSpPr>
          <p:spPr>
            <a:xfrm>
              <a:off x="2671394" y="1371981"/>
              <a:ext cx="353519" cy="695039"/>
            </a:xfrm>
            <a:custGeom>
              <a:rect b="b" l="l" r="r" t="t"/>
              <a:pathLst>
                <a:path extrusionOk="0" h="695039" w="353519">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24"/>
            <p:cNvSpPr/>
            <p:nvPr/>
          </p:nvSpPr>
          <p:spPr>
            <a:xfrm>
              <a:off x="2315965" y="1348763"/>
              <a:ext cx="403432" cy="814679"/>
            </a:xfrm>
            <a:custGeom>
              <a:rect b="b" l="l" r="r" t="t"/>
              <a:pathLst>
                <a:path extrusionOk="0" h="814679" w="403432">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24"/>
            <p:cNvSpPr/>
            <p:nvPr/>
          </p:nvSpPr>
          <p:spPr>
            <a:xfrm>
              <a:off x="2373403" y="1062776"/>
              <a:ext cx="268166" cy="327122"/>
            </a:xfrm>
            <a:custGeom>
              <a:rect b="b" l="l" r="r" t="t"/>
              <a:pathLst>
                <a:path extrusionOk="0" h="327122" w="268166">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24"/>
            <p:cNvSpPr/>
            <p:nvPr/>
          </p:nvSpPr>
          <p:spPr>
            <a:xfrm>
              <a:off x="2348404" y="1033740"/>
              <a:ext cx="282986" cy="280709"/>
            </a:xfrm>
            <a:custGeom>
              <a:rect b="b" l="l" r="r" t="t"/>
              <a:pathLst>
                <a:path extrusionOk="0" h="280709" w="282986">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24"/>
            <p:cNvSpPr/>
            <p:nvPr/>
          </p:nvSpPr>
          <p:spPr>
            <a:xfrm>
              <a:off x="2295460" y="1509426"/>
              <a:ext cx="362138" cy="623316"/>
            </a:xfrm>
            <a:custGeom>
              <a:rect b="b" l="l" r="r" t="t"/>
              <a:pathLst>
                <a:path extrusionOk="0" h="623316" w="362138">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24"/>
            <p:cNvSpPr/>
            <p:nvPr/>
          </p:nvSpPr>
          <p:spPr>
            <a:xfrm>
              <a:off x="2681160" y="1699641"/>
              <a:ext cx="419212" cy="565118"/>
            </a:xfrm>
            <a:custGeom>
              <a:rect b="b" l="l" r="r" t="t"/>
              <a:pathLst>
                <a:path extrusionOk="0" h="565118" w="419212">
                  <a:moveTo>
                    <a:pt x="419212" y="0"/>
                  </a:moveTo>
                  <a:lnTo>
                    <a:pt x="287965" y="449771"/>
                  </a:lnTo>
                  <a:lnTo>
                    <a:pt x="0" y="565118"/>
                  </a:lnTo>
                  <a:lnTo>
                    <a:pt x="105017" y="126968"/>
                  </a:lnTo>
                  <a:lnTo>
                    <a:pt x="419212"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24"/>
            <p:cNvSpPr/>
            <p:nvPr/>
          </p:nvSpPr>
          <p:spPr>
            <a:xfrm>
              <a:off x="2608827" y="2053875"/>
              <a:ext cx="212446" cy="104783"/>
            </a:xfrm>
            <a:custGeom>
              <a:rect b="b" l="l" r="r" t="t"/>
              <a:pathLst>
                <a:path extrusionOk="0" h="104783" w="212446">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24"/>
            <p:cNvSpPr/>
            <p:nvPr/>
          </p:nvSpPr>
          <p:spPr>
            <a:xfrm>
              <a:off x="2916099" y="1987646"/>
              <a:ext cx="131568" cy="109091"/>
            </a:xfrm>
            <a:custGeom>
              <a:rect b="b" l="l" r="r" t="t"/>
              <a:pathLst>
                <a:path extrusionOk="0" h="109091" w="131568">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24"/>
            <p:cNvSpPr/>
            <p:nvPr/>
          </p:nvSpPr>
          <p:spPr>
            <a:xfrm>
              <a:off x="2631550" y="1349025"/>
              <a:ext cx="130391" cy="190023"/>
            </a:xfrm>
            <a:custGeom>
              <a:rect b="b" l="l" r="r" t="t"/>
              <a:pathLst>
                <a:path extrusionOk="0" h="190023" w="130391">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24"/>
            <p:cNvSpPr/>
            <p:nvPr/>
          </p:nvSpPr>
          <p:spPr>
            <a:xfrm>
              <a:off x="2269458" y="1478036"/>
              <a:ext cx="157611" cy="236452"/>
            </a:xfrm>
            <a:custGeom>
              <a:rect b="b" l="l" r="r" t="t"/>
              <a:pathLst>
                <a:path extrusionOk="0" h="236452" w="157611">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24"/>
            <p:cNvSpPr/>
            <p:nvPr/>
          </p:nvSpPr>
          <p:spPr>
            <a:xfrm>
              <a:off x="3098756" y="3983831"/>
              <a:ext cx="98079" cy="56769"/>
            </a:xfrm>
            <a:custGeom>
              <a:rect b="b" l="l" r="r" t="t"/>
              <a:pathLst>
                <a:path extrusionOk="0" h="56769" w="98079">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24"/>
            <p:cNvSpPr/>
            <p:nvPr/>
          </p:nvSpPr>
          <p:spPr>
            <a:xfrm>
              <a:off x="4017202" y="4508754"/>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24"/>
            <p:cNvSpPr/>
            <p:nvPr/>
          </p:nvSpPr>
          <p:spPr>
            <a:xfrm>
              <a:off x="5609182" y="3535680"/>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24"/>
            <p:cNvSpPr/>
            <p:nvPr/>
          </p:nvSpPr>
          <p:spPr>
            <a:xfrm>
              <a:off x="3115863" y="3050952"/>
              <a:ext cx="67191" cy="975240"/>
            </a:xfrm>
            <a:custGeom>
              <a:rect b="b" l="l" r="r" t="t"/>
              <a:pathLst>
                <a:path extrusionOk="0" h="975240" w="67191">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24"/>
            <p:cNvSpPr/>
            <p:nvPr/>
          </p:nvSpPr>
          <p:spPr>
            <a:xfrm>
              <a:off x="4036495" y="3422808"/>
              <a:ext cx="59588" cy="1128783"/>
            </a:xfrm>
            <a:custGeom>
              <a:rect b="b" l="l" r="r" t="t"/>
              <a:pathLst>
                <a:path extrusionOk="0" h="1128783" w="59588">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24"/>
            <p:cNvSpPr/>
            <p:nvPr/>
          </p:nvSpPr>
          <p:spPr>
            <a:xfrm>
              <a:off x="5628379" y="2652522"/>
              <a:ext cx="59588" cy="923996"/>
            </a:xfrm>
            <a:custGeom>
              <a:rect b="b" l="l" r="r" t="t"/>
              <a:pathLst>
                <a:path extrusionOk="0" h="923996" w="59588">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24"/>
            <p:cNvSpPr/>
            <p:nvPr/>
          </p:nvSpPr>
          <p:spPr>
            <a:xfrm>
              <a:off x="3056370" y="3054762"/>
              <a:ext cx="1009872" cy="652653"/>
            </a:xfrm>
            <a:custGeom>
              <a:rect b="b" l="l" r="r" t="t"/>
              <a:pathLst>
                <a:path extrusionOk="0" h="652653" w="1009872">
                  <a:moveTo>
                    <a:pt x="1009872" y="652653"/>
                  </a:moveTo>
                  <a:lnTo>
                    <a:pt x="0" y="68294"/>
                  </a:lnTo>
                  <a:lnTo>
                    <a:pt x="0" y="0"/>
                  </a:lnTo>
                  <a:lnTo>
                    <a:pt x="1009872" y="584454"/>
                  </a:lnTo>
                  <a:lnTo>
                    <a:pt x="1009872" y="65265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24"/>
            <p:cNvSpPr/>
            <p:nvPr/>
          </p:nvSpPr>
          <p:spPr>
            <a:xfrm>
              <a:off x="3056084" y="2071592"/>
              <a:ext cx="2712855" cy="1569720"/>
            </a:xfrm>
            <a:custGeom>
              <a:rect b="b" l="l" r="r" t="t"/>
              <a:pathLst>
                <a:path extrusionOk="0" h="1569720" w="2712855">
                  <a:moveTo>
                    <a:pt x="2712856" y="584359"/>
                  </a:moveTo>
                  <a:lnTo>
                    <a:pt x="1009967" y="1569720"/>
                  </a:lnTo>
                  <a:lnTo>
                    <a:pt x="0" y="985361"/>
                  </a:lnTo>
                  <a:lnTo>
                    <a:pt x="1702889" y="0"/>
                  </a:lnTo>
                  <a:lnTo>
                    <a:pt x="2712856" y="58435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24"/>
            <p:cNvSpPr/>
            <p:nvPr/>
          </p:nvSpPr>
          <p:spPr>
            <a:xfrm>
              <a:off x="4066242" y="2653855"/>
              <a:ext cx="1702888" cy="1053560"/>
            </a:xfrm>
            <a:custGeom>
              <a:rect b="b" l="l" r="r" t="t"/>
              <a:pathLst>
                <a:path extrusionOk="0" h="1053560" w="1702888">
                  <a:moveTo>
                    <a:pt x="1702888" y="68199"/>
                  </a:moveTo>
                  <a:lnTo>
                    <a:pt x="0" y="1053560"/>
                  </a:lnTo>
                  <a:lnTo>
                    <a:pt x="0" y="985361"/>
                  </a:lnTo>
                  <a:lnTo>
                    <a:pt x="1702888" y="0"/>
                  </a:lnTo>
                  <a:lnTo>
                    <a:pt x="1702888" y="68199"/>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24"/>
            <p:cNvSpPr/>
            <p:nvPr/>
          </p:nvSpPr>
          <p:spPr>
            <a:xfrm>
              <a:off x="4763535" y="2360390"/>
              <a:ext cx="519572" cy="326898"/>
            </a:xfrm>
            <a:custGeom>
              <a:rect b="b" l="l" r="r" t="t"/>
              <a:pathLst>
                <a:path extrusionOk="0" h="326898" w="519572">
                  <a:moveTo>
                    <a:pt x="519572" y="98965"/>
                  </a:moveTo>
                  <a:lnTo>
                    <a:pt x="248049" y="326898"/>
                  </a:lnTo>
                  <a:lnTo>
                    <a:pt x="0" y="227933"/>
                  </a:lnTo>
                  <a:lnTo>
                    <a:pt x="271523" y="0"/>
                  </a:lnTo>
                  <a:lnTo>
                    <a:pt x="519572" y="98965"/>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24"/>
            <p:cNvSpPr/>
            <p:nvPr/>
          </p:nvSpPr>
          <p:spPr>
            <a:xfrm>
              <a:off x="4668877" y="2346674"/>
              <a:ext cx="551219" cy="318992"/>
            </a:xfrm>
            <a:custGeom>
              <a:rect b="b" l="l" r="r" t="t"/>
              <a:pathLst>
                <a:path extrusionOk="0" h="318992" w="551219">
                  <a:moveTo>
                    <a:pt x="551220" y="123254"/>
                  </a:moveTo>
                  <a:lnTo>
                    <a:pt x="212980" y="318992"/>
                  </a:lnTo>
                  <a:lnTo>
                    <a:pt x="0" y="195739"/>
                  </a:lnTo>
                  <a:lnTo>
                    <a:pt x="338240" y="0"/>
                  </a:lnTo>
                  <a:lnTo>
                    <a:pt x="551220" y="123254"/>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24"/>
            <p:cNvSpPr/>
            <p:nvPr/>
          </p:nvSpPr>
          <p:spPr>
            <a:xfrm>
              <a:off x="4743291" y="2531554"/>
              <a:ext cx="161184" cy="93249"/>
            </a:xfrm>
            <a:custGeom>
              <a:rect b="b" l="l" r="r" t="t"/>
              <a:pathLst>
                <a:path extrusionOk="0" h="93249" w="161184">
                  <a:moveTo>
                    <a:pt x="161184" y="81248"/>
                  </a:moveTo>
                  <a:lnTo>
                    <a:pt x="140466" y="93250"/>
                  </a:lnTo>
                  <a:lnTo>
                    <a:pt x="0" y="12001"/>
                  </a:lnTo>
                  <a:lnTo>
                    <a:pt x="20718" y="0"/>
                  </a:lnTo>
                  <a:lnTo>
                    <a:pt x="161184"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24"/>
            <p:cNvSpPr/>
            <p:nvPr/>
          </p:nvSpPr>
          <p:spPr>
            <a:xfrm>
              <a:off x="4789955" y="2504598"/>
              <a:ext cx="161089" cy="93249"/>
            </a:xfrm>
            <a:custGeom>
              <a:rect b="b" l="l" r="r" t="t"/>
              <a:pathLst>
                <a:path extrusionOk="0" h="93249" w="161089">
                  <a:moveTo>
                    <a:pt x="161089" y="81248"/>
                  </a:moveTo>
                  <a:lnTo>
                    <a:pt x="140371" y="93250"/>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24"/>
            <p:cNvSpPr/>
            <p:nvPr/>
          </p:nvSpPr>
          <p:spPr>
            <a:xfrm>
              <a:off x="4834813" y="2478690"/>
              <a:ext cx="161089" cy="93154"/>
            </a:xfrm>
            <a:custGeom>
              <a:rect b="b" l="l" r="r" t="t"/>
              <a:pathLst>
                <a:path extrusionOk="0" h="93154" w="161089">
                  <a:moveTo>
                    <a:pt x="161089" y="81248"/>
                  </a:moveTo>
                  <a:lnTo>
                    <a:pt x="140371" y="93154"/>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24"/>
            <p:cNvSpPr/>
            <p:nvPr/>
          </p:nvSpPr>
          <p:spPr>
            <a:xfrm>
              <a:off x="4998753" y="2451734"/>
              <a:ext cx="102450" cy="59245"/>
            </a:xfrm>
            <a:custGeom>
              <a:rect b="b" l="l" r="r" t="t"/>
              <a:pathLst>
                <a:path extrusionOk="0" h="59245" w="102450">
                  <a:moveTo>
                    <a:pt x="102451" y="47244"/>
                  </a:moveTo>
                  <a:lnTo>
                    <a:pt x="81733" y="59246"/>
                  </a:lnTo>
                  <a:lnTo>
                    <a:pt x="0" y="12002"/>
                  </a:lnTo>
                  <a:lnTo>
                    <a:pt x="20718" y="0"/>
                  </a:lnTo>
                  <a:lnTo>
                    <a:pt x="102451" y="47244"/>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24"/>
            <p:cNvSpPr/>
            <p:nvPr/>
          </p:nvSpPr>
          <p:spPr>
            <a:xfrm>
              <a:off x="5043611" y="2425731"/>
              <a:ext cx="102450" cy="59245"/>
            </a:xfrm>
            <a:custGeom>
              <a:rect b="b" l="l" r="r" t="t"/>
              <a:pathLst>
                <a:path extrusionOk="0" h="59245" w="102450">
                  <a:moveTo>
                    <a:pt x="102451" y="47339"/>
                  </a:moveTo>
                  <a:lnTo>
                    <a:pt x="81733" y="59246"/>
                  </a:lnTo>
                  <a:lnTo>
                    <a:pt x="0" y="12001"/>
                  </a:lnTo>
                  <a:lnTo>
                    <a:pt x="20718" y="0"/>
                  </a:lnTo>
                  <a:lnTo>
                    <a:pt x="102451" y="473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24"/>
            <p:cNvSpPr/>
            <p:nvPr/>
          </p:nvSpPr>
          <p:spPr>
            <a:xfrm>
              <a:off x="4912649" y="2469832"/>
              <a:ext cx="307447" cy="180974"/>
            </a:xfrm>
            <a:custGeom>
              <a:rect b="b" l="l" r="r" t="t"/>
              <a:pathLst>
                <a:path extrusionOk="0" h="180974" w="307447">
                  <a:moveTo>
                    <a:pt x="7508" y="180975"/>
                  </a:moveTo>
                  <a:cubicBezTo>
                    <a:pt x="13115" y="178594"/>
                    <a:pt x="307448" y="0"/>
                    <a:pt x="307448" y="0"/>
                  </a:cubicBezTo>
                  <a:lnTo>
                    <a:pt x="0" y="178117"/>
                  </a:lnTo>
                  <a:close/>
                </a:path>
              </a:pathLst>
            </a:custGeom>
            <a:solidFill>
              <a:srgbClr val="D6D6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24"/>
            <p:cNvSpPr/>
            <p:nvPr/>
          </p:nvSpPr>
          <p:spPr>
            <a:xfrm>
              <a:off x="4894497" y="2841212"/>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24"/>
            <p:cNvSpPr/>
            <p:nvPr/>
          </p:nvSpPr>
          <p:spPr>
            <a:xfrm>
              <a:off x="4901418" y="2763964"/>
              <a:ext cx="147800" cy="156591"/>
            </a:xfrm>
            <a:custGeom>
              <a:rect b="b" l="l" r="r" t="t"/>
              <a:pathLst>
                <a:path extrusionOk="0" h="156591" w="14780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24"/>
            <p:cNvSpPr/>
            <p:nvPr/>
          </p:nvSpPr>
          <p:spPr>
            <a:xfrm>
              <a:off x="4901720" y="2721292"/>
              <a:ext cx="147498" cy="85344"/>
            </a:xfrm>
            <a:custGeom>
              <a:rect b="b" l="l" r="r" t="t"/>
              <a:pathLst>
                <a:path extrusionOk="0" h="85344" w="147498">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24"/>
            <p:cNvSpPr/>
            <p:nvPr/>
          </p:nvSpPr>
          <p:spPr>
            <a:xfrm>
              <a:off x="4913314" y="2732891"/>
              <a:ext cx="124214" cy="61955"/>
            </a:xfrm>
            <a:custGeom>
              <a:rect b="b" l="l" r="r" t="t"/>
              <a:pathLst>
                <a:path extrusionOk="0" h="61955" w="124214">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24"/>
            <p:cNvSpPr/>
            <p:nvPr/>
          </p:nvSpPr>
          <p:spPr>
            <a:xfrm>
              <a:off x="4922818" y="2733153"/>
              <a:ext cx="114710" cy="61622"/>
            </a:xfrm>
            <a:custGeom>
              <a:rect b="b" l="l" r="r" t="t"/>
              <a:pathLst>
                <a:path extrusionOk="0" h="61622" w="11471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24"/>
            <p:cNvSpPr/>
            <p:nvPr/>
          </p:nvSpPr>
          <p:spPr>
            <a:xfrm>
              <a:off x="5015195" y="2807589"/>
              <a:ext cx="42215" cy="98678"/>
            </a:xfrm>
            <a:custGeom>
              <a:rect b="b" l="l" r="r" t="t"/>
              <a:pathLst>
                <a:path extrusionOk="0" h="98678" w="42215">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24"/>
            <p:cNvSpPr/>
            <p:nvPr/>
          </p:nvSpPr>
          <p:spPr>
            <a:xfrm>
              <a:off x="5015195" y="2812256"/>
              <a:ext cx="34783" cy="94465"/>
            </a:xfrm>
            <a:custGeom>
              <a:rect b="b" l="l" r="r" t="t"/>
              <a:pathLst>
                <a:path extrusionOk="0" h="94465" w="34783">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24"/>
            <p:cNvSpPr/>
            <p:nvPr/>
          </p:nvSpPr>
          <p:spPr>
            <a:xfrm>
              <a:off x="3439562" y="299475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24"/>
            <p:cNvSpPr/>
            <p:nvPr/>
          </p:nvSpPr>
          <p:spPr>
            <a:xfrm>
              <a:off x="3446488" y="2917507"/>
              <a:ext cx="147795" cy="156591"/>
            </a:xfrm>
            <a:custGeom>
              <a:rect b="b" l="l" r="r" t="t"/>
              <a:pathLst>
                <a:path extrusionOk="0" h="156591" w="147795">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24"/>
            <p:cNvSpPr/>
            <p:nvPr/>
          </p:nvSpPr>
          <p:spPr>
            <a:xfrm>
              <a:off x="3446785" y="287483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24"/>
            <p:cNvSpPr/>
            <p:nvPr/>
          </p:nvSpPr>
          <p:spPr>
            <a:xfrm>
              <a:off x="3458475" y="2886430"/>
              <a:ext cx="124119" cy="61959"/>
            </a:xfrm>
            <a:custGeom>
              <a:rect b="b" l="l" r="r" t="t"/>
              <a:pathLst>
                <a:path extrusionOk="0" h="61959" w="124119">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24"/>
            <p:cNvSpPr/>
            <p:nvPr/>
          </p:nvSpPr>
          <p:spPr>
            <a:xfrm>
              <a:off x="3467883" y="2886601"/>
              <a:ext cx="114710" cy="61717"/>
            </a:xfrm>
            <a:custGeom>
              <a:rect b="b" l="l" r="r" t="t"/>
              <a:pathLst>
                <a:path extrusionOk="0" h="61717" w="11471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24"/>
            <p:cNvSpPr/>
            <p:nvPr/>
          </p:nvSpPr>
          <p:spPr>
            <a:xfrm>
              <a:off x="3559880" y="2961132"/>
              <a:ext cx="42223" cy="98678"/>
            </a:xfrm>
            <a:custGeom>
              <a:rect b="b" l="l" r="r" t="t"/>
              <a:pathLst>
                <a:path extrusionOk="0" h="98678" w="42223">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24"/>
            <p:cNvSpPr/>
            <p:nvPr/>
          </p:nvSpPr>
          <p:spPr>
            <a:xfrm>
              <a:off x="3560165" y="2965989"/>
              <a:ext cx="34688" cy="94398"/>
            </a:xfrm>
            <a:custGeom>
              <a:rect b="b" l="l" r="r" t="t"/>
              <a:pathLst>
                <a:path extrusionOk="0" h="94398" w="34688">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24"/>
            <p:cNvSpPr/>
            <p:nvPr/>
          </p:nvSpPr>
          <p:spPr>
            <a:xfrm>
              <a:off x="5618400" y="4515040"/>
              <a:ext cx="756691" cy="437959"/>
            </a:xfrm>
            <a:custGeom>
              <a:rect b="b" l="l" r="r" t="t"/>
              <a:pathLst>
                <a:path extrusionOk="0" h="437959" w="756691">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24"/>
            <p:cNvSpPr/>
            <p:nvPr/>
          </p:nvSpPr>
          <p:spPr>
            <a:xfrm>
              <a:off x="6158405" y="3069812"/>
              <a:ext cx="186021" cy="406050"/>
            </a:xfrm>
            <a:custGeom>
              <a:rect b="b" l="l" r="r" t="t"/>
              <a:pathLst>
                <a:path extrusionOk="0" h="406050" w="186021">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24"/>
            <p:cNvSpPr/>
            <p:nvPr/>
          </p:nvSpPr>
          <p:spPr>
            <a:xfrm>
              <a:off x="6184541" y="2902850"/>
              <a:ext cx="133813" cy="257894"/>
            </a:xfrm>
            <a:custGeom>
              <a:rect b="b" l="l" r="r" t="t"/>
              <a:pathLst>
                <a:path extrusionOk="0" h="257894" w="133813">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24"/>
            <p:cNvSpPr/>
            <p:nvPr/>
          </p:nvSpPr>
          <p:spPr>
            <a:xfrm>
              <a:off x="5735029" y="4688404"/>
              <a:ext cx="288490" cy="162715"/>
            </a:xfrm>
            <a:custGeom>
              <a:rect b="b" l="l" r="r" t="t"/>
              <a:pathLst>
                <a:path extrusionOk="0" h="162715" w="28849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24"/>
            <p:cNvSpPr/>
            <p:nvPr/>
          </p:nvSpPr>
          <p:spPr>
            <a:xfrm>
              <a:off x="5735111" y="4715446"/>
              <a:ext cx="283683" cy="135768"/>
            </a:xfrm>
            <a:custGeom>
              <a:rect b="b" l="l" r="r" t="t"/>
              <a:pathLst>
                <a:path extrusionOk="0" h="135768" w="283683">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24"/>
            <p:cNvSpPr/>
            <p:nvPr/>
          </p:nvSpPr>
          <p:spPr>
            <a:xfrm>
              <a:off x="5946488" y="4593442"/>
              <a:ext cx="288134" cy="162731"/>
            </a:xfrm>
            <a:custGeom>
              <a:rect b="b" l="l" r="r" t="t"/>
              <a:pathLst>
                <a:path extrusionOk="0" h="162731" w="288134">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24"/>
            <p:cNvSpPr/>
            <p:nvPr/>
          </p:nvSpPr>
          <p:spPr>
            <a:xfrm>
              <a:off x="5946095" y="4620482"/>
              <a:ext cx="283683" cy="135691"/>
            </a:xfrm>
            <a:custGeom>
              <a:rect b="b" l="l" r="r" t="t"/>
              <a:pathLst>
                <a:path extrusionOk="0" h="135691" w="283683">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24"/>
            <p:cNvSpPr/>
            <p:nvPr/>
          </p:nvSpPr>
          <p:spPr>
            <a:xfrm>
              <a:off x="5812467" y="3540156"/>
              <a:ext cx="422006" cy="1193603"/>
            </a:xfrm>
            <a:custGeom>
              <a:rect b="b" l="l" r="r" t="t"/>
              <a:pathLst>
                <a:path extrusionOk="0" h="1193603" w="422006">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24"/>
            <p:cNvSpPr/>
            <p:nvPr/>
          </p:nvSpPr>
          <p:spPr>
            <a:xfrm>
              <a:off x="5874419" y="2560474"/>
              <a:ext cx="305952" cy="491697"/>
            </a:xfrm>
            <a:custGeom>
              <a:rect b="b" l="l" r="r" t="t"/>
              <a:pathLst>
                <a:path extrusionOk="0" h="491697" w="305952">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24"/>
            <p:cNvSpPr/>
            <p:nvPr/>
          </p:nvSpPr>
          <p:spPr>
            <a:xfrm>
              <a:off x="5809360" y="2908700"/>
              <a:ext cx="471048" cy="781597"/>
            </a:xfrm>
            <a:custGeom>
              <a:rect b="b" l="l" r="r" t="t"/>
              <a:pathLst>
                <a:path extrusionOk="0" h="781597" w="471048">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24"/>
            <p:cNvSpPr/>
            <p:nvPr/>
          </p:nvSpPr>
          <p:spPr>
            <a:xfrm>
              <a:off x="5348856" y="3006224"/>
              <a:ext cx="597933" cy="466333"/>
            </a:xfrm>
            <a:custGeom>
              <a:rect b="b" l="l" r="r" t="t"/>
              <a:pathLst>
                <a:path extrusionOk="0" h="466333" w="597933">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24"/>
            <p:cNvSpPr/>
            <p:nvPr/>
          </p:nvSpPr>
          <p:spPr>
            <a:xfrm>
              <a:off x="5786047" y="2996305"/>
              <a:ext cx="182011" cy="266828"/>
            </a:xfrm>
            <a:custGeom>
              <a:rect b="b" l="l" r="r" t="t"/>
              <a:pathLst>
                <a:path extrusionOk="0" h="266828" w="182011">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24"/>
            <p:cNvSpPr/>
            <p:nvPr/>
          </p:nvSpPr>
          <p:spPr>
            <a:xfrm>
              <a:off x="5873666" y="2538911"/>
              <a:ext cx="296973" cy="328330"/>
            </a:xfrm>
            <a:custGeom>
              <a:rect b="b" l="l" r="r" t="t"/>
              <a:pathLst>
                <a:path extrusionOk="0" h="328330" w="296973">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24"/>
            <p:cNvSpPr/>
            <p:nvPr/>
          </p:nvSpPr>
          <p:spPr>
            <a:xfrm>
              <a:off x="4255557" y="1955958"/>
              <a:ext cx="334153" cy="334898"/>
            </a:xfrm>
            <a:custGeom>
              <a:rect b="b" l="l" r="r" t="t"/>
              <a:pathLst>
                <a:path extrusionOk="0" h="334898" w="334153">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24"/>
            <p:cNvSpPr/>
            <p:nvPr/>
          </p:nvSpPr>
          <p:spPr>
            <a:xfrm>
              <a:off x="4197204" y="1948719"/>
              <a:ext cx="450859" cy="225075"/>
            </a:xfrm>
            <a:custGeom>
              <a:rect b="b" l="l" r="r" t="t"/>
              <a:pathLst>
                <a:path extrusionOk="0" h="225075" w="450859">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24"/>
            <p:cNvSpPr/>
            <p:nvPr/>
          </p:nvSpPr>
          <p:spPr>
            <a:xfrm>
              <a:off x="4129822" y="1856041"/>
              <a:ext cx="585718" cy="291750"/>
            </a:xfrm>
            <a:custGeom>
              <a:rect b="b" l="l" r="r" t="t"/>
              <a:pathLst>
                <a:path extrusionOk="0" h="291750" w="585718">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24"/>
            <p:cNvSpPr/>
            <p:nvPr/>
          </p:nvSpPr>
          <p:spPr>
            <a:xfrm>
              <a:off x="4129822" y="1818703"/>
              <a:ext cx="585718" cy="291750"/>
            </a:xfrm>
            <a:custGeom>
              <a:rect b="b" l="l" r="r" t="t"/>
              <a:pathLst>
                <a:path extrusionOk="0" h="291750" w="585718">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24"/>
            <p:cNvSpPr/>
            <p:nvPr/>
          </p:nvSpPr>
          <p:spPr>
            <a:xfrm>
              <a:off x="4066052" y="1720024"/>
              <a:ext cx="713163" cy="355663"/>
            </a:xfrm>
            <a:custGeom>
              <a:rect b="b" l="l" r="r" t="t"/>
              <a:pathLst>
                <a:path extrusionOk="0" h="355663" w="713163">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24"/>
            <p:cNvSpPr/>
            <p:nvPr/>
          </p:nvSpPr>
          <p:spPr>
            <a:xfrm>
              <a:off x="4066052" y="1674590"/>
              <a:ext cx="713163" cy="355568"/>
            </a:xfrm>
            <a:custGeom>
              <a:rect b="b" l="l" r="r" t="t"/>
              <a:pathLst>
                <a:path extrusionOk="0" h="355568" w="713163">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24"/>
            <p:cNvSpPr/>
            <p:nvPr/>
          </p:nvSpPr>
          <p:spPr>
            <a:xfrm>
              <a:off x="4013211" y="1574958"/>
              <a:ext cx="818751" cy="408241"/>
            </a:xfrm>
            <a:custGeom>
              <a:rect b="b" l="l" r="r" t="t"/>
              <a:pathLst>
                <a:path extrusionOk="0" h="408241" w="818751">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24"/>
            <p:cNvSpPr/>
            <p:nvPr/>
          </p:nvSpPr>
          <p:spPr>
            <a:xfrm>
              <a:off x="4013211" y="1522666"/>
              <a:ext cx="818751" cy="408336"/>
            </a:xfrm>
            <a:custGeom>
              <a:rect b="b" l="l" r="r" t="t"/>
              <a:pathLst>
                <a:path extrusionOk="0" h="408336" w="818751">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24"/>
            <p:cNvSpPr/>
            <p:nvPr/>
          </p:nvSpPr>
          <p:spPr>
            <a:xfrm>
              <a:off x="3962270" y="1359312"/>
              <a:ext cx="920726" cy="532828"/>
            </a:xfrm>
            <a:custGeom>
              <a:rect b="b" l="l" r="r" t="t"/>
              <a:pathLst>
                <a:path extrusionOk="0" h="532828" w="920726">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24"/>
            <p:cNvSpPr/>
            <p:nvPr/>
          </p:nvSpPr>
          <p:spPr>
            <a:xfrm>
              <a:off x="4264396"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24"/>
            <p:cNvSpPr/>
            <p:nvPr/>
          </p:nvSpPr>
          <p:spPr>
            <a:xfrm>
              <a:off x="4543522"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24"/>
            <p:cNvSpPr/>
            <p:nvPr/>
          </p:nvSpPr>
          <p:spPr>
            <a:xfrm>
              <a:off x="4264396" y="901827"/>
              <a:ext cx="319897" cy="108775"/>
            </a:xfrm>
            <a:custGeom>
              <a:rect b="b" l="l" r="r" t="t"/>
              <a:pathLst>
                <a:path extrusionOk="0" h="108775" w="319897">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24"/>
            <p:cNvSpPr/>
            <p:nvPr/>
          </p:nvSpPr>
          <p:spPr>
            <a:xfrm>
              <a:off x="3749667" y="190500"/>
              <a:ext cx="1343462" cy="1451800"/>
            </a:xfrm>
            <a:custGeom>
              <a:rect b="b" l="l" r="r" t="t"/>
              <a:pathLst>
                <a:path extrusionOk="0" h="1451800" w="1343462">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38" name="Google Shape;638;p24"/>
            <p:cNvGrpSpPr/>
            <p:nvPr/>
          </p:nvGrpSpPr>
          <p:grpSpPr>
            <a:xfrm>
              <a:off x="3923682" y="3244965"/>
              <a:ext cx="195764" cy="131404"/>
              <a:chOff x="5733332" y="4102215"/>
              <a:chExt cx="195764" cy="131404"/>
            </a:xfrm>
          </p:grpSpPr>
          <p:sp>
            <p:nvSpPr>
              <p:cNvPr id="639" name="Google Shape;639;p24"/>
              <p:cNvSpPr/>
              <p:nvPr/>
            </p:nvSpPr>
            <p:spPr>
              <a:xfrm>
                <a:off x="5734887" y="4131087"/>
                <a:ext cx="177232" cy="100744"/>
              </a:xfrm>
              <a:custGeom>
                <a:rect b="b" l="l" r="r" t="t"/>
                <a:pathLst>
                  <a:path extrusionOk="0" h="100744" w="177232">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24"/>
              <p:cNvSpPr/>
              <p:nvPr/>
            </p:nvSpPr>
            <p:spPr>
              <a:xfrm>
                <a:off x="5750846" y="4118425"/>
                <a:ext cx="155883" cy="109857"/>
              </a:xfrm>
              <a:custGeom>
                <a:rect b="b" l="l" r="r" t="t"/>
                <a:pathLst>
                  <a:path extrusionOk="0" h="109857" w="155883">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24"/>
              <p:cNvSpPr/>
              <p:nvPr/>
            </p:nvSpPr>
            <p:spPr>
              <a:xfrm>
                <a:off x="5733332" y="4130673"/>
                <a:ext cx="192169" cy="73375"/>
              </a:xfrm>
              <a:custGeom>
                <a:rect b="b" l="l" r="r" t="t"/>
                <a:pathLst>
                  <a:path extrusionOk="0" h="73375" w="192169">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24"/>
              <p:cNvSpPr/>
              <p:nvPr/>
            </p:nvSpPr>
            <p:spPr>
              <a:xfrm>
                <a:off x="5757380" y="4106036"/>
                <a:ext cx="156130" cy="127583"/>
              </a:xfrm>
              <a:custGeom>
                <a:rect b="b" l="l" r="r" t="t"/>
                <a:pathLst>
                  <a:path extrusionOk="0" h="127583" w="15613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24"/>
              <p:cNvSpPr/>
              <p:nvPr/>
            </p:nvSpPr>
            <p:spPr>
              <a:xfrm>
                <a:off x="5834686" y="4162247"/>
                <a:ext cx="73778" cy="62054"/>
              </a:xfrm>
              <a:custGeom>
                <a:rect b="b" l="l" r="r" t="t"/>
                <a:pathLst>
                  <a:path extrusionOk="0" h="62054" w="73778">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24"/>
              <p:cNvSpPr/>
              <p:nvPr/>
            </p:nvSpPr>
            <p:spPr>
              <a:xfrm>
                <a:off x="5745586" y="4102215"/>
                <a:ext cx="183510" cy="128783"/>
              </a:xfrm>
              <a:custGeom>
                <a:rect b="b" l="l" r="r" t="t"/>
                <a:pathLst>
                  <a:path extrusionOk="0" h="128783" w="18351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24"/>
              <p:cNvSpPr/>
              <p:nvPr/>
            </p:nvSpPr>
            <p:spPr>
              <a:xfrm>
                <a:off x="5752081" y="4128325"/>
                <a:ext cx="64221" cy="49275"/>
              </a:xfrm>
              <a:custGeom>
                <a:rect b="b" l="l" r="r" t="t"/>
                <a:pathLst>
                  <a:path extrusionOk="0" h="49275" w="64221">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24"/>
              <p:cNvSpPr/>
              <p:nvPr/>
            </p:nvSpPr>
            <p:spPr>
              <a:xfrm>
                <a:off x="5833480" y="4174426"/>
                <a:ext cx="68642" cy="51616"/>
              </a:xfrm>
              <a:custGeom>
                <a:rect b="b" l="l" r="r" t="t"/>
                <a:pathLst>
                  <a:path extrusionOk="0" h="51616" w="68642">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24"/>
              <p:cNvSpPr/>
              <p:nvPr/>
            </p:nvSpPr>
            <p:spPr>
              <a:xfrm>
                <a:off x="5752373" y="4115091"/>
                <a:ext cx="68187" cy="61619"/>
              </a:xfrm>
              <a:custGeom>
                <a:rect b="b" l="l" r="r" t="t"/>
                <a:pathLst>
                  <a:path extrusionOk="0" h="61619" w="68187">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48" name="Google Shape;648;p24"/>
            <p:cNvGrpSpPr/>
            <p:nvPr/>
          </p:nvGrpSpPr>
          <p:grpSpPr>
            <a:xfrm flipH="1">
              <a:off x="3829267" y="2465054"/>
              <a:ext cx="683694" cy="518573"/>
              <a:chOff x="6621095" y="1452181"/>
              <a:chExt cx="330894" cy="250785"/>
            </a:xfrm>
          </p:grpSpPr>
          <p:sp>
            <p:nvSpPr>
              <p:cNvPr id="649" name="Google Shape;649;p24"/>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24"/>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24"/>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24"/>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24"/>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54" name="Google Shape;654;p24"/>
            <p:cNvSpPr/>
            <p:nvPr/>
          </p:nvSpPr>
          <p:spPr>
            <a:xfrm rot="-1803147">
              <a:off x="6082659" y="320502"/>
              <a:ext cx="40427" cy="70097"/>
            </a:xfrm>
            <a:custGeom>
              <a:rect b="b" l="l" r="r" t="t"/>
              <a:pathLst>
                <a:path extrusionOk="0" h="86677" w="49989">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24"/>
            <p:cNvSpPr/>
            <p:nvPr/>
          </p:nvSpPr>
          <p:spPr>
            <a:xfrm>
              <a:off x="5777153" y="2115925"/>
              <a:ext cx="669353" cy="387341"/>
            </a:xfrm>
            <a:custGeom>
              <a:rect b="b" l="l" r="r" t="t"/>
              <a:pathLst>
                <a:path extrusionOk="0" h="479679" w="82892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24"/>
            <p:cNvSpPr/>
            <p:nvPr/>
          </p:nvSpPr>
          <p:spPr>
            <a:xfrm>
              <a:off x="5964040" y="276791"/>
              <a:ext cx="375852" cy="551229"/>
            </a:xfrm>
            <a:custGeom>
              <a:rect b="b" l="l" r="r" t="t"/>
              <a:pathLst>
                <a:path extrusionOk="0" h="682637" w="465451">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24"/>
            <p:cNvSpPr/>
            <p:nvPr/>
          </p:nvSpPr>
          <p:spPr>
            <a:xfrm>
              <a:off x="5952425" y="673402"/>
              <a:ext cx="70057" cy="407712"/>
            </a:xfrm>
            <a:custGeom>
              <a:rect b="b" l="l" r="r" t="t"/>
              <a:pathLst>
                <a:path extrusionOk="0" h="504907" w="86758">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24"/>
            <p:cNvSpPr/>
            <p:nvPr/>
          </p:nvSpPr>
          <p:spPr>
            <a:xfrm>
              <a:off x="5992903" y="271657"/>
              <a:ext cx="179035" cy="222681"/>
            </a:xfrm>
            <a:custGeom>
              <a:rect b="b" l="l" r="r" t="t"/>
              <a:pathLst>
                <a:path extrusionOk="0" h="275766" w="221715">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24"/>
            <p:cNvSpPr/>
            <p:nvPr/>
          </p:nvSpPr>
          <p:spPr>
            <a:xfrm>
              <a:off x="6027515" y="513497"/>
              <a:ext cx="222025" cy="248990"/>
            </a:xfrm>
            <a:custGeom>
              <a:rect b="b" l="l" r="r" t="t"/>
              <a:pathLst>
                <a:path extrusionOk="0" h="308347" w="274953">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24"/>
            <p:cNvSpPr/>
            <p:nvPr/>
          </p:nvSpPr>
          <p:spPr>
            <a:xfrm>
              <a:off x="5963282" y="594790"/>
              <a:ext cx="323371" cy="372912"/>
            </a:xfrm>
            <a:custGeom>
              <a:rect b="b" l="l" r="r" t="t"/>
              <a:pathLst>
                <a:path extrusionOk="0" h="461811" w="400459">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24"/>
            <p:cNvSpPr/>
            <p:nvPr/>
          </p:nvSpPr>
          <p:spPr>
            <a:xfrm>
              <a:off x="6020709" y="289521"/>
              <a:ext cx="238064" cy="294179"/>
            </a:xfrm>
            <a:custGeom>
              <a:rect b="b" l="l" r="r" t="t"/>
              <a:pathLst>
                <a:path extrusionOk="0" h="364308" w="294816">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24"/>
            <p:cNvSpPr/>
            <p:nvPr/>
          </p:nvSpPr>
          <p:spPr>
            <a:xfrm>
              <a:off x="6029967" y="288305"/>
              <a:ext cx="239492" cy="225171"/>
            </a:xfrm>
            <a:custGeom>
              <a:rect b="b" l="l" r="r" t="t"/>
              <a:pathLst>
                <a:path extrusionOk="0" h="278850" w="296585">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24"/>
            <p:cNvSpPr/>
            <p:nvPr/>
          </p:nvSpPr>
          <p:spPr>
            <a:xfrm>
              <a:off x="6069645" y="2237688"/>
              <a:ext cx="188076" cy="143860"/>
            </a:xfrm>
            <a:custGeom>
              <a:rect b="b" l="l" r="r" t="t"/>
              <a:pathLst>
                <a:path extrusionOk="0" h="178155" w="232912">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24"/>
            <p:cNvSpPr/>
            <p:nvPr/>
          </p:nvSpPr>
          <p:spPr>
            <a:xfrm>
              <a:off x="6070415" y="2283614"/>
              <a:ext cx="187263" cy="97891"/>
            </a:xfrm>
            <a:custGeom>
              <a:rect b="b" l="l" r="r" t="t"/>
              <a:pathLst>
                <a:path extrusionOk="0" h="121227" w="231905">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24"/>
            <p:cNvSpPr/>
            <p:nvPr/>
          </p:nvSpPr>
          <p:spPr>
            <a:xfrm>
              <a:off x="5927157" y="2205996"/>
              <a:ext cx="172547" cy="133696"/>
            </a:xfrm>
            <a:custGeom>
              <a:rect b="b" l="l" r="r" t="t"/>
              <a:pathLst>
                <a:path extrusionOk="0" h="165568" w="21368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24"/>
            <p:cNvSpPr/>
            <p:nvPr/>
          </p:nvSpPr>
          <p:spPr>
            <a:xfrm>
              <a:off x="5927737" y="2249998"/>
              <a:ext cx="171800" cy="89748"/>
            </a:xfrm>
            <a:custGeom>
              <a:rect b="b" l="l" r="r" t="t"/>
              <a:pathLst>
                <a:path extrusionOk="0" h="111143" w="212755">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24"/>
            <p:cNvSpPr/>
            <p:nvPr/>
          </p:nvSpPr>
          <p:spPr>
            <a:xfrm>
              <a:off x="5955035" y="963103"/>
              <a:ext cx="368082" cy="1288142"/>
            </a:xfrm>
            <a:custGeom>
              <a:rect b="b" l="l" r="r" t="t"/>
              <a:pathLst>
                <a:path extrusionOk="0" h="1595222" w="455829">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24"/>
            <p:cNvSpPr/>
            <p:nvPr/>
          </p:nvSpPr>
          <p:spPr>
            <a:xfrm>
              <a:off x="5939457" y="937334"/>
              <a:ext cx="391797" cy="856741"/>
            </a:xfrm>
            <a:custGeom>
              <a:rect b="b" l="l" r="r" t="t"/>
              <a:pathLst>
                <a:path extrusionOk="0" h="1060979" w="485198">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24"/>
            <p:cNvSpPr/>
            <p:nvPr/>
          </p:nvSpPr>
          <p:spPr>
            <a:xfrm>
              <a:off x="5733626" y="681017"/>
              <a:ext cx="564393" cy="492344"/>
            </a:xfrm>
            <a:custGeom>
              <a:rect b="b" l="l" r="r" t="t"/>
              <a:pathLst>
                <a:path extrusionOk="0" h="609714" w="698939">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24"/>
            <p:cNvSpPr/>
            <p:nvPr/>
          </p:nvSpPr>
          <p:spPr>
            <a:xfrm>
              <a:off x="6171801" y="649512"/>
              <a:ext cx="135912" cy="159574"/>
            </a:xfrm>
            <a:custGeom>
              <a:rect b="b" l="l" r="r" t="t"/>
              <a:pathLst>
                <a:path extrusionOk="0" h="197615" w="168312">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24"/>
            <p:cNvSpPr/>
            <p:nvPr/>
          </p:nvSpPr>
          <p:spPr>
            <a:xfrm>
              <a:off x="5953447" y="594810"/>
              <a:ext cx="109819" cy="115441"/>
            </a:xfrm>
            <a:custGeom>
              <a:rect b="b" l="l" r="r" t="t"/>
              <a:pathLst>
                <a:path extrusionOk="0" h="142961" w="135999">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25"/>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Database</a:t>
            </a:r>
            <a:endParaRPr/>
          </a:p>
        </p:txBody>
      </p:sp>
      <p:sp>
        <p:nvSpPr>
          <p:cNvPr id="677" name="Google Shape;677;p25"/>
          <p:cNvSpPr txBox="1"/>
          <p:nvPr>
            <p:ph idx="1" type="body"/>
          </p:nvPr>
        </p:nvSpPr>
        <p:spPr>
          <a:xfrm>
            <a:off x="457200" y="1232250"/>
            <a:ext cx="7716300" cy="2679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Database</a:t>
            </a:r>
            <a:endParaRPr/>
          </a:p>
          <a:p>
            <a:pPr indent="-342900" lvl="0" marL="457200" rtl="0" algn="l">
              <a:spcBef>
                <a:spcPts val="600"/>
              </a:spcBef>
              <a:spcAft>
                <a:spcPts val="0"/>
              </a:spcAft>
              <a:buSzPts val="1800"/>
              <a:buChar char="▸"/>
            </a:pPr>
            <a:r>
              <a:rPr lang="en"/>
              <a:t>MySQL database</a:t>
            </a:r>
            <a:endParaRPr/>
          </a:p>
          <a:p>
            <a:pPr indent="0" lvl="0" marL="0" rtl="0" algn="l">
              <a:spcBef>
                <a:spcPts val="600"/>
              </a:spcBef>
              <a:spcAft>
                <a:spcPts val="0"/>
              </a:spcAft>
              <a:buNone/>
            </a:pPr>
            <a:r>
              <a:rPr lang="en"/>
              <a:t>Database Provider</a:t>
            </a:r>
            <a:endParaRPr/>
          </a:p>
          <a:p>
            <a:pPr indent="-342900" lvl="0" marL="457200" rtl="0" algn="l">
              <a:spcBef>
                <a:spcPts val="600"/>
              </a:spcBef>
              <a:spcAft>
                <a:spcPts val="0"/>
              </a:spcAft>
              <a:buSzPts val="1800"/>
              <a:buChar char="▸"/>
            </a:pPr>
            <a:r>
              <a:rPr lang="en"/>
              <a:t>Heroku provides an addOn -&gt; ClearDB</a:t>
            </a:r>
            <a:endParaRPr/>
          </a:p>
          <a:p>
            <a:pPr indent="0" lvl="0" marL="0" rtl="0" algn="l">
              <a:spcBef>
                <a:spcPts val="600"/>
              </a:spcBef>
              <a:spcAft>
                <a:spcPts val="0"/>
              </a:spcAft>
              <a:buNone/>
            </a:pPr>
            <a:r>
              <a:rPr lang="en"/>
              <a:t>Database</a:t>
            </a:r>
            <a:endParaRPr/>
          </a:p>
          <a:p>
            <a:pPr indent="-342900" lvl="0" marL="457200" rtl="0" algn="l">
              <a:spcBef>
                <a:spcPts val="600"/>
              </a:spcBef>
              <a:spcAft>
                <a:spcPts val="0"/>
              </a:spcAft>
              <a:buSzPts val="1800"/>
              <a:buChar char="▸"/>
            </a:pPr>
            <a:r>
              <a:rPr lang="en"/>
              <a:t>We’ve created the database by keeping in mind normalization in databases.</a:t>
            </a:r>
            <a:endParaRPr/>
          </a:p>
          <a:p>
            <a:pPr indent="-342900" lvl="0" marL="457200" rtl="0" algn="l">
              <a:spcBef>
                <a:spcPts val="0"/>
              </a:spcBef>
              <a:spcAft>
                <a:spcPts val="0"/>
              </a:spcAft>
              <a:buSzPts val="1800"/>
              <a:buChar char="▸"/>
            </a:pPr>
            <a:r>
              <a:rPr lang="en"/>
              <a:t>We have several components of the system[Labels, Priorities, Statuses, Users, Tasks, Teams, Comments] linked to each other via relations[One to Many, Many to Many etc.]</a:t>
            </a:r>
            <a:endParaRPr/>
          </a:p>
          <a:p>
            <a:pPr indent="0" lvl="0" marL="0" rtl="0" algn="l">
              <a:spcBef>
                <a:spcPts val="600"/>
              </a:spcBef>
              <a:spcAft>
                <a:spcPts val="0"/>
              </a:spcAft>
              <a:buNone/>
            </a:pPr>
            <a:r>
              <a:t/>
            </a:r>
            <a:endParaRPr/>
          </a:p>
        </p:txBody>
      </p:sp>
      <p:sp>
        <p:nvSpPr>
          <p:cNvPr id="678" name="Google Shape;678;p2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Google Shape;683;p26"/>
          <p:cNvSpPr txBox="1"/>
          <p:nvPr>
            <p:ph type="title"/>
          </p:nvPr>
        </p:nvSpPr>
        <p:spPr>
          <a:xfrm>
            <a:off x="381725" y="0"/>
            <a:ext cx="785400" cy="510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ER </a:t>
            </a:r>
            <a:endParaRPr/>
          </a:p>
          <a:p>
            <a:pPr indent="0" lvl="0" marL="0" rtl="0" algn="l">
              <a:spcBef>
                <a:spcPts val="0"/>
              </a:spcBef>
              <a:spcAft>
                <a:spcPts val="0"/>
              </a:spcAft>
              <a:buNone/>
            </a:pPr>
            <a:r>
              <a:t/>
            </a:r>
            <a:endParaRPr sz="900"/>
          </a:p>
          <a:p>
            <a:pPr indent="0" lvl="0" marL="0" rtl="0" algn="l">
              <a:spcBef>
                <a:spcPts val="0"/>
              </a:spcBef>
              <a:spcAft>
                <a:spcPts val="0"/>
              </a:spcAft>
              <a:buNone/>
            </a:pPr>
            <a:r>
              <a:rPr lang="en" sz="1300"/>
              <a:t> </a:t>
            </a:r>
            <a:r>
              <a:rPr lang="en" sz="1300" u="sng">
                <a:solidFill>
                  <a:schemeClr val="hlink"/>
                </a:solidFill>
                <a:hlinkClick r:id="rId3"/>
              </a:rPr>
              <a:t>Link to  image</a:t>
            </a:r>
            <a:endParaRPr sz="1300"/>
          </a:p>
          <a:p>
            <a:pPr indent="0" lvl="0" marL="0" rtl="0" algn="l">
              <a:spcBef>
                <a:spcPts val="0"/>
              </a:spcBef>
              <a:spcAft>
                <a:spcPts val="0"/>
              </a:spcAft>
              <a:buNone/>
            </a:pPr>
            <a:r>
              <a:t/>
            </a:r>
            <a:endParaRPr sz="900"/>
          </a:p>
          <a:p>
            <a:pPr indent="0" lvl="0" marL="0" rtl="0" algn="l">
              <a:spcBef>
                <a:spcPts val="0"/>
              </a:spcBef>
              <a:spcAft>
                <a:spcPts val="0"/>
              </a:spcAft>
              <a:buNone/>
            </a:pPr>
            <a:r>
              <a:rPr lang="en"/>
              <a:t>D</a:t>
            </a:r>
            <a:endParaRPr/>
          </a:p>
          <a:p>
            <a:pPr indent="0" lvl="0" marL="0" rtl="0" algn="l">
              <a:spcBef>
                <a:spcPts val="0"/>
              </a:spcBef>
              <a:spcAft>
                <a:spcPts val="0"/>
              </a:spcAft>
              <a:buNone/>
            </a:pPr>
            <a:r>
              <a:rPr lang="en"/>
              <a:t> I</a:t>
            </a:r>
            <a:endParaRPr/>
          </a:p>
          <a:p>
            <a:pPr indent="0" lvl="0" marL="0" rtl="0" algn="l">
              <a:spcBef>
                <a:spcPts val="0"/>
              </a:spcBef>
              <a:spcAft>
                <a:spcPts val="0"/>
              </a:spcAft>
              <a:buNone/>
            </a:pPr>
            <a:r>
              <a:rPr lang="en"/>
              <a:t>A</a:t>
            </a:r>
            <a:endParaRPr/>
          </a:p>
          <a:p>
            <a:pPr indent="0" lvl="0" marL="0" rtl="0" algn="l">
              <a:spcBef>
                <a:spcPts val="0"/>
              </a:spcBef>
              <a:spcAft>
                <a:spcPts val="0"/>
              </a:spcAft>
              <a:buNone/>
            </a:pPr>
            <a:r>
              <a:rPr lang="en"/>
              <a:t>G</a:t>
            </a:r>
            <a:endParaRPr/>
          </a:p>
          <a:p>
            <a:pPr indent="0" lvl="0" marL="0" rtl="0" algn="l">
              <a:spcBef>
                <a:spcPts val="0"/>
              </a:spcBef>
              <a:spcAft>
                <a:spcPts val="0"/>
              </a:spcAft>
              <a:buNone/>
            </a:pPr>
            <a:r>
              <a:rPr lang="en"/>
              <a:t>R</a:t>
            </a:r>
            <a:endParaRPr/>
          </a:p>
          <a:p>
            <a:pPr indent="0" lvl="0" marL="0" rtl="0" algn="l">
              <a:spcBef>
                <a:spcPts val="0"/>
              </a:spcBef>
              <a:spcAft>
                <a:spcPts val="0"/>
              </a:spcAft>
              <a:buNone/>
            </a:pPr>
            <a:r>
              <a:rPr lang="en"/>
              <a:t>AM</a:t>
            </a:r>
            <a:endParaRPr/>
          </a:p>
        </p:txBody>
      </p:sp>
      <p:sp>
        <p:nvSpPr>
          <p:cNvPr id="684" name="Google Shape;684;p2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685" name="Google Shape;685;p26"/>
          <p:cNvPicPr preferRelativeResize="0"/>
          <p:nvPr/>
        </p:nvPicPr>
        <p:blipFill>
          <a:blip r:embed="rId4">
            <a:alphaModFix/>
          </a:blip>
          <a:stretch>
            <a:fillRect/>
          </a:stretch>
        </p:blipFill>
        <p:spPr>
          <a:xfrm>
            <a:off x="1606775" y="0"/>
            <a:ext cx="7402126"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9" name="Shape 689"/>
        <p:cNvGrpSpPr/>
        <p:nvPr/>
      </p:nvGrpSpPr>
      <p:grpSpPr>
        <a:xfrm>
          <a:off x="0" y="0"/>
          <a:ext cx="0" cy="0"/>
          <a:chOff x="0" y="0"/>
          <a:chExt cx="0" cy="0"/>
        </a:xfrm>
      </p:grpSpPr>
      <p:sp>
        <p:nvSpPr>
          <p:cNvPr id="690" name="Google Shape;690;p27"/>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Relations</a:t>
            </a:r>
            <a:endParaRPr/>
          </a:p>
        </p:txBody>
      </p:sp>
      <p:sp>
        <p:nvSpPr>
          <p:cNvPr id="691" name="Google Shape;691;p27"/>
          <p:cNvSpPr txBox="1"/>
          <p:nvPr>
            <p:ph idx="1" type="body"/>
          </p:nvPr>
        </p:nvSpPr>
        <p:spPr>
          <a:xfrm>
            <a:off x="457200" y="1488950"/>
            <a:ext cx="7716300" cy="26790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a:t>You would have seen in the ER diagram that we have several relations in our database.</a:t>
            </a:r>
            <a:endParaRPr/>
          </a:p>
          <a:p>
            <a:pPr indent="-342900" lvl="0" marL="457200" rtl="0" algn="l">
              <a:spcBef>
                <a:spcPts val="0"/>
              </a:spcBef>
              <a:spcAft>
                <a:spcPts val="0"/>
              </a:spcAft>
              <a:buSzPts val="1800"/>
              <a:buChar char="▸"/>
            </a:pPr>
            <a:r>
              <a:rPr lang="en"/>
              <a:t>Example</a:t>
            </a:r>
            <a:endParaRPr/>
          </a:p>
          <a:p>
            <a:pPr indent="-342900" lvl="1" marL="914400" rtl="0" algn="l">
              <a:spcBef>
                <a:spcPts val="0"/>
              </a:spcBef>
              <a:spcAft>
                <a:spcPts val="0"/>
              </a:spcAft>
              <a:buSzPts val="1800"/>
              <a:buChar char="▹"/>
            </a:pPr>
            <a:r>
              <a:rPr lang="en"/>
              <a:t>A user can belong to more than one team and one team can have more than one user.</a:t>
            </a:r>
            <a:endParaRPr/>
          </a:p>
          <a:p>
            <a:pPr indent="-342900" lvl="1" marL="914400" rtl="0" algn="l">
              <a:spcBef>
                <a:spcPts val="0"/>
              </a:spcBef>
              <a:spcAft>
                <a:spcPts val="0"/>
              </a:spcAft>
              <a:buSzPts val="1800"/>
              <a:buChar char="▹"/>
            </a:pPr>
            <a:r>
              <a:rPr lang="en"/>
              <a:t>So we have MANY TO MANY relation between the user for that.</a:t>
            </a:r>
            <a:endParaRPr/>
          </a:p>
          <a:p>
            <a:pPr indent="-342900" lvl="1" marL="914400" rtl="0" algn="l">
              <a:spcBef>
                <a:spcPts val="0"/>
              </a:spcBef>
              <a:spcAft>
                <a:spcPts val="0"/>
              </a:spcAft>
              <a:buSzPts val="1800"/>
              <a:buChar char="▹"/>
            </a:pPr>
            <a:r>
              <a:rPr lang="en"/>
              <a:t>There are several other scenarios in the database, where we’re using other kinds of relations as well.</a:t>
            </a:r>
            <a:endParaRPr/>
          </a:p>
        </p:txBody>
      </p:sp>
      <p:sp>
        <p:nvSpPr>
          <p:cNvPr id="692" name="Google Shape;692;p2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Google Shape;697;p2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698" name="Google Shape;698;p28"/>
          <p:cNvGraphicFramePr/>
          <p:nvPr/>
        </p:nvGraphicFramePr>
        <p:xfrm>
          <a:off x="1189750" y="1177050"/>
          <a:ext cx="3000000" cy="3000000"/>
        </p:xfrm>
        <a:graphic>
          <a:graphicData uri="http://schemas.openxmlformats.org/drawingml/2006/table">
            <a:tbl>
              <a:tblPr>
                <a:noFill/>
                <a:tableStyleId>{6024E3CF-8053-450C-B6F2-50460B868705}</a:tableStyleId>
              </a:tblPr>
              <a:tblGrid>
                <a:gridCol w="1195125"/>
                <a:gridCol w="2424375"/>
                <a:gridCol w="3222325"/>
              </a:tblGrid>
              <a:tr h="381000">
                <a:tc>
                  <a:txBody>
                    <a:bodyPr/>
                    <a:lstStyle/>
                    <a:p>
                      <a:pPr indent="0" lvl="0" marL="0" rtl="0" algn="ctr">
                        <a:spcBef>
                          <a:spcPts val="0"/>
                        </a:spcBef>
                        <a:spcAft>
                          <a:spcPts val="0"/>
                        </a:spcAft>
                        <a:buNone/>
                      </a:pPr>
                      <a:r>
                        <a:rPr b="1" lang="en" sz="1500"/>
                        <a:t>Method</a:t>
                      </a:r>
                      <a:endParaRPr b="1" sz="1500"/>
                    </a:p>
                  </a:txBody>
                  <a:tcPr marT="91425" marB="91425" marR="91425" marL="91425"/>
                </a:tc>
                <a:tc>
                  <a:txBody>
                    <a:bodyPr/>
                    <a:lstStyle/>
                    <a:p>
                      <a:pPr indent="0" lvl="0" marL="0" rtl="0" algn="ctr">
                        <a:spcBef>
                          <a:spcPts val="0"/>
                        </a:spcBef>
                        <a:spcAft>
                          <a:spcPts val="0"/>
                        </a:spcAft>
                        <a:buNone/>
                      </a:pPr>
                      <a:r>
                        <a:rPr b="1" lang="en" sz="1500"/>
                        <a:t>Route</a:t>
                      </a:r>
                      <a:endParaRPr b="1" sz="1500"/>
                    </a:p>
                  </a:txBody>
                  <a:tcPr marT="91425" marB="91425" marR="91425" marL="91425"/>
                </a:tc>
                <a:tc>
                  <a:txBody>
                    <a:bodyPr/>
                    <a:lstStyle/>
                    <a:p>
                      <a:pPr indent="0" lvl="0" marL="0" rtl="0" algn="ctr">
                        <a:spcBef>
                          <a:spcPts val="0"/>
                        </a:spcBef>
                        <a:spcAft>
                          <a:spcPts val="0"/>
                        </a:spcAft>
                        <a:buNone/>
                      </a:pPr>
                      <a:r>
                        <a:rPr b="1" lang="en" sz="1500"/>
                        <a:t>Functionality</a:t>
                      </a:r>
                      <a:endParaRPr b="1" sz="1500"/>
                    </a:p>
                  </a:txBody>
                  <a:tcPr marT="91425" marB="91425" marR="91425" marL="91425"/>
                </a:tc>
              </a:tr>
              <a:tr h="381000">
                <a:tc>
                  <a:txBody>
                    <a:bodyPr/>
                    <a:lstStyle/>
                    <a:p>
                      <a:pPr indent="0" lvl="0" marL="0" rtl="0" algn="l">
                        <a:spcBef>
                          <a:spcPts val="0"/>
                        </a:spcBef>
                        <a:spcAft>
                          <a:spcPts val="0"/>
                        </a:spcAft>
                        <a:buNone/>
                      </a:pPr>
                      <a:r>
                        <a:rPr lang="en"/>
                        <a:t>POST</a:t>
                      </a:r>
                      <a:endParaRPr/>
                    </a:p>
                  </a:txBody>
                  <a:tcPr marT="91425" marB="91425" marR="91425" marL="91425"/>
                </a:tc>
                <a:tc>
                  <a:txBody>
                    <a:bodyPr/>
                    <a:lstStyle/>
                    <a:p>
                      <a:pPr indent="0" lvl="0" marL="0" rtl="0" algn="l">
                        <a:spcBef>
                          <a:spcPts val="0"/>
                        </a:spcBef>
                        <a:spcAft>
                          <a:spcPts val="0"/>
                        </a:spcAft>
                        <a:buNone/>
                      </a:pPr>
                      <a:r>
                        <a:rPr lang="en"/>
                        <a:t>api/tasks/</a:t>
                      </a:r>
                      <a:endParaRPr/>
                    </a:p>
                  </a:txBody>
                  <a:tcPr marT="91425" marB="91425" marR="91425" marL="91425"/>
                </a:tc>
                <a:tc>
                  <a:txBody>
                    <a:bodyPr/>
                    <a:lstStyle/>
                    <a:p>
                      <a:pPr indent="0" lvl="0" marL="0" rtl="0" algn="l">
                        <a:spcBef>
                          <a:spcPts val="0"/>
                        </a:spcBef>
                        <a:spcAft>
                          <a:spcPts val="0"/>
                        </a:spcAft>
                        <a:buNone/>
                      </a:pPr>
                      <a:r>
                        <a:rPr lang="en"/>
                        <a:t>Create a task</a:t>
                      </a:r>
                      <a:endParaRPr/>
                    </a:p>
                  </a:txBody>
                  <a:tcPr marT="91425" marB="91425" marR="91425" marL="91425"/>
                </a:tc>
              </a:tr>
              <a:tr h="381000">
                <a:tc>
                  <a:txBody>
                    <a:bodyPr/>
                    <a:lstStyle/>
                    <a:p>
                      <a:pPr indent="0" lvl="0" marL="0" rtl="0" algn="l">
                        <a:spcBef>
                          <a:spcPts val="0"/>
                        </a:spcBef>
                        <a:spcAft>
                          <a:spcPts val="0"/>
                        </a:spcAft>
                        <a:buNone/>
                      </a:pPr>
                      <a:r>
                        <a:rPr lang="en"/>
                        <a:t>PUT</a:t>
                      </a:r>
                      <a:endParaRPr/>
                    </a:p>
                  </a:txBody>
                  <a:tcPr marT="91425" marB="91425" marR="91425" marL="91425"/>
                </a:tc>
                <a:tc>
                  <a:txBody>
                    <a:bodyPr/>
                    <a:lstStyle/>
                    <a:p>
                      <a:pPr indent="0" lvl="0" marL="0" rtl="0" algn="l">
                        <a:spcBef>
                          <a:spcPts val="0"/>
                        </a:spcBef>
                        <a:spcAft>
                          <a:spcPts val="0"/>
                        </a:spcAft>
                        <a:buNone/>
                      </a:pPr>
                      <a:r>
                        <a:rPr lang="en"/>
                        <a:t>api/tasks/:taskId</a:t>
                      </a:r>
                      <a:endParaRPr/>
                    </a:p>
                  </a:txBody>
                  <a:tcPr marT="91425" marB="91425" marR="91425" marL="91425"/>
                </a:tc>
                <a:tc>
                  <a:txBody>
                    <a:bodyPr/>
                    <a:lstStyle/>
                    <a:p>
                      <a:pPr indent="0" lvl="0" marL="0" rtl="0" algn="l">
                        <a:spcBef>
                          <a:spcPts val="0"/>
                        </a:spcBef>
                        <a:spcAft>
                          <a:spcPts val="0"/>
                        </a:spcAft>
                        <a:buNone/>
                      </a:pPr>
                      <a:r>
                        <a:rPr lang="en"/>
                        <a:t>Update a task</a:t>
                      </a:r>
                      <a:endParaRPr/>
                    </a:p>
                  </a:txBody>
                  <a:tcPr marT="91425" marB="91425" marR="91425" marL="91425"/>
                </a:tc>
              </a:tr>
              <a:tr h="381000">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None/>
                      </a:pPr>
                      <a:r>
                        <a:rPr lang="en"/>
                        <a:t>api/tasks/:taskId</a:t>
                      </a:r>
                      <a:endParaRPr/>
                    </a:p>
                  </a:txBody>
                  <a:tcPr marT="91425" marB="91425" marR="91425" marL="91425"/>
                </a:tc>
                <a:tc>
                  <a:txBody>
                    <a:bodyPr/>
                    <a:lstStyle/>
                    <a:p>
                      <a:pPr indent="0" lvl="0" marL="0" rtl="0" algn="l">
                        <a:spcBef>
                          <a:spcPts val="0"/>
                        </a:spcBef>
                        <a:spcAft>
                          <a:spcPts val="0"/>
                        </a:spcAft>
                        <a:buNone/>
                      </a:pPr>
                      <a:r>
                        <a:rPr lang="en"/>
                        <a:t>Get a task with the given id</a:t>
                      </a:r>
                      <a:endParaRPr/>
                    </a:p>
                  </a:txBody>
                  <a:tcPr marT="91425" marB="91425" marR="91425" marL="91425"/>
                </a:tc>
              </a:tr>
              <a:tr h="381000">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None/>
                      </a:pPr>
                      <a:r>
                        <a:rPr lang="en"/>
                        <a:t>api/tasks/</a:t>
                      </a:r>
                      <a:endParaRPr/>
                    </a:p>
                  </a:txBody>
                  <a:tcPr marT="91425" marB="91425" marR="91425" marL="91425"/>
                </a:tc>
                <a:tc>
                  <a:txBody>
                    <a:bodyPr/>
                    <a:lstStyle/>
                    <a:p>
                      <a:pPr indent="0" lvl="0" marL="0" rtl="0" algn="l">
                        <a:spcBef>
                          <a:spcPts val="0"/>
                        </a:spcBef>
                        <a:spcAft>
                          <a:spcPts val="0"/>
                        </a:spcAft>
                        <a:buNone/>
                      </a:pPr>
                      <a:r>
                        <a:rPr lang="en"/>
                        <a:t>Get all tasks for the user.</a:t>
                      </a:r>
                      <a:endParaRPr/>
                    </a:p>
                  </a:txBody>
                  <a:tcPr marT="91425" marB="91425" marR="91425" marL="91425"/>
                </a:tc>
              </a:tr>
              <a:tr h="381000">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None/>
                      </a:pPr>
                      <a:r>
                        <a:rPr lang="en"/>
                        <a:t>api/teams/:teamId/tasks</a:t>
                      </a:r>
                      <a:endParaRPr/>
                    </a:p>
                  </a:txBody>
                  <a:tcPr marT="91425" marB="91425" marR="91425" marL="91425"/>
                </a:tc>
                <a:tc>
                  <a:txBody>
                    <a:bodyPr/>
                    <a:lstStyle/>
                    <a:p>
                      <a:pPr indent="0" lvl="0" marL="0" rtl="0" algn="l">
                        <a:spcBef>
                          <a:spcPts val="0"/>
                        </a:spcBef>
                        <a:spcAft>
                          <a:spcPts val="0"/>
                        </a:spcAft>
                        <a:buNone/>
                      </a:pPr>
                      <a:r>
                        <a:rPr lang="en"/>
                        <a:t>Get all tasks belonging to a team</a:t>
                      </a:r>
                      <a:endParaRPr/>
                    </a:p>
                  </a:txBody>
                  <a:tcPr marT="91425" marB="91425" marR="91425" marL="91425"/>
                </a:tc>
              </a:tr>
              <a:tr h="381000">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None/>
                      </a:pPr>
                      <a:r>
                        <a:rPr lang="en"/>
                        <a:t>api/tasks/search</a:t>
                      </a:r>
                      <a:endParaRPr/>
                    </a:p>
                  </a:txBody>
                  <a:tcPr marT="91425" marB="91425" marR="91425" marL="91425"/>
                </a:tc>
                <a:tc>
                  <a:txBody>
                    <a:bodyPr/>
                    <a:lstStyle/>
                    <a:p>
                      <a:pPr indent="0" lvl="0" marL="0" rtl="0" algn="l">
                        <a:spcBef>
                          <a:spcPts val="0"/>
                        </a:spcBef>
                        <a:spcAft>
                          <a:spcPts val="0"/>
                        </a:spcAft>
                        <a:buNone/>
                      </a:pPr>
                      <a:r>
                        <a:rPr lang="en"/>
                        <a:t>Search Task by a title</a:t>
                      </a:r>
                      <a:endParaRPr/>
                    </a:p>
                  </a:txBody>
                  <a:tcPr marT="91425" marB="91425" marR="91425" marL="91425"/>
                </a:tc>
              </a:tr>
              <a:tr h="381000">
                <a:tc>
                  <a:txBody>
                    <a:bodyPr/>
                    <a:lstStyle/>
                    <a:p>
                      <a:pPr indent="0" lvl="0" marL="0" rtl="0" algn="l">
                        <a:spcBef>
                          <a:spcPts val="0"/>
                        </a:spcBef>
                        <a:spcAft>
                          <a:spcPts val="0"/>
                        </a:spcAft>
                        <a:buNone/>
                      </a:pPr>
                      <a:r>
                        <a:rPr lang="en"/>
                        <a:t>DELETE</a:t>
                      </a:r>
                      <a:endParaRPr/>
                    </a:p>
                  </a:txBody>
                  <a:tcPr marT="91425" marB="91425" marR="91425" marL="91425"/>
                </a:tc>
                <a:tc>
                  <a:txBody>
                    <a:bodyPr/>
                    <a:lstStyle/>
                    <a:p>
                      <a:pPr indent="0" lvl="0" marL="0" rtl="0" algn="l">
                        <a:spcBef>
                          <a:spcPts val="0"/>
                        </a:spcBef>
                        <a:spcAft>
                          <a:spcPts val="0"/>
                        </a:spcAft>
                        <a:buNone/>
                      </a:pPr>
                      <a:r>
                        <a:rPr lang="en"/>
                        <a:t>api/tasks/:taskId</a:t>
                      </a:r>
                      <a:endParaRPr/>
                    </a:p>
                  </a:txBody>
                  <a:tcPr marT="91425" marB="91425" marR="91425" marL="91425"/>
                </a:tc>
                <a:tc>
                  <a:txBody>
                    <a:bodyPr/>
                    <a:lstStyle/>
                    <a:p>
                      <a:pPr indent="0" lvl="0" marL="0" rtl="0" algn="l">
                        <a:spcBef>
                          <a:spcPts val="0"/>
                        </a:spcBef>
                        <a:spcAft>
                          <a:spcPts val="0"/>
                        </a:spcAft>
                        <a:buNone/>
                      </a:pPr>
                      <a:r>
                        <a:rPr lang="en"/>
                        <a:t>Delete a task</a:t>
                      </a:r>
                      <a:endParaRPr/>
                    </a:p>
                  </a:txBody>
                  <a:tcPr marT="91425" marB="91425" marR="91425" marL="91425"/>
                </a:tc>
              </a:tr>
            </a:tbl>
          </a:graphicData>
        </a:graphic>
      </p:graphicFrame>
      <p:sp>
        <p:nvSpPr>
          <p:cNvPr id="699" name="Google Shape;699;p28"/>
          <p:cNvSpPr txBox="1"/>
          <p:nvPr/>
        </p:nvSpPr>
        <p:spPr>
          <a:xfrm>
            <a:off x="1145400" y="130100"/>
            <a:ext cx="6418500" cy="5715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4800">
                <a:solidFill>
                  <a:schemeClr val="accent2"/>
                </a:solidFill>
                <a:latin typeface="Raleway SemiBold"/>
                <a:ea typeface="Raleway SemiBold"/>
                <a:cs typeface="Raleway SemiBold"/>
                <a:sym typeface="Raleway SemiBold"/>
              </a:rPr>
              <a:t>REST API’s for tasks</a:t>
            </a:r>
            <a:endParaRPr>
              <a:latin typeface="Barlow Light"/>
              <a:ea typeface="Barlow Light"/>
              <a:cs typeface="Barlow Light"/>
              <a:sym typeface="Barlow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Google Shape;704;p2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705" name="Google Shape;705;p29"/>
          <p:cNvGraphicFramePr/>
          <p:nvPr/>
        </p:nvGraphicFramePr>
        <p:xfrm>
          <a:off x="865575" y="939325"/>
          <a:ext cx="3000000" cy="3000000"/>
        </p:xfrm>
        <a:graphic>
          <a:graphicData uri="http://schemas.openxmlformats.org/drawingml/2006/table">
            <a:tbl>
              <a:tblPr>
                <a:noFill/>
                <a:tableStyleId>{6024E3CF-8053-450C-B6F2-50460B868705}</a:tableStyleId>
              </a:tblPr>
              <a:tblGrid>
                <a:gridCol w="1195125"/>
                <a:gridCol w="2424375"/>
                <a:gridCol w="3222325"/>
              </a:tblGrid>
              <a:tr h="381000">
                <a:tc>
                  <a:txBody>
                    <a:bodyPr/>
                    <a:lstStyle/>
                    <a:p>
                      <a:pPr indent="0" lvl="0" marL="0" rtl="0" algn="ctr">
                        <a:spcBef>
                          <a:spcPts val="0"/>
                        </a:spcBef>
                        <a:spcAft>
                          <a:spcPts val="0"/>
                        </a:spcAft>
                        <a:buNone/>
                      </a:pPr>
                      <a:r>
                        <a:rPr b="1" lang="en" sz="1500"/>
                        <a:t>Method</a:t>
                      </a:r>
                      <a:endParaRPr b="1" sz="1500"/>
                    </a:p>
                  </a:txBody>
                  <a:tcPr marT="91425" marB="91425" marR="91425" marL="91425"/>
                </a:tc>
                <a:tc>
                  <a:txBody>
                    <a:bodyPr/>
                    <a:lstStyle/>
                    <a:p>
                      <a:pPr indent="0" lvl="0" marL="0" rtl="0" algn="ctr">
                        <a:spcBef>
                          <a:spcPts val="0"/>
                        </a:spcBef>
                        <a:spcAft>
                          <a:spcPts val="0"/>
                        </a:spcAft>
                        <a:buNone/>
                      </a:pPr>
                      <a:r>
                        <a:rPr b="1" lang="en" sz="1500"/>
                        <a:t>Route</a:t>
                      </a:r>
                      <a:endParaRPr b="1" sz="1500"/>
                    </a:p>
                  </a:txBody>
                  <a:tcPr marT="91425" marB="91425" marR="91425" marL="91425"/>
                </a:tc>
                <a:tc>
                  <a:txBody>
                    <a:bodyPr/>
                    <a:lstStyle/>
                    <a:p>
                      <a:pPr indent="0" lvl="0" marL="0" rtl="0" algn="ctr">
                        <a:spcBef>
                          <a:spcPts val="0"/>
                        </a:spcBef>
                        <a:spcAft>
                          <a:spcPts val="0"/>
                        </a:spcAft>
                        <a:buNone/>
                      </a:pPr>
                      <a:r>
                        <a:rPr b="1" lang="en" sz="1500"/>
                        <a:t>Functionality</a:t>
                      </a:r>
                      <a:endParaRPr b="1" sz="1500"/>
                    </a:p>
                  </a:txBody>
                  <a:tcPr marT="91425" marB="91425" marR="91425" marL="91425"/>
                </a:tc>
              </a:tr>
              <a:tr h="381000">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None/>
                      </a:pPr>
                      <a:r>
                        <a:rPr lang="en"/>
                        <a:t>api/labels/</a:t>
                      </a:r>
                      <a:endParaRPr/>
                    </a:p>
                  </a:txBody>
                  <a:tcPr marT="91425" marB="91425" marR="91425" marL="91425"/>
                </a:tc>
                <a:tc>
                  <a:txBody>
                    <a:bodyPr/>
                    <a:lstStyle/>
                    <a:p>
                      <a:pPr indent="0" lvl="0" marL="0" rtl="0" algn="l">
                        <a:spcBef>
                          <a:spcPts val="0"/>
                        </a:spcBef>
                        <a:spcAft>
                          <a:spcPts val="0"/>
                        </a:spcAft>
                        <a:buNone/>
                      </a:pPr>
                      <a:r>
                        <a:rPr lang="en"/>
                        <a:t>Get all Label Seeders</a:t>
                      </a:r>
                      <a:endParaRPr/>
                    </a:p>
                  </a:txBody>
                  <a:tcPr marT="91425" marB="91425" marR="91425" marL="91425"/>
                </a:tc>
              </a:tr>
              <a:tr h="381000">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None/>
                      </a:pPr>
                      <a:r>
                        <a:rPr lang="en"/>
                        <a:t>api/priorities/</a:t>
                      </a:r>
                      <a:endParaRPr/>
                    </a:p>
                  </a:txBody>
                  <a:tcPr marT="91425" marB="91425" marR="91425" marL="91425"/>
                </a:tc>
                <a:tc>
                  <a:txBody>
                    <a:bodyPr/>
                    <a:lstStyle/>
                    <a:p>
                      <a:pPr indent="0" lvl="0" marL="0" rtl="0" algn="l">
                        <a:spcBef>
                          <a:spcPts val="0"/>
                        </a:spcBef>
                        <a:spcAft>
                          <a:spcPts val="0"/>
                        </a:spcAft>
                        <a:buNone/>
                      </a:pPr>
                      <a:r>
                        <a:rPr lang="en"/>
                        <a:t>Get all Priorities Seeder</a:t>
                      </a:r>
                      <a:endParaRPr/>
                    </a:p>
                  </a:txBody>
                  <a:tcPr marT="91425" marB="91425" marR="91425" marL="91425"/>
                </a:tc>
              </a:tr>
              <a:tr h="381000">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None/>
                      </a:pPr>
                      <a:r>
                        <a:rPr lang="en"/>
                        <a:t>api/statuses/</a:t>
                      </a:r>
                      <a:endParaRPr/>
                    </a:p>
                  </a:txBody>
                  <a:tcPr marT="91425" marB="91425" marR="91425" marL="91425"/>
                </a:tc>
                <a:tc>
                  <a:txBody>
                    <a:bodyPr/>
                    <a:lstStyle/>
                    <a:p>
                      <a:pPr indent="0" lvl="0" marL="0" rtl="0" algn="l">
                        <a:spcBef>
                          <a:spcPts val="0"/>
                        </a:spcBef>
                        <a:spcAft>
                          <a:spcPts val="0"/>
                        </a:spcAft>
                        <a:buNone/>
                      </a:pPr>
                      <a:r>
                        <a:rPr lang="en"/>
                        <a:t>Get all Statuses Seeder</a:t>
                      </a:r>
                      <a:endParaRPr/>
                    </a:p>
                  </a:txBody>
                  <a:tcPr marT="91425" marB="91425" marR="91425" marL="91425"/>
                </a:tc>
              </a:tr>
            </a:tbl>
          </a:graphicData>
        </a:graphic>
      </p:graphicFrame>
      <p:sp>
        <p:nvSpPr>
          <p:cNvPr id="706" name="Google Shape;706;p29"/>
          <p:cNvSpPr txBox="1"/>
          <p:nvPr/>
        </p:nvSpPr>
        <p:spPr>
          <a:xfrm>
            <a:off x="865575" y="2799450"/>
            <a:ext cx="6156000" cy="5715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4800">
                <a:solidFill>
                  <a:schemeClr val="accent2"/>
                </a:solidFill>
                <a:latin typeface="Raleway SemiBold"/>
                <a:ea typeface="Raleway SemiBold"/>
                <a:cs typeface="Raleway SemiBold"/>
                <a:sym typeface="Raleway SemiBold"/>
              </a:rPr>
              <a:t>REST API’s for tasks</a:t>
            </a:r>
            <a:endParaRPr>
              <a:latin typeface="Barlow Light"/>
              <a:ea typeface="Barlow Light"/>
              <a:cs typeface="Barlow Light"/>
              <a:sym typeface="Barlow Light"/>
            </a:endParaRPr>
          </a:p>
        </p:txBody>
      </p:sp>
      <p:graphicFrame>
        <p:nvGraphicFramePr>
          <p:cNvPr id="707" name="Google Shape;707;p29"/>
          <p:cNvGraphicFramePr/>
          <p:nvPr/>
        </p:nvGraphicFramePr>
        <p:xfrm>
          <a:off x="865575" y="3642425"/>
          <a:ext cx="3000000" cy="3000000"/>
        </p:xfrm>
        <a:graphic>
          <a:graphicData uri="http://schemas.openxmlformats.org/drawingml/2006/table">
            <a:tbl>
              <a:tblPr>
                <a:noFill/>
                <a:tableStyleId>{6024E3CF-8053-450C-B6F2-50460B868705}</a:tableStyleId>
              </a:tblPr>
              <a:tblGrid>
                <a:gridCol w="1195125"/>
                <a:gridCol w="2424375"/>
                <a:gridCol w="3222325"/>
              </a:tblGrid>
              <a:tr h="100000">
                <a:tc>
                  <a:txBody>
                    <a:bodyPr/>
                    <a:lstStyle/>
                    <a:p>
                      <a:pPr indent="0" lvl="0" marL="0" rtl="0" algn="ctr">
                        <a:spcBef>
                          <a:spcPts val="0"/>
                        </a:spcBef>
                        <a:spcAft>
                          <a:spcPts val="0"/>
                        </a:spcAft>
                        <a:buNone/>
                      </a:pPr>
                      <a:r>
                        <a:rPr b="1" lang="en" sz="1500"/>
                        <a:t>Method</a:t>
                      </a:r>
                      <a:endParaRPr b="1" sz="1500"/>
                    </a:p>
                  </a:txBody>
                  <a:tcPr marT="91425" marB="91425" marR="91425" marL="91425"/>
                </a:tc>
                <a:tc>
                  <a:txBody>
                    <a:bodyPr/>
                    <a:lstStyle/>
                    <a:p>
                      <a:pPr indent="0" lvl="0" marL="0" rtl="0" algn="ctr">
                        <a:spcBef>
                          <a:spcPts val="0"/>
                        </a:spcBef>
                        <a:spcAft>
                          <a:spcPts val="0"/>
                        </a:spcAft>
                        <a:buNone/>
                      </a:pPr>
                      <a:r>
                        <a:rPr b="1" lang="en" sz="1500"/>
                        <a:t>Ro</a:t>
                      </a:r>
                      <a:r>
                        <a:rPr b="1" lang="en" sz="1500"/>
                        <a:t>ute</a:t>
                      </a:r>
                      <a:endParaRPr b="1" sz="1500"/>
                    </a:p>
                  </a:txBody>
                  <a:tcPr marT="91425" marB="91425" marR="91425" marL="91425"/>
                </a:tc>
                <a:tc>
                  <a:txBody>
                    <a:bodyPr/>
                    <a:lstStyle/>
                    <a:p>
                      <a:pPr indent="0" lvl="0" marL="0" rtl="0" algn="ctr">
                        <a:spcBef>
                          <a:spcPts val="0"/>
                        </a:spcBef>
                        <a:spcAft>
                          <a:spcPts val="0"/>
                        </a:spcAft>
                        <a:buNone/>
                      </a:pPr>
                      <a:r>
                        <a:rPr b="1" lang="en" sz="1500"/>
                        <a:t>Functionality</a:t>
                      </a:r>
                      <a:endParaRPr b="1" sz="1500"/>
                    </a:p>
                  </a:txBody>
                  <a:tcPr marT="91425" marB="91425" marR="91425" marL="91425"/>
                </a:tc>
              </a:tr>
              <a:tr h="381000">
                <a:tc>
                  <a:txBody>
                    <a:bodyPr/>
                    <a:lstStyle/>
                    <a:p>
                      <a:pPr indent="0" lvl="0" marL="0" rtl="0" algn="l">
                        <a:spcBef>
                          <a:spcPts val="0"/>
                        </a:spcBef>
                        <a:spcAft>
                          <a:spcPts val="0"/>
                        </a:spcAft>
                        <a:buNone/>
                      </a:pPr>
                      <a:r>
                        <a:rPr lang="en"/>
                        <a:t>POST</a:t>
                      </a:r>
                      <a:endParaRPr/>
                    </a:p>
                  </a:txBody>
                  <a:tcPr marT="91425" marB="91425" marR="91425" marL="91425"/>
                </a:tc>
                <a:tc>
                  <a:txBody>
                    <a:bodyPr/>
                    <a:lstStyle/>
                    <a:p>
                      <a:pPr indent="0" lvl="0" marL="0" rtl="0" algn="l">
                        <a:spcBef>
                          <a:spcPts val="0"/>
                        </a:spcBef>
                        <a:spcAft>
                          <a:spcPts val="0"/>
                        </a:spcAft>
                        <a:buNone/>
                      </a:pPr>
                      <a:r>
                        <a:rPr lang="en"/>
                        <a:t>api/auth/signup</a:t>
                      </a:r>
                      <a:endParaRPr/>
                    </a:p>
                  </a:txBody>
                  <a:tcPr marT="91425" marB="91425" marR="91425" marL="91425"/>
                </a:tc>
                <a:tc>
                  <a:txBody>
                    <a:bodyPr/>
                    <a:lstStyle/>
                    <a:p>
                      <a:pPr indent="0" lvl="0" marL="0" rtl="0" algn="l">
                        <a:spcBef>
                          <a:spcPts val="0"/>
                        </a:spcBef>
                        <a:spcAft>
                          <a:spcPts val="0"/>
                        </a:spcAft>
                        <a:buNone/>
                      </a:pPr>
                      <a:r>
                        <a:rPr lang="en"/>
                        <a:t>To signup the user.</a:t>
                      </a:r>
                      <a:endParaRPr/>
                    </a:p>
                  </a:txBody>
                  <a:tcPr marT="91425" marB="91425" marR="91425" marL="91425"/>
                </a:tc>
              </a:tr>
              <a:tr h="381000">
                <a:tc>
                  <a:txBody>
                    <a:bodyPr/>
                    <a:lstStyle/>
                    <a:p>
                      <a:pPr indent="0" lvl="0" marL="0" rtl="0" algn="l">
                        <a:spcBef>
                          <a:spcPts val="0"/>
                        </a:spcBef>
                        <a:spcAft>
                          <a:spcPts val="0"/>
                        </a:spcAft>
                        <a:buNone/>
                      </a:pPr>
                      <a:r>
                        <a:rPr lang="en"/>
                        <a:t>POST</a:t>
                      </a:r>
                      <a:endParaRPr/>
                    </a:p>
                  </a:txBody>
                  <a:tcPr marT="91425" marB="91425" marR="91425" marL="91425"/>
                </a:tc>
                <a:tc>
                  <a:txBody>
                    <a:bodyPr/>
                    <a:lstStyle/>
                    <a:p>
                      <a:pPr indent="0" lvl="0" marL="0" rtl="0" algn="l">
                        <a:spcBef>
                          <a:spcPts val="0"/>
                        </a:spcBef>
                        <a:spcAft>
                          <a:spcPts val="0"/>
                        </a:spcAft>
                        <a:buNone/>
                      </a:pPr>
                      <a:r>
                        <a:rPr lang="en"/>
                        <a:t>api/auth/sigin</a:t>
                      </a:r>
                      <a:endParaRPr/>
                    </a:p>
                  </a:txBody>
                  <a:tcPr marT="91425" marB="91425" marR="91425" marL="91425"/>
                </a:tc>
                <a:tc>
                  <a:txBody>
                    <a:bodyPr/>
                    <a:lstStyle/>
                    <a:p>
                      <a:pPr indent="0" lvl="0" marL="0" rtl="0" algn="l">
                        <a:spcBef>
                          <a:spcPts val="0"/>
                        </a:spcBef>
                        <a:spcAft>
                          <a:spcPts val="0"/>
                        </a:spcAft>
                        <a:buNone/>
                      </a:pPr>
                      <a:r>
                        <a:rPr lang="en"/>
                        <a:t>To sign in the user</a:t>
                      </a:r>
                      <a:endParaRPr/>
                    </a:p>
                  </a:txBody>
                  <a:tcPr marT="91425" marB="91425" marR="91425" marL="91425"/>
                </a:tc>
              </a:tr>
            </a:tbl>
          </a:graphicData>
        </a:graphic>
      </p:graphicFrame>
      <p:sp>
        <p:nvSpPr>
          <p:cNvPr id="708" name="Google Shape;708;p29"/>
          <p:cNvSpPr txBox="1"/>
          <p:nvPr/>
        </p:nvSpPr>
        <p:spPr>
          <a:xfrm>
            <a:off x="865575" y="86450"/>
            <a:ext cx="7855800" cy="7455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4800">
                <a:solidFill>
                  <a:schemeClr val="accent2"/>
                </a:solidFill>
                <a:latin typeface="Raleway SemiBold"/>
                <a:ea typeface="Raleway SemiBold"/>
                <a:cs typeface="Raleway SemiBold"/>
                <a:sym typeface="Raleway SemiBold"/>
              </a:rPr>
              <a:t>REST API’s for Seeders</a:t>
            </a:r>
            <a:endParaRPr>
              <a:latin typeface="Barlow Light"/>
              <a:ea typeface="Barlow Light"/>
              <a:cs typeface="Barlow Light"/>
              <a:sym typeface="Barlow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sp>
        <p:nvSpPr>
          <p:cNvPr id="713" name="Google Shape;713;p3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714" name="Google Shape;714;p30"/>
          <p:cNvGraphicFramePr/>
          <p:nvPr/>
        </p:nvGraphicFramePr>
        <p:xfrm>
          <a:off x="1151088" y="1576850"/>
          <a:ext cx="3000000" cy="3000000"/>
        </p:xfrm>
        <a:graphic>
          <a:graphicData uri="http://schemas.openxmlformats.org/drawingml/2006/table">
            <a:tbl>
              <a:tblPr>
                <a:noFill/>
                <a:tableStyleId>{6024E3CF-8053-450C-B6F2-50460B868705}</a:tableStyleId>
              </a:tblPr>
              <a:tblGrid>
                <a:gridCol w="1195125"/>
                <a:gridCol w="2424375"/>
                <a:gridCol w="3222325"/>
              </a:tblGrid>
              <a:tr h="381000">
                <a:tc>
                  <a:txBody>
                    <a:bodyPr/>
                    <a:lstStyle/>
                    <a:p>
                      <a:pPr indent="0" lvl="0" marL="0" rtl="0" algn="ctr">
                        <a:spcBef>
                          <a:spcPts val="0"/>
                        </a:spcBef>
                        <a:spcAft>
                          <a:spcPts val="0"/>
                        </a:spcAft>
                        <a:buNone/>
                      </a:pPr>
                      <a:r>
                        <a:rPr b="1" lang="en" sz="1500"/>
                        <a:t>Method</a:t>
                      </a:r>
                      <a:endParaRPr b="1" sz="1500"/>
                    </a:p>
                  </a:txBody>
                  <a:tcPr marT="91425" marB="91425" marR="91425" marL="91425"/>
                </a:tc>
                <a:tc>
                  <a:txBody>
                    <a:bodyPr/>
                    <a:lstStyle/>
                    <a:p>
                      <a:pPr indent="0" lvl="0" marL="0" rtl="0" algn="ctr">
                        <a:spcBef>
                          <a:spcPts val="0"/>
                        </a:spcBef>
                        <a:spcAft>
                          <a:spcPts val="0"/>
                        </a:spcAft>
                        <a:buNone/>
                      </a:pPr>
                      <a:r>
                        <a:rPr b="1" lang="en" sz="1500"/>
                        <a:t>Route</a:t>
                      </a:r>
                      <a:endParaRPr b="1" sz="1500"/>
                    </a:p>
                  </a:txBody>
                  <a:tcPr marT="91425" marB="91425" marR="91425" marL="91425"/>
                </a:tc>
                <a:tc>
                  <a:txBody>
                    <a:bodyPr/>
                    <a:lstStyle/>
                    <a:p>
                      <a:pPr indent="0" lvl="0" marL="0" rtl="0" algn="ctr">
                        <a:spcBef>
                          <a:spcPts val="0"/>
                        </a:spcBef>
                        <a:spcAft>
                          <a:spcPts val="0"/>
                        </a:spcAft>
                        <a:buNone/>
                      </a:pPr>
                      <a:r>
                        <a:rPr b="1" lang="en" sz="1500"/>
                        <a:t>Functionality</a:t>
                      </a:r>
                      <a:endParaRPr b="1" sz="1500"/>
                    </a:p>
                  </a:txBody>
                  <a:tcPr marT="91425" marB="91425" marR="91425" marL="91425"/>
                </a:tc>
              </a:tr>
              <a:tr h="381000">
                <a:tc>
                  <a:txBody>
                    <a:bodyPr/>
                    <a:lstStyle/>
                    <a:p>
                      <a:pPr indent="0" lvl="0" marL="0" rtl="0" algn="l">
                        <a:spcBef>
                          <a:spcPts val="0"/>
                        </a:spcBef>
                        <a:spcAft>
                          <a:spcPts val="0"/>
                        </a:spcAft>
                        <a:buNone/>
                      </a:pPr>
                      <a:r>
                        <a:rPr lang="en"/>
                        <a:t>POST</a:t>
                      </a:r>
                      <a:endParaRPr/>
                    </a:p>
                  </a:txBody>
                  <a:tcPr marT="91425" marB="91425" marR="91425" marL="91425"/>
                </a:tc>
                <a:tc>
                  <a:txBody>
                    <a:bodyPr/>
                    <a:lstStyle/>
                    <a:p>
                      <a:pPr indent="0" lvl="0" marL="0" rtl="0" algn="l">
                        <a:spcBef>
                          <a:spcPts val="0"/>
                        </a:spcBef>
                        <a:spcAft>
                          <a:spcPts val="0"/>
                        </a:spcAft>
                        <a:buNone/>
                      </a:pPr>
                      <a:r>
                        <a:rPr lang="en"/>
                        <a:t>api/comments/</a:t>
                      </a:r>
                      <a:endParaRPr/>
                    </a:p>
                  </a:txBody>
                  <a:tcPr marT="91425" marB="91425" marR="91425" marL="91425"/>
                </a:tc>
                <a:tc>
                  <a:txBody>
                    <a:bodyPr/>
                    <a:lstStyle/>
                    <a:p>
                      <a:pPr indent="0" lvl="0" marL="0" rtl="0" algn="l">
                        <a:spcBef>
                          <a:spcPts val="0"/>
                        </a:spcBef>
                        <a:spcAft>
                          <a:spcPts val="0"/>
                        </a:spcAft>
                        <a:buNone/>
                      </a:pPr>
                      <a:r>
                        <a:rPr lang="en"/>
                        <a:t>Create a comment</a:t>
                      </a:r>
                      <a:endParaRPr/>
                    </a:p>
                  </a:txBody>
                  <a:tcPr marT="91425" marB="91425" marR="91425" marL="91425"/>
                </a:tc>
              </a:tr>
              <a:tr h="381000">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None/>
                      </a:pPr>
                      <a:r>
                        <a:rPr lang="en"/>
                        <a:t>api/task/:taskId/comments</a:t>
                      </a:r>
                      <a:endParaRPr/>
                    </a:p>
                  </a:txBody>
                  <a:tcPr marT="91425" marB="91425" marR="91425" marL="91425"/>
                </a:tc>
                <a:tc>
                  <a:txBody>
                    <a:bodyPr/>
                    <a:lstStyle/>
                    <a:p>
                      <a:pPr indent="0" lvl="0" marL="0" rtl="0" algn="l">
                        <a:spcBef>
                          <a:spcPts val="0"/>
                        </a:spcBef>
                        <a:spcAft>
                          <a:spcPts val="0"/>
                        </a:spcAft>
                        <a:buNone/>
                      </a:pPr>
                      <a:r>
                        <a:rPr lang="en"/>
                        <a:t>Get all comments belonging to a task</a:t>
                      </a:r>
                      <a:endParaRPr/>
                    </a:p>
                  </a:txBody>
                  <a:tcPr marT="91425" marB="91425" marR="91425" marL="91425"/>
                </a:tc>
              </a:tr>
              <a:tr h="381000">
                <a:tc>
                  <a:txBody>
                    <a:bodyPr/>
                    <a:lstStyle/>
                    <a:p>
                      <a:pPr indent="0" lvl="0" marL="0" rtl="0" algn="l">
                        <a:spcBef>
                          <a:spcPts val="0"/>
                        </a:spcBef>
                        <a:spcAft>
                          <a:spcPts val="0"/>
                        </a:spcAft>
                        <a:buNone/>
                      </a:pPr>
                      <a:r>
                        <a:rPr lang="en"/>
                        <a:t>DELETE</a:t>
                      </a:r>
                      <a:endParaRPr/>
                    </a:p>
                  </a:txBody>
                  <a:tcPr marT="91425" marB="91425" marR="91425" marL="91425"/>
                </a:tc>
                <a:tc>
                  <a:txBody>
                    <a:bodyPr/>
                    <a:lstStyle/>
                    <a:p>
                      <a:pPr indent="0" lvl="0" marL="0" rtl="0" algn="l">
                        <a:spcBef>
                          <a:spcPts val="0"/>
                        </a:spcBef>
                        <a:spcAft>
                          <a:spcPts val="0"/>
                        </a:spcAft>
                        <a:buNone/>
                      </a:pPr>
                      <a:r>
                        <a:rPr lang="en"/>
                        <a:t>api/comments/:id</a:t>
                      </a:r>
                      <a:endParaRPr/>
                    </a:p>
                  </a:txBody>
                  <a:tcPr marT="91425" marB="91425" marR="91425" marL="91425"/>
                </a:tc>
                <a:tc>
                  <a:txBody>
                    <a:bodyPr/>
                    <a:lstStyle/>
                    <a:p>
                      <a:pPr indent="0" lvl="0" marL="0" rtl="0" algn="l">
                        <a:spcBef>
                          <a:spcPts val="0"/>
                        </a:spcBef>
                        <a:spcAft>
                          <a:spcPts val="0"/>
                        </a:spcAft>
                        <a:buNone/>
                      </a:pPr>
                      <a:r>
                        <a:rPr lang="en"/>
                        <a:t>Delete a comment</a:t>
                      </a:r>
                      <a:endParaRPr/>
                    </a:p>
                  </a:txBody>
                  <a:tcPr marT="91425" marB="91425" marR="91425" marL="91425"/>
                </a:tc>
              </a:tr>
            </a:tbl>
          </a:graphicData>
        </a:graphic>
      </p:graphicFrame>
      <p:sp>
        <p:nvSpPr>
          <p:cNvPr id="715" name="Google Shape;715;p30"/>
          <p:cNvSpPr txBox="1"/>
          <p:nvPr/>
        </p:nvSpPr>
        <p:spPr>
          <a:xfrm>
            <a:off x="2566450" y="130100"/>
            <a:ext cx="46476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sp>
        <p:nvSpPr>
          <p:cNvPr id="716" name="Google Shape;716;p30"/>
          <p:cNvSpPr txBox="1"/>
          <p:nvPr/>
        </p:nvSpPr>
        <p:spPr>
          <a:xfrm>
            <a:off x="1021450" y="357000"/>
            <a:ext cx="7953000" cy="11130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4800">
                <a:solidFill>
                  <a:schemeClr val="accent2"/>
                </a:solidFill>
                <a:latin typeface="Raleway SemiBold"/>
                <a:ea typeface="Raleway SemiBold"/>
                <a:cs typeface="Raleway SemiBold"/>
                <a:sym typeface="Raleway SemiBold"/>
              </a:rPr>
              <a:t>REST API’s for comments</a:t>
            </a:r>
            <a:endParaRPr>
              <a:latin typeface="Barlow Light"/>
              <a:ea typeface="Barlow Light"/>
              <a:cs typeface="Barlow Light"/>
              <a:sym typeface="Barlow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13"/>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Features</a:t>
            </a:r>
            <a:endParaRPr/>
          </a:p>
        </p:txBody>
      </p:sp>
      <p:sp>
        <p:nvSpPr>
          <p:cNvPr id="345" name="Google Shape;345;p13"/>
          <p:cNvSpPr txBox="1"/>
          <p:nvPr>
            <p:ph idx="1" type="body"/>
          </p:nvPr>
        </p:nvSpPr>
        <p:spPr>
          <a:xfrm>
            <a:off x="392350" y="1422475"/>
            <a:ext cx="7874100" cy="33753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b="1" lang="en"/>
              <a:t>Personal Task list</a:t>
            </a:r>
            <a:endParaRPr b="1"/>
          </a:p>
          <a:p>
            <a:pPr indent="-342900" lvl="1" marL="914400" rtl="0" algn="l">
              <a:spcBef>
                <a:spcPts val="0"/>
              </a:spcBef>
              <a:spcAft>
                <a:spcPts val="0"/>
              </a:spcAft>
              <a:buSzPts val="1800"/>
              <a:buChar char="▹"/>
            </a:pPr>
            <a:r>
              <a:rPr b="1" lang="en"/>
              <a:t>Add/Remove/Update/Delete Tasks</a:t>
            </a:r>
            <a:endParaRPr b="1"/>
          </a:p>
          <a:p>
            <a:pPr indent="-342900" lvl="1" marL="914400" rtl="0" algn="l">
              <a:spcBef>
                <a:spcPts val="0"/>
              </a:spcBef>
              <a:spcAft>
                <a:spcPts val="0"/>
              </a:spcAft>
              <a:buSzPts val="1800"/>
              <a:buChar char="▹"/>
            </a:pPr>
            <a:r>
              <a:rPr b="1" lang="en"/>
              <a:t>Specify Due Date, Status, Priority and Labels for tasks.</a:t>
            </a:r>
            <a:endParaRPr b="1"/>
          </a:p>
          <a:p>
            <a:pPr indent="-342900" lvl="1" marL="914400" rtl="0" algn="l">
              <a:spcBef>
                <a:spcPts val="0"/>
              </a:spcBef>
              <a:spcAft>
                <a:spcPts val="0"/>
              </a:spcAft>
              <a:buSzPts val="1800"/>
              <a:buChar char="▹"/>
            </a:pPr>
            <a:r>
              <a:rPr b="1" lang="en"/>
              <a:t>Search Tasks by its Title.</a:t>
            </a:r>
            <a:endParaRPr b="1"/>
          </a:p>
          <a:p>
            <a:pPr indent="-342900" lvl="1" marL="914400" rtl="0" algn="l">
              <a:spcBef>
                <a:spcPts val="0"/>
              </a:spcBef>
              <a:spcAft>
                <a:spcPts val="0"/>
              </a:spcAft>
              <a:buSzPts val="1800"/>
              <a:buChar char="▹"/>
            </a:pPr>
            <a:r>
              <a:rPr b="1" lang="en"/>
              <a:t>Search and Filter Tasks based on Date, Priority, Status and Labels, and a combination of these.</a:t>
            </a:r>
            <a:endParaRPr b="1"/>
          </a:p>
          <a:p>
            <a:pPr indent="-342900" lvl="0" marL="457200" rtl="0" algn="l">
              <a:spcBef>
                <a:spcPts val="0"/>
              </a:spcBef>
              <a:spcAft>
                <a:spcPts val="0"/>
              </a:spcAft>
              <a:buSzPts val="1800"/>
              <a:buChar char="▸"/>
            </a:pPr>
            <a:r>
              <a:rPr b="1" lang="en"/>
              <a:t>Team</a:t>
            </a:r>
            <a:endParaRPr b="1"/>
          </a:p>
          <a:p>
            <a:pPr indent="-342900" lvl="1" marL="914400" rtl="0" algn="l">
              <a:spcBef>
                <a:spcPts val="0"/>
              </a:spcBef>
              <a:spcAft>
                <a:spcPts val="0"/>
              </a:spcAft>
              <a:buSzPts val="1800"/>
              <a:buChar char="▹"/>
            </a:pPr>
            <a:r>
              <a:rPr b="1" lang="en"/>
              <a:t>Create a team with members registered in our system.</a:t>
            </a:r>
            <a:endParaRPr b="1"/>
          </a:p>
          <a:p>
            <a:pPr indent="-342900" lvl="1" marL="914400" rtl="0" algn="l">
              <a:spcBef>
                <a:spcPts val="0"/>
              </a:spcBef>
              <a:spcAft>
                <a:spcPts val="0"/>
              </a:spcAft>
              <a:buSzPts val="1800"/>
              <a:buChar char="▹"/>
            </a:pPr>
            <a:r>
              <a:rPr b="1" lang="en"/>
              <a:t>Share tasks across all the member</a:t>
            </a:r>
            <a:endParaRPr b="1"/>
          </a:p>
          <a:p>
            <a:pPr indent="-342900" lvl="1" marL="914400" rtl="0" algn="l">
              <a:spcBef>
                <a:spcPts val="0"/>
              </a:spcBef>
              <a:spcAft>
                <a:spcPts val="0"/>
              </a:spcAft>
              <a:buSzPts val="1800"/>
              <a:buChar char="▹"/>
            </a:pPr>
            <a:r>
              <a:rPr b="1" lang="en"/>
              <a:t>Assign task to a member of a team</a:t>
            </a:r>
            <a:endParaRPr b="1"/>
          </a:p>
          <a:p>
            <a:pPr indent="0" lvl="0" marL="457200" rtl="0" algn="l">
              <a:spcBef>
                <a:spcPts val="600"/>
              </a:spcBef>
              <a:spcAft>
                <a:spcPts val="0"/>
              </a:spcAft>
              <a:buNone/>
            </a:pPr>
            <a:r>
              <a:t/>
            </a:r>
            <a:endParaRPr b="1"/>
          </a:p>
          <a:p>
            <a:pPr indent="0" lvl="0" marL="457200" rtl="0" algn="l">
              <a:spcBef>
                <a:spcPts val="600"/>
              </a:spcBef>
              <a:spcAft>
                <a:spcPts val="0"/>
              </a:spcAft>
              <a:buNone/>
            </a:pPr>
            <a:r>
              <a:t/>
            </a:r>
            <a:endParaRPr b="1"/>
          </a:p>
          <a:p>
            <a:pPr indent="0" lvl="0" marL="0" rtl="0" algn="l">
              <a:spcBef>
                <a:spcPts val="600"/>
              </a:spcBef>
              <a:spcAft>
                <a:spcPts val="0"/>
              </a:spcAft>
              <a:buNone/>
            </a:pPr>
            <a:r>
              <a:t/>
            </a:r>
            <a:endParaRPr b="1" sz="1200"/>
          </a:p>
        </p:txBody>
      </p:sp>
      <p:sp>
        <p:nvSpPr>
          <p:cNvPr id="346" name="Google Shape;346;p1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47" name="Google Shape;347;p13"/>
          <p:cNvGrpSpPr/>
          <p:nvPr/>
        </p:nvGrpSpPr>
        <p:grpSpPr>
          <a:xfrm>
            <a:off x="6056647" y="380988"/>
            <a:ext cx="2706354" cy="1604434"/>
            <a:chOff x="6986665" y="3298709"/>
            <a:chExt cx="1817809" cy="1077669"/>
          </a:xfrm>
        </p:grpSpPr>
        <p:sp>
          <p:nvSpPr>
            <p:cNvPr id="348" name="Google Shape;348;p13"/>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13"/>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13"/>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13"/>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13"/>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13"/>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13"/>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13"/>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13"/>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13"/>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13"/>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3"/>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13"/>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13"/>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13"/>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3"/>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3"/>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3"/>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3"/>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3"/>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3"/>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3"/>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13"/>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3"/>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13"/>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3"/>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0" name="Shape 720"/>
        <p:cNvGrpSpPr/>
        <p:nvPr/>
      </p:nvGrpSpPr>
      <p:grpSpPr>
        <a:xfrm>
          <a:off x="0" y="0"/>
          <a:ext cx="0" cy="0"/>
          <a:chOff x="0" y="0"/>
          <a:chExt cx="0" cy="0"/>
        </a:xfrm>
      </p:grpSpPr>
      <p:sp>
        <p:nvSpPr>
          <p:cNvPr id="721" name="Google Shape;721;p3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722" name="Google Shape;722;p31"/>
          <p:cNvGraphicFramePr/>
          <p:nvPr/>
        </p:nvGraphicFramePr>
        <p:xfrm>
          <a:off x="952500" y="1382375"/>
          <a:ext cx="3000000" cy="3000000"/>
        </p:xfrm>
        <a:graphic>
          <a:graphicData uri="http://schemas.openxmlformats.org/drawingml/2006/table">
            <a:tbl>
              <a:tblPr>
                <a:noFill/>
                <a:tableStyleId>{6024E3CF-8053-450C-B6F2-50460B868705}</a:tableStyleId>
              </a:tblPr>
              <a:tblGrid>
                <a:gridCol w="1195125"/>
                <a:gridCol w="2424375"/>
                <a:gridCol w="3222325"/>
              </a:tblGrid>
              <a:tr h="381000">
                <a:tc>
                  <a:txBody>
                    <a:bodyPr/>
                    <a:lstStyle/>
                    <a:p>
                      <a:pPr indent="0" lvl="0" marL="0" rtl="0" algn="ctr">
                        <a:spcBef>
                          <a:spcPts val="0"/>
                        </a:spcBef>
                        <a:spcAft>
                          <a:spcPts val="0"/>
                        </a:spcAft>
                        <a:buNone/>
                      </a:pPr>
                      <a:r>
                        <a:rPr b="1" lang="en" sz="1500"/>
                        <a:t>Method</a:t>
                      </a:r>
                      <a:endParaRPr b="1" sz="1500"/>
                    </a:p>
                  </a:txBody>
                  <a:tcPr marT="91425" marB="91425" marR="91425" marL="91425"/>
                </a:tc>
                <a:tc>
                  <a:txBody>
                    <a:bodyPr/>
                    <a:lstStyle/>
                    <a:p>
                      <a:pPr indent="0" lvl="0" marL="0" rtl="0" algn="ctr">
                        <a:spcBef>
                          <a:spcPts val="0"/>
                        </a:spcBef>
                        <a:spcAft>
                          <a:spcPts val="0"/>
                        </a:spcAft>
                        <a:buNone/>
                      </a:pPr>
                      <a:r>
                        <a:rPr b="1" lang="en" sz="1500"/>
                        <a:t>Route</a:t>
                      </a:r>
                      <a:endParaRPr b="1" sz="1500"/>
                    </a:p>
                  </a:txBody>
                  <a:tcPr marT="91425" marB="91425" marR="91425" marL="91425"/>
                </a:tc>
                <a:tc>
                  <a:txBody>
                    <a:bodyPr/>
                    <a:lstStyle/>
                    <a:p>
                      <a:pPr indent="0" lvl="0" marL="0" rtl="0" algn="ctr">
                        <a:spcBef>
                          <a:spcPts val="0"/>
                        </a:spcBef>
                        <a:spcAft>
                          <a:spcPts val="0"/>
                        </a:spcAft>
                        <a:buNone/>
                      </a:pPr>
                      <a:r>
                        <a:rPr b="1" lang="en" sz="1500"/>
                        <a:t>Functionality</a:t>
                      </a:r>
                      <a:endParaRPr b="1" sz="1500"/>
                    </a:p>
                  </a:txBody>
                  <a:tcPr marT="91425" marB="91425" marR="91425" marL="91425"/>
                </a:tc>
              </a:tr>
              <a:tr h="381000">
                <a:tc>
                  <a:txBody>
                    <a:bodyPr/>
                    <a:lstStyle/>
                    <a:p>
                      <a:pPr indent="0" lvl="0" marL="0" rtl="0" algn="l">
                        <a:spcBef>
                          <a:spcPts val="0"/>
                        </a:spcBef>
                        <a:spcAft>
                          <a:spcPts val="0"/>
                        </a:spcAft>
                        <a:buNone/>
                      </a:pPr>
                      <a:r>
                        <a:rPr lang="en"/>
                        <a:t>POST</a:t>
                      </a:r>
                      <a:endParaRPr/>
                    </a:p>
                  </a:txBody>
                  <a:tcPr marT="91425" marB="91425" marR="91425" marL="91425"/>
                </a:tc>
                <a:tc>
                  <a:txBody>
                    <a:bodyPr/>
                    <a:lstStyle/>
                    <a:p>
                      <a:pPr indent="0" lvl="0" marL="0" rtl="0" algn="l">
                        <a:spcBef>
                          <a:spcPts val="0"/>
                        </a:spcBef>
                        <a:spcAft>
                          <a:spcPts val="0"/>
                        </a:spcAft>
                        <a:buNone/>
                      </a:pPr>
                      <a:r>
                        <a:rPr lang="en"/>
                        <a:t>api/teams/</a:t>
                      </a:r>
                      <a:endParaRPr/>
                    </a:p>
                  </a:txBody>
                  <a:tcPr marT="91425" marB="91425" marR="91425" marL="91425"/>
                </a:tc>
                <a:tc>
                  <a:txBody>
                    <a:bodyPr/>
                    <a:lstStyle/>
                    <a:p>
                      <a:pPr indent="0" lvl="0" marL="0" rtl="0" algn="l">
                        <a:spcBef>
                          <a:spcPts val="0"/>
                        </a:spcBef>
                        <a:spcAft>
                          <a:spcPts val="0"/>
                        </a:spcAft>
                        <a:buNone/>
                      </a:pPr>
                      <a:r>
                        <a:rPr lang="en"/>
                        <a:t>Create a team</a:t>
                      </a:r>
                      <a:endParaRPr/>
                    </a:p>
                  </a:txBody>
                  <a:tcPr marT="91425" marB="91425" marR="91425" marL="91425"/>
                </a:tc>
              </a:tr>
              <a:tr h="381000">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None/>
                      </a:pPr>
                      <a:r>
                        <a:rPr lang="en"/>
                        <a:t>api/teams/:id</a:t>
                      </a:r>
                      <a:endParaRPr/>
                    </a:p>
                  </a:txBody>
                  <a:tcPr marT="91425" marB="91425" marR="91425" marL="91425"/>
                </a:tc>
                <a:tc>
                  <a:txBody>
                    <a:bodyPr/>
                    <a:lstStyle/>
                    <a:p>
                      <a:pPr indent="0" lvl="0" marL="0" rtl="0" algn="l">
                        <a:spcBef>
                          <a:spcPts val="0"/>
                        </a:spcBef>
                        <a:spcAft>
                          <a:spcPts val="0"/>
                        </a:spcAft>
                        <a:buNone/>
                      </a:pPr>
                      <a:r>
                        <a:rPr lang="en"/>
                        <a:t>Get a team with the given id</a:t>
                      </a:r>
                      <a:endParaRPr/>
                    </a:p>
                  </a:txBody>
                  <a:tcPr marT="91425" marB="91425" marR="91425" marL="91425"/>
                </a:tc>
              </a:tr>
              <a:tr h="381000">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None/>
                      </a:pPr>
                      <a:r>
                        <a:rPr lang="en"/>
                        <a:t>api/teams/</a:t>
                      </a:r>
                      <a:endParaRPr/>
                    </a:p>
                  </a:txBody>
                  <a:tcPr marT="91425" marB="91425" marR="91425" marL="91425"/>
                </a:tc>
                <a:tc>
                  <a:txBody>
                    <a:bodyPr/>
                    <a:lstStyle/>
                    <a:p>
                      <a:pPr indent="0" lvl="0" marL="0" rtl="0" algn="l">
                        <a:spcBef>
                          <a:spcPts val="0"/>
                        </a:spcBef>
                        <a:spcAft>
                          <a:spcPts val="0"/>
                        </a:spcAft>
                        <a:buNone/>
                      </a:pPr>
                      <a:r>
                        <a:rPr lang="en"/>
                        <a:t>Get all teams for the user.</a:t>
                      </a:r>
                      <a:endParaRPr/>
                    </a:p>
                  </a:txBody>
                  <a:tcPr marT="91425" marB="91425" marR="91425" marL="91425"/>
                </a:tc>
              </a:tr>
              <a:tr h="381000">
                <a:tc>
                  <a:txBody>
                    <a:bodyPr/>
                    <a:lstStyle/>
                    <a:p>
                      <a:pPr indent="0" lvl="0" marL="0" rtl="0" algn="l">
                        <a:spcBef>
                          <a:spcPts val="0"/>
                        </a:spcBef>
                        <a:spcAft>
                          <a:spcPts val="0"/>
                        </a:spcAft>
                        <a:buNone/>
                      </a:pPr>
                      <a:r>
                        <a:rPr lang="en"/>
                        <a:t>DELETE</a:t>
                      </a:r>
                      <a:endParaRPr/>
                    </a:p>
                  </a:txBody>
                  <a:tcPr marT="91425" marB="91425" marR="91425" marL="91425"/>
                </a:tc>
                <a:tc>
                  <a:txBody>
                    <a:bodyPr/>
                    <a:lstStyle/>
                    <a:p>
                      <a:pPr indent="0" lvl="0" marL="0" rtl="0" algn="l">
                        <a:spcBef>
                          <a:spcPts val="0"/>
                        </a:spcBef>
                        <a:spcAft>
                          <a:spcPts val="0"/>
                        </a:spcAft>
                        <a:buNone/>
                      </a:pPr>
                      <a:r>
                        <a:rPr lang="en"/>
                        <a:t>api/team/:id</a:t>
                      </a:r>
                      <a:endParaRPr/>
                    </a:p>
                  </a:txBody>
                  <a:tcPr marT="91425" marB="91425" marR="91425" marL="91425"/>
                </a:tc>
                <a:tc>
                  <a:txBody>
                    <a:bodyPr/>
                    <a:lstStyle/>
                    <a:p>
                      <a:pPr indent="0" lvl="0" marL="0" rtl="0" algn="l">
                        <a:spcBef>
                          <a:spcPts val="0"/>
                        </a:spcBef>
                        <a:spcAft>
                          <a:spcPts val="0"/>
                        </a:spcAft>
                        <a:buNone/>
                      </a:pPr>
                      <a:r>
                        <a:rPr lang="en"/>
                        <a:t>Delete a team</a:t>
                      </a:r>
                      <a:endParaRPr/>
                    </a:p>
                  </a:txBody>
                  <a:tcPr marT="91425" marB="91425" marR="91425" marL="91425"/>
                </a:tc>
              </a:tr>
            </a:tbl>
          </a:graphicData>
        </a:graphic>
      </p:graphicFrame>
      <p:sp>
        <p:nvSpPr>
          <p:cNvPr id="723" name="Google Shape;723;p31"/>
          <p:cNvSpPr txBox="1"/>
          <p:nvPr/>
        </p:nvSpPr>
        <p:spPr>
          <a:xfrm>
            <a:off x="2566450" y="130100"/>
            <a:ext cx="46476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sp>
        <p:nvSpPr>
          <p:cNvPr id="724" name="Google Shape;724;p31"/>
          <p:cNvSpPr txBox="1"/>
          <p:nvPr/>
        </p:nvSpPr>
        <p:spPr>
          <a:xfrm>
            <a:off x="896875" y="302575"/>
            <a:ext cx="7445100" cy="30000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4800">
                <a:solidFill>
                  <a:schemeClr val="accent2"/>
                </a:solidFill>
                <a:latin typeface="Raleway SemiBold"/>
                <a:ea typeface="Raleway SemiBold"/>
                <a:cs typeface="Raleway SemiBold"/>
                <a:sym typeface="Raleway SemiBold"/>
              </a:rPr>
              <a:t>REST API’s for teams</a:t>
            </a:r>
            <a:endParaRPr>
              <a:latin typeface="Barlow Light"/>
              <a:ea typeface="Barlow Light"/>
              <a:cs typeface="Barlow Light"/>
              <a:sym typeface="Barlow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8" name="Shape 728"/>
        <p:cNvGrpSpPr/>
        <p:nvPr/>
      </p:nvGrpSpPr>
      <p:grpSpPr>
        <a:xfrm>
          <a:off x="0" y="0"/>
          <a:ext cx="0" cy="0"/>
          <a:chOff x="0" y="0"/>
          <a:chExt cx="0" cy="0"/>
        </a:xfrm>
      </p:grpSpPr>
      <p:sp>
        <p:nvSpPr>
          <p:cNvPr id="729" name="Google Shape;729;p32"/>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Future Scope</a:t>
            </a:r>
            <a:endParaRPr/>
          </a:p>
        </p:txBody>
      </p:sp>
      <p:sp>
        <p:nvSpPr>
          <p:cNvPr id="730" name="Google Shape;730;p32"/>
          <p:cNvSpPr txBox="1"/>
          <p:nvPr>
            <p:ph idx="1" type="body"/>
          </p:nvPr>
        </p:nvSpPr>
        <p:spPr>
          <a:xfrm>
            <a:off x="476100" y="1428950"/>
            <a:ext cx="8191800" cy="29865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a:t>Integration with Github</a:t>
            </a:r>
            <a:endParaRPr/>
          </a:p>
          <a:p>
            <a:pPr indent="-342900" lvl="1" marL="914400" rtl="0" algn="l">
              <a:spcBef>
                <a:spcPts val="0"/>
              </a:spcBef>
              <a:spcAft>
                <a:spcPts val="0"/>
              </a:spcAft>
              <a:buSzPts val="1800"/>
              <a:buChar char="▹"/>
            </a:pPr>
            <a:r>
              <a:rPr lang="en"/>
              <a:t>On assigning tasks to a person, assign the github issue for that task to that person</a:t>
            </a:r>
            <a:endParaRPr/>
          </a:p>
          <a:p>
            <a:pPr indent="-342900" lvl="0" marL="457200" rtl="0" algn="l">
              <a:spcBef>
                <a:spcPts val="0"/>
              </a:spcBef>
              <a:spcAft>
                <a:spcPts val="0"/>
              </a:spcAft>
              <a:buSzPts val="1800"/>
              <a:buChar char="▸"/>
            </a:pPr>
            <a:r>
              <a:rPr lang="en"/>
              <a:t>Integration with Slack</a:t>
            </a:r>
            <a:endParaRPr/>
          </a:p>
          <a:p>
            <a:pPr indent="-342900" lvl="1" marL="914400" rtl="0" algn="l">
              <a:spcBef>
                <a:spcPts val="0"/>
              </a:spcBef>
              <a:spcAft>
                <a:spcPts val="0"/>
              </a:spcAft>
              <a:buSzPts val="1800"/>
              <a:buChar char="▹"/>
            </a:pPr>
            <a:r>
              <a:rPr lang="en"/>
              <a:t>For intra-team communication.</a:t>
            </a:r>
            <a:endParaRPr/>
          </a:p>
          <a:p>
            <a:pPr indent="-342900" lvl="0" marL="457200" rtl="0" algn="l">
              <a:spcBef>
                <a:spcPts val="0"/>
              </a:spcBef>
              <a:spcAft>
                <a:spcPts val="0"/>
              </a:spcAft>
              <a:buSzPts val="1800"/>
              <a:buChar char="▸"/>
            </a:pPr>
            <a:r>
              <a:rPr lang="en"/>
              <a:t>Send reminders of tasks on whatsapp.</a:t>
            </a:r>
            <a:endParaRPr/>
          </a:p>
          <a:p>
            <a:pPr indent="-342900" lvl="0" marL="457200" rtl="0" algn="l">
              <a:spcBef>
                <a:spcPts val="0"/>
              </a:spcBef>
              <a:spcAft>
                <a:spcPts val="0"/>
              </a:spcAft>
              <a:buSzPts val="1800"/>
              <a:buChar char="▸"/>
            </a:pPr>
            <a:r>
              <a:rPr lang="en"/>
              <a:t>Nesting of teams [Sub teams inside teams]</a:t>
            </a:r>
            <a:endParaRPr/>
          </a:p>
          <a:p>
            <a:pPr indent="-342900" lvl="0" marL="457200" rtl="0" algn="l">
              <a:spcBef>
                <a:spcPts val="0"/>
              </a:spcBef>
              <a:spcAft>
                <a:spcPts val="0"/>
              </a:spcAft>
              <a:buSzPts val="1800"/>
              <a:buChar char="▸"/>
            </a:pPr>
            <a:r>
              <a:rPr lang="en"/>
              <a:t>Invitation for joining the team to the people who're not registered into our database.</a:t>
            </a:r>
            <a:endParaRPr/>
          </a:p>
        </p:txBody>
      </p:sp>
      <p:sp>
        <p:nvSpPr>
          <p:cNvPr id="731" name="Google Shape;731;p3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14"/>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Feature(Continued)</a:t>
            </a:r>
            <a:endParaRPr/>
          </a:p>
        </p:txBody>
      </p:sp>
      <p:sp>
        <p:nvSpPr>
          <p:cNvPr id="379" name="Google Shape;379;p14"/>
          <p:cNvSpPr txBox="1"/>
          <p:nvPr>
            <p:ph idx="1" type="body"/>
          </p:nvPr>
        </p:nvSpPr>
        <p:spPr>
          <a:xfrm>
            <a:off x="457200" y="1415550"/>
            <a:ext cx="8025300" cy="32592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b="1" lang="en"/>
              <a:t>User Authentication with Signup/Login/Logout features</a:t>
            </a:r>
            <a:endParaRPr b="1"/>
          </a:p>
          <a:p>
            <a:pPr indent="-342900" lvl="0" marL="457200" rtl="0" algn="l">
              <a:spcBef>
                <a:spcPts val="0"/>
              </a:spcBef>
              <a:spcAft>
                <a:spcPts val="0"/>
              </a:spcAft>
              <a:buSzPts val="1800"/>
              <a:buChar char="▸"/>
            </a:pPr>
            <a:r>
              <a:rPr b="1" lang="en"/>
              <a:t>Comments</a:t>
            </a:r>
            <a:endParaRPr b="1"/>
          </a:p>
          <a:p>
            <a:pPr indent="-342900" lvl="1" marL="914400" rtl="0" algn="l">
              <a:spcBef>
                <a:spcPts val="0"/>
              </a:spcBef>
              <a:spcAft>
                <a:spcPts val="0"/>
              </a:spcAft>
              <a:buSzPts val="1800"/>
              <a:buChar char="▹"/>
            </a:pPr>
            <a:r>
              <a:rPr b="1" lang="en"/>
              <a:t>Add, Delete comments on task of a team.</a:t>
            </a:r>
            <a:endParaRPr b="1"/>
          </a:p>
          <a:p>
            <a:pPr indent="-342900" lvl="0" marL="457200" rtl="0" algn="l">
              <a:spcBef>
                <a:spcPts val="0"/>
              </a:spcBef>
              <a:spcAft>
                <a:spcPts val="0"/>
              </a:spcAft>
              <a:buSzPts val="1800"/>
              <a:buChar char="▸"/>
            </a:pPr>
            <a:r>
              <a:rPr b="1" lang="en"/>
              <a:t>Email Service</a:t>
            </a:r>
            <a:endParaRPr b="1"/>
          </a:p>
          <a:p>
            <a:pPr indent="-342900" lvl="1" marL="914400" rtl="0" algn="l">
              <a:spcBef>
                <a:spcPts val="0"/>
              </a:spcBef>
              <a:spcAft>
                <a:spcPts val="0"/>
              </a:spcAft>
              <a:buSzPts val="1800"/>
              <a:buChar char="▹"/>
            </a:pPr>
            <a:r>
              <a:rPr b="1" lang="en"/>
              <a:t>Email sent when a task is assigned to a person.</a:t>
            </a:r>
            <a:endParaRPr b="1"/>
          </a:p>
          <a:p>
            <a:pPr indent="-342900" lvl="1" marL="914400" rtl="0" algn="l">
              <a:spcBef>
                <a:spcPts val="0"/>
              </a:spcBef>
              <a:spcAft>
                <a:spcPts val="0"/>
              </a:spcAft>
              <a:buSzPts val="1800"/>
              <a:buChar char="▹"/>
            </a:pPr>
            <a:r>
              <a:rPr b="1" lang="en"/>
              <a:t>Reminder email sent to the assignee, one day prior to the due date of the task</a:t>
            </a:r>
            <a:endParaRPr b="1"/>
          </a:p>
          <a:p>
            <a:pPr indent="0" lvl="0" marL="457200" rtl="0" algn="l">
              <a:spcBef>
                <a:spcPts val="600"/>
              </a:spcBef>
              <a:spcAft>
                <a:spcPts val="0"/>
              </a:spcAft>
              <a:buNone/>
            </a:pPr>
            <a:r>
              <a:t/>
            </a:r>
            <a:endParaRPr/>
          </a:p>
        </p:txBody>
      </p:sp>
      <p:sp>
        <p:nvSpPr>
          <p:cNvPr id="380" name="Google Shape;380;p1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15"/>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Tech Stack</a:t>
            </a:r>
            <a:endParaRPr/>
          </a:p>
        </p:txBody>
      </p:sp>
      <p:sp>
        <p:nvSpPr>
          <p:cNvPr id="386" name="Google Shape;386;p15"/>
          <p:cNvSpPr txBox="1"/>
          <p:nvPr>
            <p:ph idx="1" type="body"/>
          </p:nvPr>
        </p:nvSpPr>
        <p:spPr>
          <a:xfrm>
            <a:off x="457200" y="1563525"/>
            <a:ext cx="7938900" cy="26790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a:t>Backend: Express.js, Node.js</a:t>
            </a:r>
            <a:endParaRPr/>
          </a:p>
          <a:p>
            <a:pPr indent="-342900" lvl="0" marL="457200" rtl="0" algn="l">
              <a:spcBef>
                <a:spcPts val="0"/>
              </a:spcBef>
              <a:spcAft>
                <a:spcPts val="0"/>
              </a:spcAft>
              <a:buSzPts val="1800"/>
              <a:buChar char="▸"/>
            </a:pPr>
            <a:r>
              <a:rPr lang="en"/>
              <a:t>Frontend: React.js</a:t>
            </a:r>
            <a:endParaRPr/>
          </a:p>
          <a:p>
            <a:pPr indent="-342900" lvl="0" marL="457200" rtl="0" algn="l">
              <a:spcBef>
                <a:spcPts val="0"/>
              </a:spcBef>
              <a:spcAft>
                <a:spcPts val="0"/>
              </a:spcAft>
              <a:buSzPts val="1800"/>
              <a:buChar char="▸"/>
            </a:pPr>
            <a:r>
              <a:rPr lang="en"/>
              <a:t>Database: MySQL</a:t>
            </a:r>
            <a:endParaRPr/>
          </a:p>
          <a:p>
            <a:pPr indent="-342900" lvl="0" marL="457200" rtl="0" algn="l">
              <a:spcBef>
                <a:spcPts val="0"/>
              </a:spcBef>
              <a:spcAft>
                <a:spcPts val="0"/>
              </a:spcAft>
              <a:buSzPts val="1800"/>
              <a:buChar char="▸"/>
            </a:pPr>
            <a:r>
              <a:rPr lang="en"/>
              <a:t>Database ORM: Sequelize</a:t>
            </a:r>
            <a:endParaRPr/>
          </a:p>
          <a:p>
            <a:pPr indent="-342900" lvl="0" marL="457200" rtl="0" algn="l">
              <a:spcBef>
                <a:spcPts val="0"/>
              </a:spcBef>
              <a:spcAft>
                <a:spcPts val="0"/>
              </a:spcAft>
              <a:buSzPts val="1800"/>
              <a:buChar char="▸"/>
            </a:pPr>
            <a:r>
              <a:rPr lang="en"/>
              <a:t>Deployment tool: Heroku</a:t>
            </a:r>
            <a:endParaRPr/>
          </a:p>
          <a:p>
            <a:pPr indent="-342900" lvl="0" marL="457200" rtl="0" algn="l">
              <a:spcBef>
                <a:spcPts val="0"/>
              </a:spcBef>
              <a:spcAft>
                <a:spcPts val="0"/>
              </a:spcAft>
              <a:buSzPts val="1800"/>
              <a:buChar char="▸"/>
            </a:pPr>
            <a:r>
              <a:rPr lang="en"/>
              <a:t>Version Control: Git</a:t>
            </a:r>
            <a:endParaRPr/>
          </a:p>
          <a:p>
            <a:pPr indent="-342900" lvl="0" marL="457200" rtl="0" algn="l">
              <a:spcBef>
                <a:spcPts val="0"/>
              </a:spcBef>
              <a:spcAft>
                <a:spcPts val="0"/>
              </a:spcAft>
              <a:buSzPts val="1800"/>
              <a:buChar char="▸"/>
            </a:pPr>
            <a:r>
              <a:rPr lang="en"/>
              <a:t>Email Service: Gmail SMTP</a:t>
            </a:r>
            <a:endParaRPr/>
          </a:p>
        </p:txBody>
      </p:sp>
      <p:sp>
        <p:nvSpPr>
          <p:cNvPr id="387" name="Google Shape;387;p1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88" name="Google Shape;388;p15"/>
          <p:cNvPicPr preferRelativeResize="0"/>
          <p:nvPr/>
        </p:nvPicPr>
        <p:blipFill>
          <a:blip r:embed="rId3">
            <a:alphaModFix/>
          </a:blip>
          <a:stretch>
            <a:fillRect/>
          </a:stretch>
        </p:blipFill>
        <p:spPr>
          <a:xfrm>
            <a:off x="5166075" y="708738"/>
            <a:ext cx="3371850" cy="3533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16"/>
          <p:cNvSpPr txBox="1"/>
          <p:nvPr>
            <p:ph idx="4294967295" type="ctrTitle"/>
          </p:nvPr>
        </p:nvSpPr>
        <p:spPr>
          <a:xfrm>
            <a:off x="685800" y="1570050"/>
            <a:ext cx="3867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000">
                <a:solidFill>
                  <a:schemeClr val="accent1"/>
                </a:solidFill>
              </a:rPr>
              <a:t>Feature</a:t>
            </a:r>
            <a:endParaRPr sz="6000">
              <a:solidFill>
                <a:schemeClr val="accent1"/>
              </a:solidFill>
            </a:endParaRPr>
          </a:p>
          <a:p>
            <a:pPr indent="0" lvl="0" marL="0" rtl="0" algn="l">
              <a:spcBef>
                <a:spcPts val="0"/>
              </a:spcBef>
              <a:spcAft>
                <a:spcPts val="0"/>
              </a:spcAft>
              <a:buNone/>
            </a:pPr>
            <a:r>
              <a:rPr lang="en" sz="6000">
                <a:solidFill>
                  <a:schemeClr val="accent1"/>
                </a:solidFill>
              </a:rPr>
              <a:t>Explained</a:t>
            </a:r>
            <a:endParaRPr sz="6000">
              <a:solidFill>
                <a:schemeClr val="accent1"/>
              </a:solidFill>
            </a:endParaRPr>
          </a:p>
        </p:txBody>
      </p:sp>
      <p:sp>
        <p:nvSpPr>
          <p:cNvPr id="394" name="Google Shape;394;p1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95" name="Google Shape;395;p16"/>
          <p:cNvGrpSpPr/>
          <p:nvPr/>
        </p:nvGrpSpPr>
        <p:grpSpPr>
          <a:xfrm>
            <a:off x="5038937" y="624256"/>
            <a:ext cx="3428994" cy="3803332"/>
            <a:chOff x="2152750" y="190500"/>
            <a:chExt cx="4293756" cy="4762499"/>
          </a:xfrm>
        </p:grpSpPr>
        <p:sp>
          <p:nvSpPr>
            <p:cNvPr id="396" name="Google Shape;396;p16"/>
            <p:cNvSpPr/>
            <p:nvPr/>
          </p:nvSpPr>
          <p:spPr>
            <a:xfrm>
              <a:off x="2152750" y="2957607"/>
              <a:ext cx="756691" cy="437959"/>
            </a:xfrm>
            <a:custGeom>
              <a:rect b="b" l="l" r="r" t="t"/>
              <a:pathLst>
                <a:path extrusionOk="0" h="437959" w="756691">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16"/>
            <p:cNvSpPr/>
            <p:nvPr/>
          </p:nvSpPr>
          <p:spPr>
            <a:xfrm>
              <a:off x="2318956" y="3109336"/>
              <a:ext cx="225716" cy="175248"/>
            </a:xfrm>
            <a:custGeom>
              <a:rect b="b" l="l" r="r" t="t"/>
              <a:pathLst>
                <a:path extrusionOk="0" h="175248" w="225716">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6"/>
            <p:cNvSpPr/>
            <p:nvPr/>
          </p:nvSpPr>
          <p:spPr>
            <a:xfrm>
              <a:off x="2319304" y="3166967"/>
              <a:ext cx="224715" cy="117585"/>
            </a:xfrm>
            <a:custGeom>
              <a:rect b="b" l="l" r="r" t="t"/>
              <a:pathLst>
                <a:path extrusionOk="0" h="117585" w="224715">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6"/>
            <p:cNvSpPr/>
            <p:nvPr/>
          </p:nvSpPr>
          <p:spPr>
            <a:xfrm>
              <a:off x="2550431" y="3021675"/>
              <a:ext cx="225586" cy="168802"/>
            </a:xfrm>
            <a:custGeom>
              <a:rect b="b" l="l" r="r" t="t"/>
              <a:pathLst>
                <a:path extrusionOk="0" h="168802" w="225586">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6"/>
            <p:cNvSpPr/>
            <p:nvPr/>
          </p:nvSpPr>
          <p:spPr>
            <a:xfrm>
              <a:off x="2551534" y="3076575"/>
              <a:ext cx="224758" cy="117584"/>
            </a:xfrm>
            <a:custGeom>
              <a:rect b="b" l="l" r="r" t="t"/>
              <a:pathLst>
                <a:path extrusionOk="0" h="117584" w="224758">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6"/>
            <p:cNvSpPr/>
            <p:nvPr/>
          </p:nvSpPr>
          <p:spPr>
            <a:xfrm>
              <a:off x="2330724" y="2010537"/>
              <a:ext cx="387976" cy="1115665"/>
            </a:xfrm>
            <a:custGeom>
              <a:rect b="b" l="l" r="r" t="t"/>
              <a:pathLst>
                <a:path extrusionOk="0" h="1115665" w="387976">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6"/>
            <p:cNvSpPr/>
            <p:nvPr/>
          </p:nvSpPr>
          <p:spPr>
            <a:xfrm>
              <a:off x="2382705" y="1314450"/>
              <a:ext cx="248692" cy="242377"/>
            </a:xfrm>
            <a:custGeom>
              <a:rect b="b" l="l" r="r" t="t"/>
              <a:pathLst>
                <a:path extrusionOk="0" h="242377" w="248692">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6"/>
            <p:cNvSpPr/>
            <p:nvPr/>
          </p:nvSpPr>
          <p:spPr>
            <a:xfrm>
              <a:off x="2671394" y="1371981"/>
              <a:ext cx="353519" cy="695039"/>
            </a:xfrm>
            <a:custGeom>
              <a:rect b="b" l="l" r="r" t="t"/>
              <a:pathLst>
                <a:path extrusionOk="0" h="695039" w="353519">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16"/>
            <p:cNvSpPr/>
            <p:nvPr/>
          </p:nvSpPr>
          <p:spPr>
            <a:xfrm>
              <a:off x="2315965" y="1348763"/>
              <a:ext cx="403432" cy="814679"/>
            </a:xfrm>
            <a:custGeom>
              <a:rect b="b" l="l" r="r" t="t"/>
              <a:pathLst>
                <a:path extrusionOk="0" h="814679" w="403432">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16"/>
            <p:cNvSpPr/>
            <p:nvPr/>
          </p:nvSpPr>
          <p:spPr>
            <a:xfrm>
              <a:off x="2373403" y="1062776"/>
              <a:ext cx="268166" cy="327122"/>
            </a:xfrm>
            <a:custGeom>
              <a:rect b="b" l="l" r="r" t="t"/>
              <a:pathLst>
                <a:path extrusionOk="0" h="327122" w="268166">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16"/>
            <p:cNvSpPr/>
            <p:nvPr/>
          </p:nvSpPr>
          <p:spPr>
            <a:xfrm>
              <a:off x="2348404" y="1033740"/>
              <a:ext cx="282986" cy="280709"/>
            </a:xfrm>
            <a:custGeom>
              <a:rect b="b" l="l" r="r" t="t"/>
              <a:pathLst>
                <a:path extrusionOk="0" h="280709" w="282986">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6"/>
            <p:cNvSpPr/>
            <p:nvPr/>
          </p:nvSpPr>
          <p:spPr>
            <a:xfrm>
              <a:off x="2295460" y="1509426"/>
              <a:ext cx="362138" cy="623316"/>
            </a:xfrm>
            <a:custGeom>
              <a:rect b="b" l="l" r="r" t="t"/>
              <a:pathLst>
                <a:path extrusionOk="0" h="623316" w="362138">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6"/>
            <p:cNvSpPr/>
            <p:nvPr/>
          </p:nvSpPr>
          <p:spPr>
            <a:xfrm>
              <a:off x="2681160" y="1699641"/>
              <a:ext cx="419212" cy="565118"/>
            </a:xfrm>
            <a:custGeom>
              <a:rect b="b" l="l" r="r" t="t"/>
              <a:pathLst>
                <a:path extrusionOk="0" h="565118" w="419212">
                  <a:moveTo>
                    <a:pt x="419212" y="0"/>
                  </a:moveTo>
                  <a:lnTo>
                    <a:pt x="287965" y="449771"/>
                  </a:lnTo>
                  <a:lnTo>
                    <a:pt x="0" y="565118"/>
                  </a:lnTo>
                  <a:lnTo>
                    <a:pt x="105017" y="126968"/>
                  </a:lnTo>
                  <a:lnTo>
                    <a:pt x="419212"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6"/>
            <p:cNvSpPr/>
            <p:nvPr/>
          </p:nvSpPr>
          <p:spPr>
            <a:xfrm>
              <a:off x="2608827" y="2053875"/>
              <a:ext cx="212446" cy="104783"/>
            </a:xfrm>
            <a:custGeom>
              <a:rect b="b" l="l" r="r" t="t"/>
              <a:pathLst>
                <a:path extrusionOk="0" h="104783" w="212446">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6"/>
            <p:cNvSpPr/>
            <p:nvPr/>
          </p:nvSpPr>
          <p:spPr>
            <a:xfrm>
              <a:off x="2916099" y="1987646"/>
              <a:ext cx="131568" cy="109091"/>
            </a:xfrm>
            <a:custGeom>
              <a:rect b="b" l="l" r="r" t="t"/>
              <a:pathLst>
                <a:path extrusionOk="0" h="109091" w="131568">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6"/>
            <p:cNvSpPr/>
            <p:nvPr/>
          </p:nvSpPr>
          <p:spPr>
            <a:xfrm>
              <a:off x="2631550" y="1349025"/>
              <a:ext cx="130391" cy="190023"/>
            </a:xfrm>
            <a:custGeom>
              <a:rect b="b" l="l" r="r" t="t"/>
              <a:pathLst>
                <a:path extrusionOk="0" h="190023" w="130391">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6"/>
            <p:cNvSpPr/>
            <p:nvPr/>
          </p:nvSpPr>
          <p:spPr>
            <a:xfrm>
              <a:off x="2269458" y="1478036"/>
              <a:ext cx="157611" cy="236452"/>
            </a:xfrm>
            <a:custGeom>
              <a:rect b="b" l="l" r="r" t="t"/>
              <a:pathLst>
                <a:path extrusionOk="0" h="236452" w="157611">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6"/>
            <p:cNvSpPr/>
            <p:nvPr/>
          </p:nvSpPr>
          <p:spPr>
            <a:xfrm>
              <a:off x="3098756" y="3983831"/>
              <a:ext cx="98079" cy="56769"/>
            </a:xfrm>
            <a:custGeom>
              <a:rect b="b" l="l" r="r" t="t"/>
              <a:pathLst>
                <a:path extrusionOk="0" h="56769" w="98079">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6"/>
            <p:cNvSpPr/>
            <p:nvPr/>
          </p:nvSpPr>
          <p:spPr>
            <a:xfrm>
              <a:off x="4017202" y="4508754"/>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6"/>
            <p:cNvSpPr/>
            <p:nvPr/>
          </p:nvSpPr>
          <p:spPr>
            <a:xfrm>
              <a:off x="5609182" y="3535680"/>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6"/>
            <p:cNvSpPr/>
            <p:nvPr/>
          </p:nvSpPr>
          <p:spPr>
            <a:xfrm>
              <a:off x="3115863" y="3050952"/>
              <a:ext cx="67191" cy="975240"/>
            </a:xfrm>
            <a:custGeom>
              <a:rect b="b" l="l" r="r" t="t"/>
              <a:pathLst>
                <a:path extrusionOk="0" h="975240" w="67191">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6"/>
            <p:cNvSpPr/>
            <p:nvPr/>
          </p:nvSpPr>
          <p:spPr>
            <a:xfrm>
              <a:off x="4036495" y="3422808"/>
              <a:ext cx="59588" cy="1128783"/>
            </a:xfrm>
            <a:custGeom>
              <a:rect b="b" l="l" r="r" t="t"/>
              <a:pathLst>
                <a:path extrusionOk="0" h="1128783" w="59588">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6"/>
            <p:cNvSpPr/>
            <p:nvPr/>
          </p:nvSpPr>
          <p:spPr>
            <a:xfrm>
              <a:off x="5628379" y="2652522"/>
              <a:ext cx="59588" cy="923996"/>
            </a:xfrm>
            <a:custGeom>
              <a:rect b="b" l="l" r="r" t="t"/>
              <a:pathLst>
                <a:path extrusionOk="0" h="923996" w="59588">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6"/>
            <p:cNvSpPr/>
            <p:nvPr/>
          </p:nvSpPr>
          <p:spPr>
            <a:xfrm>
              <a:off x="3056370" y="3054762"/>
              <a:ext cx="1009872" cy="652653"/>
            </a:xfrm>
            <a:custGeom>
              <a:rect b="b" l="l" r="r" t="t"/>
              <a:pathLst>
                <a:path extrusionOk="0" h="652653" w="1009872">
                  <a:moveTo>
                    <a:pt x="1009872" y="652653"/>
                  </a:moveTo>
                  <a:lnTo>
                    <a:pt x="0" y="68294"/>
                  </a:lnTo>
                  <a:lnTo>
                    <a:pt x="0" y="0"/>
                  </a:lnTo>
                  <a:lnTo>
                    <a:pt x="1009872" y="584454"/>
                  </a:lnTo>
                  <a:lnTo>
                    <a:pt x="1009872" y="65265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6"/>
            <p:cNvSpPr/>
            <p:nvPr/>
          </p:nvSpPr>
          <p:spPr>
            <a:xfrm>
              <a:off x="3056084" y="2071592"/>
              <a:ext cx="2712855" cy="1569720"/>
            </a:xfrm>
            <a:custGeom>
              <a:rect b="b" l="l" r="r" t="t"/>
              <a:pathLst>
                <a:path extrusionOk="0" h="1569720" w="2712855">
                  <a:moveTo>
                    <a:pt x="2712856" y="584359"/>
                  </a:moveTo>
                  <a:lnTo>
                    <a:pt x="1009967" y="1569720"/>
                  </a:lnTo>
                  <a:lnTo>
                    <a:pt x="0" y="985361"/>
                  </a:lnTo>
                  <a:lnTo>
                    <a:pt x="1702889" y="0"/>
                  </a:lnTo>
                  <a:lnTo>
                    <a:pt x="2712856" y="58435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6"/>
            <p:cNvSpPr/>
            <p:nvPr/>
          </p:nvSpPr>
          <p:spPr>
            <a:xfrm>
              <a:off x="4066242" y="2653855"/>
              <a:ext cx="1702888" cy="1053560"/>
            </a:xfrm>
            <a:custGeom>
              <a:rect b="b" l="l" r="r" t="t"/>
              <a:pathLst>
                <a:path extrusionOk="0" h="1053560" w="1702888">
                  <a:moveTo>
                    <a:pt x="1702888" y="68199"/>
                  </a:moveTo>
                  <a:lnTo>
                    <a:pt x="0" y="1053560"/>
                  </a:lnTo>
                  <a:lnTo>
                    <a:pt x="0" y="985361"/>
                  </a:lnTo>
                  <a:lnTo>
                    <a:pt x="1702888" y="0"/>
                  </a:lnTo>
                  <a:lnTo>
                    <a:pt x="1702888" y="68199"/>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6"/>
            <p:cNvSpPr/>
            <p:nvPr/>
          </p:nvSpPr>
          <p:spPr>
            <a:xfrm>
              <a:off x="4763535" y="2360390"/>
              <a:ext cx="519572" cy="326898"/>
            </a:xfrm>
            <a:custGeom>
              <a:rect b="b" l="l" r="r" t="t"/>
              <a:pathLst>
                <a:path extrusionOk="0" h="326898" w="519572">
                  <a:moveTo>
                    <a:pt x="519572" y="98965"/>
                  </a:moveTo>
                  <a:lnTo>
                    <a:pt x="248049" y="326898"/>
                  </a:lnTo>
                  <a:lnTo>
                    <a:pt x="0" y="227933"/>
                  </a:lnTo>
                  <a:lnTo>
                    <a:pt x="271523" y="0"/>
                  </a:lnTo>
                  <a:lnTo>
                    <a:pt x="519572" y="98965"/>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6"/>
            <p:cNvSpPr/>
            <p:nvPr/>
          </p:nvSpPr>
          <p:spPr>
            <a:xfrm>
              <a:off x="4668877" y="2346674"/>
              <a:ext cx="551219" cy="318992"/>
            </a:xfrm>
            <a:custGeom>
              <a:rect b="b" l="l" r="r" t="t"/>
              <a:pathLst>
                <a:path extrusionOk="0" h="318992" w="551219">
                  <a:moveTo>
                    <a:pt x="551220" y="123254"/>
                  </a:moveTo>
                  <a:lnTo>
                    <a:pt x="212980" y="318992"/>
                  </a:lnTo>
                  <a:lnTo>
                    <a:pt x="0" y="195739"/>
                  </a:lnTo>
                  <a:lnTo>
                    <a:pt x="338240" y="0"/>
                  </a:lnTo>
                  <a:lnTo>
                    <a:pt x="551220" y="123254"/>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6"/>
            <p:cNvSpPr/>
            <p:nvPr/>
          </p:nvSpPr>
          <p:spPr>
            <a:xfrm>
              <a:off x="4743291" y="2531554"/>
              <a:ext cx="161184" cy="93249"/>
            </a:xfrm>
            <a:custGeom>
              <a:rect b="b" l="l" r="r" t="t"/>
              <a:pathLst>
                <a:path extrusionOk="0" h="93249" w="161184">
                  <a:moveTo>
                    <a:pt x="161184" y="81248"/>
                  </a:moveTo>
                  <a:lnTo>
                    <a:pt x="140466" y="93250"/>
                  </a:lnTo>
                  <a:lnTo>
                    <a:pt x="0" y="12001"/>
                  </a:lnTo>
                  <a:lnTo>
                    <a:pt x="20718" y="0"/>
                  </a:lnTo>
                  <a:lnTo>
                    <a:pt x="161184"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6"/>
            <p:cNvSpPr/>
            <p:nvPr/>
          </p:nvSpPr>
          <p:spPr>
            <a:xfrm>
              <a:off x="4789955" y="2504598"/>
              <a:ext cx="161089" cy="93249"/>
            </a:xfrm>
            <a:custGeom>
              <a:rect b="b" l="l" r="r" t="t"/>
              <a:pathLst>
                <a:path extrusionOk="0" h="93249" w="161089">
                  <a:moveTo>
                    <a:pt x="161089" y="81248"/>
                  </a:moveTo>
                  <a:lnTo>
                    <a:pt x="140371" y="93250"/>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6"/>
            <p:cNvSpPr/>
            <p:nvPr/>
          </p:nvSpPr>
          <p:spPr>
            <a:xfrm>
              <a:off x="4834813" y="2478690"/>
              <a:ext cx="161089" cy="93154"/>
            </a:xfrm>
            <a:custGeom>
              <a:rect b="b" l="l" r="r" t="t"/>
              <a:pathLst>
                <a:path extrusionOk="0" h="93154" w="161089">
                  <a:moveTo>
                    <a:pt x="161089" y="81248"/>
                  </a:moveTo>
                  <a:lnTo>
                    <a:pt x="140371" y="93154"/>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16"/>
            <p:cNvSpPr/>
            <p:nvPr/>
          </p:nvSpPr>
          <p:spPr>
            <a:xfrm>
              <a:off x="4998753" y="2451734"/>
              <a:ext cx="102450" cy="59245"/>
            </a:xfrm>
            <a:custGeom>
              <a:rect b="b" l="l" r="r" t="t"/>
              <a:pathLst>
                <a:path extrusionOk="0" h="59245" w="102450">
                  <a:moveTo>
                    <a:pt x="102451" y="47244"/>
                  </a:moveTo>
                  <a:lnTo>
                    <a:pt x="81733" y="59246"/>
                  </a:lnTo>
                  <a:lnTo>
                    <a:pt x="0" y="12002"/>
                  </a:lnTo>
                  <a:lnTo>
                    <a:pt x="20718" y="0"/>
                  </a:lnTo>
                  <a:lnTo>
                    <a:pt x="102451" y="47244"/>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6"/>
            <p:cNvSpPr/>
            <p:nvPr/>
          </p:nvSpPr>
          <p:spPr>
            <a:xfrm>
              <a:off x="5043611" y="2425731"/>
              <a:ext cx="102450" cy="59245"/>
            </a:xfrm>
            <a:custGeom>
              <a:rect b="b" l="l" r="r" t="t"/>
              <a:pathLst>
                <a:path extrusionOk="0" h="59245" w="102450">
                  <a:moveTo>
                    <a:pt x="102451" y="47339"/>
                  </a:moveTo>
                  <a:lnTo>
                    <a:pt x="81733" y="59246"/>
                  </a:lnTo>
                  <a:lnTo>
                    <a:pt x="0" y="12001"/>
                  </a:lnTo>
                  <a:lnTo>
                    <a:pt x="20718" y="0"/>
                  </a:lnTo>
                  <a:lnTo>
                    <a:pt x="102451" y="473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6"/>
            <p:cNvSpPr/>
            <p:nvPr/>
          </p:nvSpPr>
          <p:spPr>
            <a:xfrm>
              <a:off x="4912649" y="2469832"/>
              <a:ext cx="307447" cy="180974"/>
            </a:xfrm>
            <a:custGeom>
              <a:rect b="b" l="l" r="r" t="t"/>
              <a:pathLst>
                <a:path extrusionOk="0" h="180974" w="307447">
                  <a:moveTo>
                    <a:pt x="7508" y="180975"/>
                  </a:moveTo>
                  <a:cubicBezTo>
                    <a:pt x="13115" y="178594"/>
                    <a:pt x="307448" y="0"/>
                    <a:pt x="307448" y="0"/>
                  </a:cubicBezTo>
                  <a:lnTo>
                    <a:pt x="0" y="178117"/>
                  </a:lnTo>
                  <a:close/>
                </a:path>
              </a:pathLst>
            </a:custGeom>
            <a:solidFill>
              <a:srgbClr val="D6D6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6"/>
            <p:cNvSpPr/>
            <p:nvPr/>
          </p:nvSpPr>
          <p:spPr>
            <a:xfrm>
              <a:off x="4894497" y="2841212"/>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16"/>
            <p:cNvSpPr/>
            <p:nvPr/>
          </p:nvSpPr>
          <p:spPr>
            <a:xfrm>
              <a:off x="4901418" y="2763964"/>
              <a:ext cx="147800" cy="156591"/>
            </a:xfrm>
            <a:custGeom>
              <a:rect b="b" l="l" r="r" t="t"/>
              <a:pathLst>
                <a:path extrusionOk="0" h="156591" w="14780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16"/>
            <p:cNvSpPr/>
            <p:nvPr/>
          </p:nvSpPr>
          <p:spPr>
            <a:xfrm>
              <a:off x="4901720" y="2721292"/>
              <a:ext cx="147498" cy="85344"/>
            </a:xfrm>
            <a:custGeom>
              <a:rect b="b" l="l" r="r" t="t"/>
              <a:pathLst>
                <a:path extrusionOk="0" h="85344" w="147498">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6"/>
            <p:cNvSpPr/>
            <p:nvPr/>
          </p:nvSpPr>
          <p:spPr>
            <a:xfrm>
              <a:off x="4913314" y="2732891"/>
              <a:ext cx="124214" cy="61955"/>
            </a:xfrm>
            <a:custGeom>
              <a:rect b="b" l="l" r="r" t="t"/>
              <a:pathLst>
                <a:path extrusionOk="0" h="61955" w="124214">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6"/>
            <p:cNvSpPr/>
            <p:nvPr/>
          </p:nvSpPr>
          <p:spPr>
            <a:xfrm>
              <a:off x="4922818" y="2733153"/>
              <a:ext cx="114710" cy="61622"/>
            </a:xfrm>
            <a:custGeom>
              <a:rect b="b" l="l" r="r" t="t"/>
              <a:pathLst>
                <a:path extrusionOk="0" h="61622" w="11471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16"/>
            <p:cNvSpPr/>
            <p:nvPr/>
          </p:nvSpPr>
          <p:spPr>
            <a:xfrm>
              <a:off x="5015195" y="2807589"/>
              <a:ext cx="42215" cy="98678"/>
            </a:xfrm>
            <a:custGeom>
              <a:rect b="b" l="l" r="r" t="t"/>
              <a:pathLst>
                <a:path extrusionOk="0" h="98678" w="42215">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16"/>
            <p:cNvSpPr/>
            <p:nvPr/>
          </p:nvSpPr>
          <p:spPr>
            <a:xfrm>
              <a:off x="5015195" y="2812256"/>
              <a:ext cx="34783" cy="94465"/>
            </a:xfrm>
            <a:custGeom>
              <a:rect b="b" l="l" r="r" t="t"/>
              <a:pathLst>
                <a:path extrusionOk="0" h="94465" w="34783">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16"/>
            <p:cNvSpPr/>
            <p:nvPr/>
          </p:nvSpPr>
          <p:spPr>
            <a:xfrm>
              <a:off x="3439562" y="299475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16"/>
            <p:cNvSpPr/>
            <p:nvPr/>
          </p:nvSpPr>
          <p:spPr>
            <a:xfrm>
              <a:off x="3446488" y="2917507"/>
              <a:ext cx="147795" cy="156591"/>
            </a:xfrm>
            <a:custGeom>
              <a:rect b="b" l="l" r="r" t="t"/>
              <a:pathLst>
                <a:path extrusionOk="0" h="156591" w="147795">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6"/>
            <p:cNvSpPr/>
            <p:nvPr/>
          </p:nvSpPr>
          <p:spPr>
            <a:xfrm>
              <a:off x="3446785" y="287483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16"/>
            <p:cNvSpPr/>
            <p:nvPr/>
          </p:nvSpPr>
          <p:spPr>
            <a:xfrm>
              <a:off x="3458475" y="2886430"/>
              <a:ext cx="124119" cy="61959"/>
            </a:xfrm>
            <a:custGeom>
              <a:rect b="b" l="l" r="r" t="t"/>
              <a:pathLst>
                <a:path extrusionOk="0" h="61959" w="124119">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6"/>
            <p:cNvSpPr/>
            <p:nvPr/>
          </p:nvSpPr>
          <p:spPr>
            <a:xfrm>
              <a:off x="3467883" y="2886601"/>
              <a:ext cx="114710" cy="61717"/>
            </a:xfrm>
            <a:custGeom>
              <a:rect b="b" l="l" r="r" t="t"/>
              <a:pathLst>
                <a:path extrusionOk="0" h="61717" w="11471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16"/>
            <p:cNvSpPr/>
            <p:nvPr/>
          </p:nvSpPr>
          <p:spPr>
            <a:xfrm>
              <a:off x="3559880" y="2961132"/>
              <a:ext cx="42223" cy="98678"/>
            </a:xfrm>
            <a:custGeom>
              <a:rect b="b" l="l" r="r" t="t"/>
              <a:pathLst>
                <a:path extrusionOk="0" h="98678" w="42223">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16"/>
            <p:cNvSpPr/>
            <p:nvPr/>
          </p:nvSpPr>
          <p:spPr>
            <a:xfrm>
              <a:off x="3560165" y="2965989"/>
              <a:ext cx="34688" cy="94398"/>
            </a:xfrm>
            <a:custGeom>
              <a:rect b="b" l="l" r="r" t="t"/>
              <a:pathLst>
                <a:path extrusionOk="0" h="94398" w="34688">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16"/>
            <p:cNvSpPr/>
            <p:nvPr/>
          </p:nvSpPr>
          <p:spPr>
            <a:xfrm>
              <a:off x="5618400" y="4515040"/>
              <a:ext cx="756691" cy="437959"/>
            </a:xfrm>
            <a:custGeom>
              <a:rect b="b" l="l" r="r" t="t"/>
              <a:pathLst>
                <a:path extrusionOk="0" h="437959" w="756691">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16"/>
            <p:cNvSpPr/>
            <p:nvPr/>
          </p:nvSpPr>
          <p:spPr>
            <a:xfrm>
              <a:off x="6158405" y="3069812"/>
              <a:ext cx="186021" cy="406050"/>
            </a:xfrm>
            <a:custGeom>
              <a:rect b="b" l="l" r="r" t="t"/>
              <a:pathLst>
                <a:path extrusionOk="0" h="406050" w="186021">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16"/>
            <p:cNvSpPr/>
            <p:nvPr/>
          </p:nvSpPr>
          <p:spPr>
            <a:xfrm>
              <a:off x="6184541" y="2902850"/>
              <a:ext cx="133813" cy="257894"/>
            </a:xfrm>
            <a:custGeom>
              <a:rect b="b" l="l" r="r" t="t"/>
              <a:pathLst>
                <a:path extrusionOk="0" h="257894" w="133813">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16"/>
            <p:cNvSpPr/>
            <p:nvPr/>
          </p:nvSpPr>
          <p:spPr>
            <a:xfrm>
              <a:off x="5735029" y="4688404"/>
              <a:ext cx="288490" cy="162715"/>
            </a:xfrm>
            <a:custGeom>
              <a:rect b="b" l="l" r="r" t="t"/>
              <a:pathLst>
                <a:path extrusionOk="0" h="162715" w="28849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16"/>
            <p:cNvSpPr/>
            <p:nvPr/>
          </p:nvSpPr>
          <p:spPr>
            <a:xfrm>
              <a:off x="5735111" y="4715446"/>
              <a:ext cx="283683" cy="135768"/>
            </a:xfrm>
            <a:custGeom>
              <a:rect b="b" l="l" r="r" t="t"/>
              <a:pathLst>
                <a:path extrusionOk="0" h="135768" w="283683">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16"/>
            <p:cNvSpPr/>
            <p:nvPr/>
          </p:nvSpPr>
          <p:spPr>
            <a:xfrm>
              <a:off x="5946488" y="4593442"/>
              <a:ext cx="288134" cy="162731"/>
            </a:xfrm>
            <a:custGeom>
              <a:rect b="b" l="l" r="r" t="t"/>
              <a:pathLst>
                <a:path extrusionOk="0" h="162731" w="288134">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16"/>
            <p:cNvSpPr/>
            <p:nvPr/>
          </p:nvSpPr>
          <p:spPr>
            <a:xfrm>
              <a:off x="5946095" y="4620482"/>
              <a:ext cx="283683" cy="135691"/>
            </a:xfrm>
            <a:custGeom>
              <a:rect b="b" l="l" r="r" t="t"/>
              <a:pathLst>
                <a:path extrusionOk="0" h="135691" w="283683">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6"/>
            <p:cNvSpPr/>
            <p:nvPr/>
          </p:nvSpPr>
          <p:spPr>
            <a:xfrm>
              <a:off x="5812467" y="3540156"/>
              <a:ext cx="422006" cy="1193603"/>
            </a:xfrm>
            <a:custGeom>
              <a:rect b="b" l="l" r="r" t="t"/>
              <a:pathLst>
                <a:path extrusionOk="0" h="1193603" w="422006">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16"/>
            <p:cNvSpPr/>
            <p:nvPr/>
          </p:nvSpPr>
          <p:spPr>
            <a:xfrm>
              <a:off x="5874419" y="2560474"/>
              <a:ext cx="305952" cy="491697"/>
            </a:xfrm>
            <a:custGeom>
              <a:rect b="b" l="l" r="r" t="t"/>
              <a:pathLst>
                <a:path extrusionOk="0" h="491697" w="305952">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16"/>
            <p:cNvSpPr/>
            <p:nvPr/>
          </p:nvSpPr>
          <p:spPr>
            <a:xfrm>
              <a:off x="5809360" y="2908700"/>
              <a:ext cx="471048" cy="781597"/>
            </a:xfrm>
            <a:custGeom>
              <a:rect b="b" l="l" r="r" t="t"/>
              <a:pathLst>
                <a:path extrusionOk="0" h="781597" w="471048">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16"/>
            <p:cNvSpPr/>
            <p:nvPr/>
          </p:nvSpPr>
          <p:spPr>
            <a:xfrm>
              <a:off x="5348856" y="3006224"/>
              <a:ext cx="597933" cy="466333"/>
            </a:xfrm>
            <a:custGeom>
              <a:rect b="b" l="l" r="r" t="t"/>
              <a:pathLst>
                <a:path extrusionOk="0" h="466333" w="597933">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16"/>
            <p:cNvSpPr/>
            <p:nvPr/>
          </p:nvSpPr>
          <p:spPr>
            <a:xfrm>
              <a:off x="5786047" y="2996305"/>
              <a:ext cx="182011" cy="266828"/>
            </a:xfrm>
            <a:custGeom>
              <a:rect b="b" l="l" r="r" t="t"/>
              <a:pathLst>
                <a:path extrusionOk="0" h="266828" w="182011">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16"/>
            <p:cNvSpPr/>
            <p:nvPr/>
          </p:nvSpPr>
          <p:spPr>
            <a:xfrm>
              <a:off x="5873666" y="2538911"/>
              <a:ext cx="296973" cy="328330"/>
            </a:xfrm>
            <a:custGeom>
              <a:rect b="b" l="l" r="r" t="t"/>
              <a:pathLst>
                <a:path extrusionOk="0" h="328330" w="296973">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16"/>
            <p:cNvSpPr/>
            <p:nvPr/>
          </p:nvSpPr>
          <p:spPr>
            <a:xfrm>
              <a:off x="4255557" y="1955958"/>
              <a:ext cx="334153" cy="334898"/>
            </a:xfrm>
            <a:custGeom>
              <a:rect b="b" l="l" r="r" t="t"/>
              <a:pathLst>
                <a:path extrusionOk="0" h="334898" w="334153">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16"/>
            <p:cNvSpPr/>
            <p:nvPr/>
          </p:nvSpPr>
          <p:spPr>
            <a:xfrm>
              <a:off x="4197204" y="1948719"/>
              <a:ext cx="450859" cy="225075"/>
            </a:xfrm>
            <a:custGeom>
              <a:rect b="b" l="l" r="r" t="t"/>
              <a:pathLst>
                <a:path extrusionOk="0" h="225075" w="450859">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16"/>
            <p:cNvSpPr/>
            <p:nvPr/>
          </p:nvSpPr>
          <p:spPr>
            <a:xfrm>
              <a:off x="4129822" y="1856041"/>
              <a:ext cx="585718" cy="291750"/>
            </a:xfrm>
            <a:custGeom>
              <a:rect b="b" l="l" r="r" t="t"/>
              <a:pathLst>
                <a:path extrusionOk="0" h="291750" w="585718">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16"/>
            <p:cNvSpPr/>
            <p:nvPr/>
          </p:nvSpPr>
          <p:spPr>
            <a:xfrm>
              <a:off x="4129822" y="1818703"/>
              <a:ext cx="585718" cy="291750"/>
            </a:xfrm>
            <a:custGeom>
              <a:rect b="b" l="l" r="r" t="t"/>
              <a:pathLst>
                <a:path extrusionOk="0" h="291750" w="585718">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16"/>
            <p:cNvSpPr/>
            <p:nvPr/>
          </p:nvSpPr>
          <p:spPr>
            <a:xfrm>
              <a:off x="4066052" y="1720024"/>
              <a:ext cx="713163" cy="355663"/>
            </a:xfrm>
            <a:custGeom>
              <a:rect b="b" l="l" r="r" t="t"/>
              <a:pathLst>
                <a:path extrusionOk="0" h="355663" w="713163">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6"/>
            <p:cNvSpPr/>
            <p:nvPr/>
          </p:nvSpPr>
          <p:spPr>
            <a:xfrm>
              <a:off x="4066052" y="1674590"/>
              <a:ext cx="713163" cy="355568"/>
            </a:xfrm>
            <a:custGeom>
              <a:rect b="b" l="l" r="r" t="t"/>
              <a:pathLst>
                <a:path extrusionOk="0" h="355568" w="713163">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6"/>
            <p:cNvSpPr/>
            <p:nvPr/>
          </p:nvSpPr>
          <p:spPr>
            <a:xfrm>
              <a:off x="4013211" y="1574958"/>
              <a:ext cx="818751" cy="408241"/>
            </a:xfrm>
            <a:custGeom>
              <a:rect b="b" l="l" r="r" t="t"/>
              <a:pathLst>
                <a:path extrusionOk="0" h="408241" w="818751">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16"/>
            <p:cNvSpPr/>
            <p:nvPr/>
          </p:nvSpPr>
          <p:spPr>
            <a:xfrm>
              <a:off x="4013211" y="1522666"/>
              <a:ext cx="818751" cy="408336"/>
            </a:xfrm>
            <a:custGeom>
              <a:rect b="b" l="l" r="r" t="t"/>
              <a:pathLst>
                <a:path extrusionOk="0" h="408336" w="818751">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16"/>
            <p:cNvSpPr/>
            <p:nvPr/>
          </p:nvSpPr>
          <p:spPr>
            <a:xfrm>
              <a:off x="3962270" y="1359312"/>
              <a:ext cx="920726" cy="532828"/>
            </a:xfrm>
            <a:custGeom>
              <a:rect b="b" l="l" r="r" t="t"/>
              <a:pathLst>
                <a:path extrusionOk="0" h="532828" w="920726">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6"/>
            <p:cNvSpPr/>
            <p:nvPr/>
          </p:nvSpPr>
          <p:spPr>
            <a:xfrm>
              <a:off x="4264396"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16"/>
            <p:cNvSpPr/>
            <p:nvPr/>
          </p:nvSpPr>
          <p:spPr>
            <a:xfrm>
              <a:off x="4543522"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16"/>
            <p:cNvSpPr/>
            <p:nvPr/>
          </p:nvSpPr>
          <p:spPr>
            <a:xfrm>
              <a:off x="4264396" y="901827"/>
              <a:ext cx="319897" cy="108775"/>
            </a:xfrm>
            <a:custGeom>
              <a:rect b="b" l="l" r="r" t="t"/>
              <a:pathLst>
                <a:path extrusionOk="0" h="108775" w="319897">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16"/>
            <p:cNvSpPr/>
            <p:nvPr/>
          </p:nvSpPr>
          <p:spPr>
            <a:xfrm>
              <a:off x="3749667" y="190500"/>
              <a:ext cx="1343462" cy="1451800"/>
            </a:xfrm>
            <a:custGeom>
              <a:rect b="b" l="l" r="r" t="t"/>
              <a:pathLst>
                <a:path extrusionOk="0" h="1451800" w="1343462">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70" name="Google Shape;470;p16"/>
            <p:cNvGrpSpPr/>
            <p:nvPr/>
          </p:nvGrpSpPr>
          <p:grpSpPr>
            <a:xfrm>
              <a:off x="3923682" y="3244965"/>
              <a:ext cx="195764" cy="131404"/>
              <a:chOff x="5733332" y="4102215"/>
              <a:chExt cx="195764" cy="131404"/>
            </a:xfrm>
          </p:grpSpPr>
          <p:sp>
            <p:nvSpPr>
              <p:cNvPr id="471" name="Google Shape;471;p16"/>
              <p:cNvSpPr/>
              <p:nvPr/>
            </p:nvSpPr>
            <p:spPr>
              <a:xfrm>
                <a:off x="5734887" y="4131087"/>
                <a:ext cx="177232" cy="100744"/>
              </a:xfrm>
              <a:custGeom>
                <a:rect b="b" l="l" r="r" t="t"/>
                <a:pathLst>
                  <a:path extrusionOk="0" h="100744" w="177232">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16"/>
              <p:cNvSpPr/>
              <p:nvPr/>
            </p:nvSpPr>
            <p:spPr>
              <a:xfrm>
                <a:off x="5750846" y="4118425"/>
                <a:ext cx="155883" cy="109857"/>
              </a:xfrm>
              <a:custGeom>
                <a:rect b="b" l="l" r="r" t="t"/>
                <a:pathLst>
                  <a:path extrusionOk="0" h="109857" w="155883">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16"/>
              <p:cNvSpPr/>
              <p:nvPr/>
            </p:nvSpPr>
            <p:spPr>
              <a:xfrm>
                <a:off x="5733332" y="4130673"/>
                <a:ext cx="192169" cy="73375"/>
              </a:xfrm>
              <a:custGeom>
                <a:rect b="b" l="l" r="r" t="t"/>
                <a:pathLst>
                  <a:path extrusionOk="0" h="73375" w="192169">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16"/>
              <p:cNvSpPr/>
              <p:nvPr/>
            </p:nvSpPr>
            <p:spPr>
              <a:xfrm>
                <a:off x="5757380" y="4106036"/>
                <a:ext cx="156130" cy="127583"/>
              </a:xfrm>
              <a:custGeom>
                <a:rect b="b" l="l" r="r" t="t"/>
                <a:pathLst>
                  <a:path extrusionOk="0" h="127583" w="15613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16"/>
              <p:cNvSpPr/>
              <p:nvPr/>
            </p:nvSpPr>
            <p:spPr>
              <a:xfrm>
                <a:off x="5834686" y="4162247"/>
                <a:ext cx="73778" cy="62054"/>
              </a:xfrm>
              <a:custGeom>
                <a:rect b="b" l="l" r="r" t="t"/>
                <a:pathLst>
                  <a:path extrusionOk="0" h="62054" w="73778">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16"/>
              <p:cNvSpPr/>
              <p:nvPr/>
            </p:nvSpPr>
            <p:spPr>
              <a:xfrm>
                <a:off x="5745586" y="4102215"/>
                <a:ext cx="183510" cy="128783"/>
              </a:xfrm>
              <a:custGeom>
                <a:rect b="b" l="l" r="r" t="t"/>
                <a:pathLst>
                  <a:path extrusionOk="0" h="128783" w="18351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6"/>
              <p:cNvSpPr/>
              <p:nvPr/>
            </p:nvSpPr>
            <p:spPr>
              <a:xfrm>
                <a:off x="5752081" y="4128325"/>
                <a:ext cx="64221" cy="49275"/>
              </a:xfrm>
              <a:custGeom>
                <a:rect b="b" l="l" r="r" t="t"/>
                <a:pathLst>
                  <a:path extrusionOk="0" h="49275" w="64221">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16"/>
              <p:cNvSpPr/>
              <p:nvPr/>
            </p:nvSpPr>
            <p:spPr>
              <a:xfrm>
                <a:off x="5833480" y="4174426"/>
                <a:ext cx="68642" cy="51616"/>
              </a:xfrm>
              <a:custGeom>
                <a:rect b="b" l="l" r="r" t="t"/>
                <a:pathLst>
                  <a:path extrusionOk="0" h="51616" w="68642">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16"/>
              <p:cNvSpPr/>
              <p:nvPr/>
            </p:nvSpPr>
            <p:spPr>
              <a:xfrm>
                <a:off x="5752373" y="4115091"/>
                <a:ext cx="68187" cy="61619"/>
              </a:xfrm>
              <a:custGeom>
                <a:rect b="b" l="l" r="r" t="t"/>
                <a:pathLst>
                  <a:path extrusionOk="0" h="61619" w="68187">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80" name="Google Shape;480;p16"/>
            <p:cNvGrpSpPr/>
            <p:nvPr/>
          </p:nvGrpSpPr>
          <p:grpSpPr>
            <a:xfrm flipH="1">
              <a:off x="3829267" y="2465054"/>
              <a:ext cx="683694" cy="518573"/>
              <a:chOff x="6621095" y="1452181"/>
              <a:chExt cx="330894" cy="250785"/>
            </a:xfrm>
          </p:grpSpPr>
          <p:sp>
            <p:nvSpPr>
              <p:cNvPr id="481" name="Google Shape;481;p16"/>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16"/>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16"/>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16"/>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16"/>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86" name="Google Shape;486;p16"/>
            <p:cNvSpPr/>
            <p:nvPr/>
          </p:nvSpPr>
          <p:spPr>
            <a:xfrm rot="-1803147">
              <a:off x="6082659" y="320502"/>
              <a:ext cx="40427" cy="70097"/>
            </a:xfrm>
            <a:custGeom>
              <a:rect b="b" l="l" r="r" t="t"/>
              <a:pathLst>
                <a:path extrusionOk="0" h="86677" w="49989">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16"/>
            <p:cNvSpPr/>
            <p:nvPr/>
          </p:nvSpPr>
          <p:spPr>
            <a:xfrm>
              <a:off x="5777153" y="2115925"/>
              <a:ext cx="669353" cy="387341"/>
            </a:xfrm>
            <a:custGeom>
              <a:rect b="b" l="l" r="r" t="t"/>
              <a:pathLst>
                <a:path extrusionOk="0" h="479679" w="82892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16"/>
            <p:cNvSpPr/>
            <p:nvPr/>
          </p:nvSpPr>
          <p:spPr>
            <a:xfrm>
              <a:off x="5964040" y="276791"/>
              <a:ext cx="375852" cy="551229"/>
            </a:xfrm>
            <a:custGeom>
              <a:rect b="b" l="l" r="r" t="t"/>
              <a:pathLst>
                <a:path extrusionOk="0" h="682637" w="465451">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16"/>
            <p:cNvSpPr/>
            <p:nvPr/>
          </p:nvSpPr>
          <p:spPr>
            <a:xfrm>
              <a:off x="5952425" y="673402"/>
              <a:ext cx="70057" cy="407712"/>
            </a:xfrm>
            <a:custGeom>
              <a:rect b="b" l="l" r="r" t="t"/>
              <a:pathLst>
                <a:path extrusionOk="0" h="504907" w="86758">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16"/>
            <p:cNvSpPr/>
            <p:nvPr/>
          </p:nvSpPr>
          <p:spPr>
            <a:xfrm>
              <a:off x="5992903" y="271657"/>
              <a:ext cx="179035" cy="222681"/>
            </a:xfrm>
            <a:custGeom>
              <a:rect b="b" l="l" r="r" t="t"/>
              <a:pathLst>
                <a:path extrusionOk="0" h="275766" w="221715">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16"/>
            <p:cNvSpPr/>
            <p:nvPr/>
          </p:nvSpPr>
          <p:spPr>
            <a:xfrm>
              <a:off x="6027515" y="513497"/>
              <a:ext cx="222025" cy="248990"/>
            </a:xfrm>
            <a:custGeom>
              <a:rect b="b" l="l" r="r" t="t"/>
              <a:pathLst>
                <a:path extrusionOk="0" h="308347" w="274953">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16"/>
            <p:cNvSpPr/>
            <p:nvPr/>
          </p:nvSpPr>
          <p:spPr>
            <a:xfrm>
              <a:off x="5963282" y="594790"/>
              <a:ext cx="323371" cy="372912"/>
            </a:xfrm>
            <a:custGeom>
              <a:rect b="b" l="l" r="r" t="t"/>
              <a:pathLst>
                <a:path extrusionOk="0" h="461811" w="400459">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16"/>
            <p:cNvSpPr/>
            <p:nvPr/>
          </p:nvSpPr>
          <p:spPr>
            <a:xfrm>
              <a:off x="6020709" y="289521"/>
              <a:ext cx="238064" cy="294179"/>
            </a:xfrm>
            <a:custGeom>
              <a:rect b="b" l="l" r="r" t="t"/>
              <a:pathLst>
                <a:path extrusionOk="0" h="364308" w="294816">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16"/>
            <p:cNvSpPr/>
            <p:nvPr/>
          </p:nvSpPr>
          <p:spPr>
            <a:xfrm>
              <a:off x="6029967" y="288305"/>
              <a:ext cx="239492" cy="225171"/>
            </a:xfrm>
            <a:custGeom>
              <a:rect b="b" l="l" r="r" t="t"/>
              <a:pathLst>
                <a:path extrusionOk="0" h="278850" w="296585">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16"/>
            <p:cNvSpPr/>
            <p:nvPr/>
          </p:nvSpPr>
          <p:spPr>
            <a:xfrm>
              <a:off x="6069645" y="2237688"/>
              <a:ext cx="188076" cy="143860"/>
            </a:xfrm>
            <a:custGeom>
              <a:rect b="b" l="l" r="r" t="t"/>
              <a:pathLst>
                <a:path extrusionOk="0" h="178155" w="232912">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16"/>
            <p:cNvSpPr/>
            <p:nvPr/>
          </p:nvSpPr>
          <p:spPr>
            <a:xfrm>
              <a:off x="6070415" y="2283614"/>
              <a:ext cx="187263" cy="97891"/>
            </a:xfrm>
            <a:custGeom>
              <a:rect b="b" l="l" r="r" t="t"/>
              <a:pathLst>
                <a:path extrusionOk="0" h="121227" w="231905">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16"/>
            <p:cNvSpPr/>
            <p:nvPr/>
          </p:nvSpPr>
          <p:spPr>
            <a:xfrm>
              <a:off x="5927157" y="2205996"/>
              <a:ext cx="172547" cy="133696"/>
            </a:xfrm>
            <a:custGeom>
              <a:rect b="b" l="l" r="r" t="t"/>
              <a:pathLst>
                <a:path extrusionOk="0" h="165568" w="21368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16"/>
            <p:cNvSpPr/>
            <p:nvPr/>
          </p:nvSpPr>
          <p:spPr>
            <a:xfrm>
              <a:off x="5927737" y="2249998"/>
              <a:ext cx="171800" cy="89748"/>
            </a:xfrm>
            <a:custGeom>
              <a:rect b="b" l="l" r="r" t="t"/>
              <a:pathLst>
                <a:path extrusionOk="0" h="111143" w="212755">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16"/>
            <p:cNvSpPr/>
            <p:nvPr/>
          </p:nvSpPr>
          <p:spPr>
            <a:xfrm>
              <a:off x="5955035" y="963103"/>
              <a:ext cx="368082" cy="1288142"/>
            </a:xfrm>
            <a:custGeom>
              <a:rect b="b" l="l" r="r" t="t"/>
              <a:pathLst>
                <a:path extrusionOk="0" h="1595222" w="455829">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16"/>
            <p:cNvSpPr/>
            <p:nvPr/>
          </p:nvSpPr>
          <p:spPr>
            <a:xfrm>
              <a:off x="5939457" y="937334"/>
              <a:ext cx="391797" cy="856741"/>
            </a:xfrm>
            <a:custGeom>
              <a:rect b="b" l="l" r="r" t="t"/>
              <a:pathLst>
                <a:path extrusionOk="0" h="1060979" w="485198">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16"/>
            <p:cNvSpPr/>
            <p:nvPr/>
          </p:nvSpPr>
          <p:spPr>
            <a:xfrm>
              <a:off x="5733626" y="681017"/>
              <a:ext cx="564393" cy="492344"/>
            </a:xfrm>
            <a:custGeom>
              <a:rect b="b" l="l" r="r" t="t"/>
              <a:pathLst>
                <a:path extrusionOk="0" h="609714" w="698939">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16"/>
            <p:cNvSpPr/>
            <p:nvPr/>
          </p:nvSpPr>
          <p:spPr>
            <a:xfrm>
              <a:off x="6171801" y="649512"/>
              <a:ext cx="135912" cy="159574"/>
            </a:xfrm>
            <a:custGeom>
              <a:rect b="b" l="l" r="r" t="t"/>
              <a:pathLst>
                <a:path extrusionOk="0" h="197615" w="168312">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16"/>
            <p:cNvSpPr/>
            <p:nvPr/>
          </p:nvSpPr>
          <p:spPr>
            <a:xfrm>
              <a:off x="5953447" y="594810"/>
              <a:ext cx="109819" cy="115441"/>
            </a:xfrm>
            <a:custGeom>
              <a:rect b="b" l="l" r="r" t="t"/>
              <a:pathLst>
                <a:path extrusionOk="0" h="142961" w="135999">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17"/>
          <p:cNvSpPr txBox="1"/>
          <p:nvPr>
            <p:ph type="title"/>
          </p:nvPr>
        </p:nvSpPr>
        <p:spPr>
          <a:xfrm>
            <a:off x="457200" y="605600"/>
            <a:ext cx="60045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User Authentication</a:t>
            </a:r>
            <a:endParaRPr/>
          </a:p>
        </p:txBody>
      </p:sp>
      <p:sp>
        <p:nvSpPr>
          <p:cNvPr id="509" name="Google Shape;509;p17"/>
          <p:cNvSpPr txBox="1"/>
          <p:nvPr>
            <p:ph idx="1" type="body"/>
          </p:nvPr>
        </p:nvSpPr>
        <p:spPr>
          <a:xfrm>
            <a:off x="457200" y="1577625"/>
            <a:ext cx="7711800" cy="32592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a:t>JWT token based authentication is used.</a:t>
            </a:r>
            <a:endParaRPr/>
          </a:p>
          <a:p>
            <a:pPr indent="-342900" lvl="0" marL="457200" rtl="0" algn="l">
              <a:spcBef>
                <a:spcPts val="0"/>
              </a:spcBef>
              <a:spcAft>
                <a:spcPts val="0"/>
              </a:spcAft>
              <a:buSzPts val="1800"/>
              <a:buChar char="▸"/>
            </a:pPr>
            <a:r>
              <a:rPr lang="en"/>
              <a:t>Users can </a:t>
            </a:r>
            <a:r>
              <a:rPr lang="en"/>
              <a:t>sign up</a:t>
            </a:r>
            <a:r>
              <a:rPr lang="en"/>
              <a:t>, login and logout from the system.</a:t>
            </a:r>
            <a:endParaRPr/>
          </a:p>
          <a:p>
            <a:pPr indent="-342900" lvl="0" marL="457200" rtl="0" algn="l">
              <a:spcBef>
                <a:spcPts val="0"/>
              </a:spcBef>
              <a:spcAft>
                <a:spcPts val="0"/>
              </a:spcAft>
              <a:buSzPts val="1800"/>
              <a:buChar char="▸"/>
            </a:pPr>
            <a:r>
              <a:rPr lang="en"/>
              <a:t>Validations checks are used on username, email and password.</a:t>
            </a:r>
            <a:endParaRPr/>
          </a:p>
          <a:p>
            <a:pPr indent="-342900" lvl="0" marL="457200" rtl="0" algn="l">
              <a:spcBef>
                <a:spcPts val="0"/>
              </a:spcBef>
              <a:spcAft>
                <a:spcPts val="0"/>
              </a:spcAft>
              <a:buSzPts val="1800"/>
              <a:buChar char="▸"/>
            </a:pPr>
            <a:r>
              <a:rPr lang="en"/>
              <a:t>Implemented middleware to check if the user is authenticated whenever a user makes a request to the server.</a:t>
            </a:r>
            <a:endParaRPr/>
          </a:p>
          <a:p>
            <a:pPr indent="-342900" lvl="0" marL="457200" rtl="0" algn="l">
              <a:spcBef>
                <a:spcPts val="0"/>
              </a:spcBef>
              <a:spcAft>
                <a:spcPts val="0"/>
              </a:spcAft>
              <a:buSzPts val="1800"/>
              <a:buChar char="▸"/>
            </a:pPr>
            <a:r>
              <a:rPr lang="en"/>
              <a:t>Added checks in the backend, making sure that a person can only view/edit tasks created by them, or of a team that they're part of. Other users are denied access.</a:t>
            </a:r>
            <a:endParaRPr/>
          </a:p>
          <a:p>
            <a:pPr indent="-342900" lvl="0" marL="457200" rtl="0" algn="l">
              <a:spcBef>
                <a:spcPts val="0"/>
              </a:spcBef>
              <a:spcAft>
                <a:spcPts val="0"/>
              </a:spcAft>
              <a:buSzPts val="1800"/>
              <a:buChar char="▸"/>
            </a:pPr>
            <a:r>
              <a:rPr lang="en"/>
              <a:t>If a user is not logged in, the system redirects the user to the login page if user tries to access private pages.</a:t>
            </a:r>
            <a:endParaRPr/>
          </a:p>
          <a:p>
            <a:pPr indent="0" lvl="0" marL="457200" rtl="0" algn="l">
              <a:spcBef>
                <a:spcPts val="600"/>
              </a:spcBef>
              <a:spcAft>
                <a:spcPts val="0"/>
              </a:spcAft>
              <a:buNone/>
            </a:pPr>
            <a:r>
              <a:t/>
            </a:r>
            <a:endParaRPr/>
          </a:p>
        </p:txBody>
      </p:sp>
      <p:sp>
        <p:nvSpPr>
          <p:cNvPr id="510" name="Google Shape;510;p1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18"/>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Personal Task list</a:t>
            </a:r>
            <a:endParaRPr/>
          </a:p>
        </p:txBody>
      </p:sp>
      <p:sp>
        <p:nvSpPr>
          <p:cNvPr id="516" name="Google Shape;516;p18"/>
          <p:cNvSpPr txBox="1"/>
          <p:nvPr>
            <p:ph idx="1" type="body"/>
          </p:nvPr>
        </p:nvSpPr>
        <p:spPr>
          <a:xfrm>
            <a:off x="476100" y="1396525"/>
            <a:ext cx="8191800" cy="33687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b="1" lang="en"/>
              <a:t>Users can </a:t>
            </a:r>
            <a:r>
              <a:rPr b="1" lang="en"/>
              <a:t>Add/Remove/Update/Delete Tasks using the system.</a:t>
            </a:r>
            <a:endParaRPr b="1"/>
          </a:p>
          <a:p>
            <a:pPr indent="-342900" lvl="0" marL="457200" rtl="0" algn="l">
              <a:spcBef>
                <a:spcPts val="0"/>
              </a:spcBef>
              <a:spcAft>
                <a:spcPts val="0"/>
              </a:spcAft>
              <a:buSzPts val="1800"/>
              <a:buChar char="▸"/>
            </a:pPr>
            <a:r>
              <a:rPr b="1" lang="en"/>
              <a:t>Users are allowed to specify the following for a task</a:t>
            </a:r>
            <a:endParaRPr b="1"/>
          </a:p>
          <a:p>
            <a:pPr indent="-342900" lvl="1" marL="914400" rtl="0" algn="l">
              <a:spcBef>
                <a:spcPts val="0"/>
              </a:spcBef>
              <a:spcAft>
                <a:spcPts val="0"/>
              </a:spcAft>
              <a:buSzPts val="1800"/>
              <a:buChar char="▹"/>
            </a:pPr>
            <a:r>
              <a:rPr b="1" lang="en"/>
              <a:t>Due Date</a:t>
            </a:r>
            <a:endParaRPr b="1"/>
          </a:p>
          <a:p>
            <a:pPr indent="-342900" lvl="1" marL="914400" rtl="0" algn="l">
              <a:spcBef>
                <a:spcPts val="0"/>
              </a:spcBef>
              <a:spcAft>
                <a:spcPts val="0"/>
              </a:spcAft>
              <a:buSzPts val="1800"/>
              <a:buChar char="▹"/>
            </a:pPr>
            <a:r>
              <a:rPr b="1" lang="en"/>
              <a:t>Status: New, In progress, Completed</a:t>
            </a:r>
            <a:endParaRPr b="1"/>
          </a:p>
          <a:p>
            <a:pPr indent="-342900" lvl="1" marL="914400" rtl="0" algn="l">
              <a:spcBef>
                <a:spcPts val="0"/>
              </a:spcBef>
              <a:spcAft>
                <a:spcPts val="0"/>
              </a:spcAft>
              <a:buSzPts val="1800"/>
              <a:buChar char="▹"/>
            </a:pPr>
            <a:r>
              <a:rPr b="1" lang="en"/>
              <a:t>Priority: Low, Medium, High</a:t>
            </a:r>
            <a:endParaRPr b="1"/>
          </a:p>
          <a:p>
            <a:pPr indent="-342900" lvl="1" marL="914400" rtl="0" algn="l">
              <a:spcBef>
                <a:spcPts val="0"/>
              </a:spcBef>
              <a:spcAft>
                <a:spcPts val="0"/>
              </a:spcAft>
              <a:buSzPts val="1800"/>
              <a:buChar char="▹"/>
            </a:pPr>
            <a:r>
              <a:rPr b="1" lang="en"/>
              <a:t>Labels: Personal, Work, Shopping, Others</a:t>
            </a:r>
            <a:endParaRPr b="1"/>
          </a:p>
          <a:p>
            <a:pPr indent="-342900" lvl="0" marL="457200" rtl="0" algn="l">
              <a:spcBef>
                <a:spcPts val="0"/>
              </a:spcBef>
              <a:spcAft>
                <a:spcPts val="0"/>
              </a:spcAft>
              <a:buSzPts val="1800"/>
              <a:buChar char="▸"/>
            </a:pPr>
            <a:r>
              <a:rPr b="1" lang="en"/>
              <a:t>Users can </a:t>
            </a:r>
            <a:r>
              <a:rPr b="1" lang="en">
                <a:latin typeface="Barlow"/>
                <a:ea typeface="Barlow"/>
                <a:cs typeface="Barlow"/>
                <a:sym typeface="Barlow"/>
              </a:rPr>
              <a:t>Search</a:t>
            </a:r>
            <a:r>
              <a:rPr b="1" lang="en"/>
              <a:t> the tasks by specifying any substring of its title.</a:t>
            </a:r>
            <a:endParaRPr b="1"/>
          </a:p>
          <a:p>
            <a:pPr indent="-342900" lvl="0" marL="457200" rtl="0" algn="l">
              <a:spcBef>
                <a:spcPts val="0"/>
              </a:spcBef>
              <a:spcAft>
                <a:spcPts val="0"/>
              </a:spcAft>
              <a:buSzPts val="1800"/>
              <a:buChar char="▸"/>
            </a:pPr>
            <a:r>
              <a:rPr b="1" lang="en"/>
              <a:t>The Tasks can be </a:t>
            </a:r>
            <a:r>
              <a:rPr b="1" lang="en">
                <a:latin typeface="Barlow"/>
                <a:ea typeface="Barlow"/>
                <a:cs typeface="Barlow"/>
                <a:sym typeface="Barlow"/>
              </a:rPr>
              <a:t>Filtered</a:t>
            </a:r>
            <a:r>
              <a:rPr b="1" lang="en"/>
              <a:t> based on Priority, Status and Labels, and any combination of these.</a:t>
            </a:r>
            <a:endParaRPr b="1"/>
          </a:p>
          <a:p>
            <a:pPr indent="-342900" lvl="0" marL="457200" rtl="0" algn="l">
              <a:spcBef>
                <a:spcPts val="0"/>
              </a:spcBef>
              <a:spcAft>
                <a:spcPts val="0"/>
              </a:spcAft>
              <a:buSzPts val="1800"/>
              <a:buChar char="▸"/>
            </a:pPr>
            <a:r>
              <a:rPr b="1" lang="en"/>
              <a:t>Users can </a:t>
            </a:r>
            <a:r>
              <a:rPr b="1" lang="en">
                <a:latin typeface="Barlow"/>
                <a:ea typeface="Barlow"/>
                <a:cs typeface="Barlow"/>
                <a:sym typeface="Barlow"/>
              </a:rPr>
              <a:t>Sort</a:t>
            </a:r>
            <a:r>
              <a:rPr b="1" lang="en"/>
              <a:t> the tasks based on Priority and Due Date.</a:t>
            </a:r>
            <a:endParaRPr b="1"/>
          </a:p>
          <a:p>
            <a:pPr indent="-342900" lvl="0" marL="457200" rtl="0" algn="l">
              <a:spcBef>
                <a:spcPts val="0"/>
              </a:spcBef>
              <a:spcAft>
                <a:spcPts val="0"/>
              </a:spcAft>
              <a:buSzPts val="1800"/>
              <a:buChar char="▸"/>
            </a:pPr>
            <a:r>
              <a:rPr b="1" lang="en"/>
              <a:t>Validation checks are used on the title field while adding tasks.</a:t>
            </a:r>
            <a:endParaRPr b="1"/>
          </a:p>
        </p:txBody>
      </p:sp>
      <p:sp>
        <p:nvSpPr>
          <p:cNvPr id="517" name="Google Shape;517;p1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19"/>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Personal Task Page</a:t>
            </a:r>
            <a:endParaRPr/>
          </a:p>
        </p:txBody>
      </p:sp>
      <p:sp>
        <p:nvSpPr>
          <p:cNvPr id="523" name="Google Shape;523;p19"/>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524" name="Google Shape;524;p19"/>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525" name="Google Shape;525;p1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526" name="Google Shape;526;p19"/>
          <p:cNvPicPr preferRelativeResize="0"/>
          <p:nvPr/>
        </p:nvPicPr>
        <p:blipFill rotWithShape="1">
          <a:blip r:embed="rId3">
            <a:alphaModFix/>
          </a:blip>
          <a:srcRect b="15368" l="0" r="0" t="0"/>
          <a:stretch/>
        </p:blipFill>
        <p:spPr>
          <a:xfrm>
            <a:off x="457200" y="1470900"/>
            <a:ext cx="8025500" cy="3272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20"/>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Teams</a:t>
            </a:r>
            <a:endParaRPr/>
          </a:p>
        </p:txBody>
      </p:sp>
      <p:sp>
        <p:nvSpPr>
          <p:cNvPr id="532" name="Google Shape;532;p20"/>
          <p:cNvSpPr txBox="1"/>
          <p:nvPr>
            <p:ph idx="1" type="body"/>
          </p:nvPr>
        </p:nvSpPr>
        <p:spPr>
          <a:xfrm>
            <a:off x="413975" y="1531100"/>
            <a:ext cx="8191800" cy="26790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b="1" lang="en"/>
              <a:t>User can create/be a member of a team with other existing users registered in our system.</a:t>
            </a:r>
            <a:endParaRPr b="1"/>
          </a:p>
          <a:p>
            <a:pPr indent="-342900" lvl="0" marL="457200" rtl="0" algn="l">
              <a:spcBef>
                <a:spcPts val="0"/>
              </a:spcBef>
              <a:spcAft>
                <a:spcPts val="0"/>
              </a:spcAft>
              <a:buSzPts val="1800"/>
              <a:buChar char="▸"/>
            </a:pPr>
            <a:r>
              <a:rPr b="1" lang="en"/>
              <a:t>Teams can be used to share tasks across all the members.</a:t>
            </a:r>
            <a:endParaRPr b="1"/>
          </a:p>
          <a:p>
            <a:pPr indent="-342900" lvl="0" marL="457200" rtl="0" algn="l">
              <a:spcBef>
                <a:spcPts val="0"/>
              </a:spcBef>
              <a:spcAft>
                <a:spcPts val="0"/>
              </a:spcAft>
              <a:buSzPts val="1800"/>
              <a:buChar char="▸"/>
            </a:pPr>
            <a:r>
              <a:rPr b="1" lang="en"/>
              <a:t>Team members can Assign task to a member of a team</a:t>
            </a:r>
            <a:endParaRPr b="1"/>
          </a:p>
          <a:p>
            <a:pPr indent="-342900" lvl="0" marL="457200" rtl="0" algn="l">
              <a:spcBef>
                <a:spcPts val="0"/>
              </a:spcBef>
              <a:spcAft>
                <a:spcPts val="0"/>
              </a:spcAft>
              <a:buSzPts val="1800"/>
              <a:buChar char="▸"/>
            </a:pPr>
            <a:r>
              <a:rPr b="1" lang="en"/>
              <a:t>Each Team has a seperate team task list with the same functionalities of personal task list along with assigning a task to a team member.</a:t>
            </a:r>
            <a:endParaRPr b="1"/>
          </a:p>
          <a:p>
            <a:pPr indent="0" lvl="0" marL="457200" rtl="0" algn="l">
              <a:spcBef>
                <a:spcPts val="600"/>
              </a:spcBef>
              <a:spcAft>
                <a:spcPts val="0"/>
              </a:spcAft>
              <a:buNone/>
            </a:pPr>
            <a:r>
              <a:t/>
            </a:r>
            <a:endParaRPr b="1"/>
          </a:p>
        </p:txBody>
      </p:sp>
      <p:sp>
        <p:nvSpPr>
          <p:cNvPr id="533" name="Google Shape;533;p2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