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BC5C-3AEF-4095-A1DB-9AC611FA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CD95-1C33-4E8D-A13A-F1A58B229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35713-3461-47F8-B4A9-04635204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3B7C-DBEC-4538-A781-50BD5140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3C96-F86D-4E2F-B1DC-C0A48CF2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DD68-D5FC-4AA2-ACB4-542B1F9F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33A87-E7EE-4631-A487-BA4C5B9E0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DDD4-D131-4661-B37E-CFAB7E65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C91F-BC58-4940-BC54-E6D2D24F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A13F-233D-492A-B2C0-E44614D7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3EB06-2187-4A12-83D2-0C349A470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1251A-2E97-44A1-9BB8-EB924CAE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5E7D-7F53-4F8F-9568-B2A8955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838A-6ECB-475A-A320-8409E2EA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1A29-46B8-4B8A-972E-ABA36B5C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9A1-6053-47F6-96D2-17F58C78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194A-4482-4C95-98C1-1602C788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273B-E7D5-4AFD-9C20-32A74368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331A-88CF-4C6E-9BBC-5B92CAB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B245-74DA-4AC9-B07C-9CB73DC4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596E-D017-4A60-A493-266FE180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6144-547A-4A19-AA66-A294FB23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F519-7258-436E-AE51-239A7545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03D6-23C7-4A96-BFDF-C91A049C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8BE2-5B80-42BF-868B-F9F960C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98D6-4ECD-4DC8-AF59-E3B6B6F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0DC7-1DF7-461C-B073-066EA384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4641-652C-40FF-996E-A92B959E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FBBD5-417E-4536-AFCC-B6A94672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88FA-E5DD-4DA5-AA2E-1C0216A8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7D924-B7E0-493B-B444-A4709BC1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A239-A230-48CA-87C6-1E01F69F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DAC8-2902-495A-8A54-601C4973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D0173-BDB0-4BFB-BF35-C76BA041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A992F-D4AD-438E-B16D-1D78952AB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861E7-F0C8-4A4B-BC82-346500AC7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AFD68-35EB-4EA2-943A-1FADCD20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9B9F0-DD2F-4996-BCB8-7FA32C14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D5F63-60E8-49D1-85E5-B2EAD09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536E-8429-4481-8A13-950EB043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C972C-BF3B-4EDE-ADC2-F7CC754A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F3D2B-64C2-43AE-872F-4AF477E0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E497B-4F51-4A89-B194-2FAF169B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D250-BF89-44BE-9BBE-D81CC503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17000-86FB-4CFC-89EF-34621E21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B5DB8-D837-414C-86CC-847BCD92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1EE3-F30A-486B-8099-0385128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0372-207F-4E43-AD9C-ABFEBB72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D144B-C5EF-4E1B-B88C-0FC0921B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2D8A-D1F3-4BD6-9DB8-96602B51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87BC-B254-49E4-82B7-F14B7A8E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6D33C-1254-480C-932F-D5A553D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B67C-C266-4AD9-80FB-5CD6BE9E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E5007-CC6F-4E48-A595-E5775BF7F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0BDA-1AE5-423B-BD93-A0ECE4BFE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AD8E-A006-4EB9-9C6C-6AABC889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AA453-E5B0-461D-BE9D-09DD8DBF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D36C2-006E-4049-BB8F-A6B71F12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540F7-1D3C-40C9-9D76-7495E61E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2BF44-60AA-479F-B7E8-381CF953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2CC0-AC26-442C-BBDB-FD7269340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8840-CE8F-465E-8930-D63F3FCFA20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707D-A1A3-44CF-93EB-6710CC0A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FFCF-65DA-4DED-B705-FA3FA8C3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9278-2606-43B4-8312-6B52C4F1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0C52-6697-4A76-AD43-9CFC8885C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77CC-CCA1-406A-AACC-9DCFD1E7D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7920865-AC96-4530-A79B-2010A8A8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8" y="3011768"/>
            <a:ext cx="3416396" cy="3432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9A1C-CF47-44E7-8591-BFE9E106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90" y="1008067"/>
            <a:ext cx="4695592" cy="3516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146B8-0925-4CED-9C4E-A19537CDE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39" b="83121"/>
          <a:stretch/>
        </p:blipFill>
        <p:spPr>
          <a:xfrm>
            <a:off x="1235867" y="2090056"/>
            <a:ext cx="3416396" cy="7778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D4555B-3C95-4839-B9D9-BDAF7A370711}"/>
              </a:ext>
            </a:extLst>
          </p:cNvPr>
          <p:cNvSpPr/>
          <p:nvPr/>
        </p:nvSpPr>
        <p:spPr>
          <a:xfrm>
            <a:off x="1543793" y="2434441"/>
            <a:ext cx="920338" cy="29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677641F-2D43-41DB-89AD-112F8761880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464131" y="2254157"/>
            <a:ext cx="2998520" cy="3287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CFAA4-E9A6-42E7-BB3F-D82606E6B91B}"/>
              </a:ext>
            </a:extLst>
          </p:cNvPr>
          <p:cNvSpPr/>
          <p:nvPr/>
        </p:nvSpPr>
        <p:spPr>
          <a:xfrm>
            <a:off x="5462651" y="2185874"/>
            <a:ext cx="641267" cy="136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0B380-28BB-4F40-BCF2-F910E8052285}"/>
              </a:ext>
            </a:extLst>
          </p:cNvPr>
          <p:cNvSpPr/>
          <p:nvPr/>
        </p:nvSpPr>
        <p:spPr>
          <a:xfrm>
            <a:off x="1606137" y="3397716"/>
            <a:ext cx="1944585" cy="486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804874-F0C0-4EC9-9041-D1B0F085272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3550722" y="3382872"/>
            <a:ext cx="2606634" cy="2582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A0D764-1F25-4100-BB38-D02E627E4831}"/>
              </a:ext>
            </a:extLst>
          </p:cNvPr>
          <p:cNvCxnSpPr>
            <a:cxnSpLocks/>
          </p:cNvCxnSpPr>
          <p:nvPr/>
        </p:nvCxnSpPr>
        <p:spPr>
          <a:xfrm flipH="1">
            <a:off x="1606137" y="3953234"/>
            <a:ext cx="1021279" cy="2731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6FA4B-1F0C-44E6-981A-0A9CA8A3FFAD}"/>
              </a:ext>
            </a:extLst>
          </p:cNvPr>
          <p:cNvCxnSpPr>
            <a:cxnSpLocks/>
          </p:cNvCxnSpPr>
          <p:nvPr/>
        </p:nvCxnSpPr>
        <p:spPr>
          <a:xfrm flipH="1" flipV="1">
            <a:off x="1606137" y="3953234"/>
            <a:ext cx="1021279" cy="320633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1EDF9F-7B0A-4C56-A3EF-D1630C29179C}"/>
              </a:ext>
            </a:extLst>
          </p:cNvPr>
          <p:cNvCxnSpPr/>
          <p:nvPr/>
        </p:nvCxnSpPr>
        <p:spPr>
          <a:xfrm>
            <a:off x="1638795" y="4524497"/>
            <a:ext cx="955964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1DDFC2-1DC2-4C8F-B1FC-2D92EBCFF264}"/>
              </a:ext>
            </a:extLst>
          </p:cNvPr>
          <p:cNvSpPr txBox="1"/>
          <p:nvPr/>
        </p:nvSpPr>
        <p:spPr>
          <a:xfrm>
            <a:off x="1832280" y="2691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5B53BB-947E-4683-A7ED-A56ECE515E28}"/>
              </a:ext>
            </a:extLst>
          </p:cNvPr>
          <p:cNvSpPr/>
          <p:nvPr/>
        </p:nvSpPr>
        <p:spPr>
          <a:xfrm>
            <a:off x="6157356" y="3124583"/>
            <a:ext cx="665018" cy="51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EB3A6C-78BC-4CEC-BF5C-A0AF2B6E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546" y="4136731"/>
            <a:ext cx="3167585" cy="23122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74B7CA-87A9-4B35-812D-0379E6E3D297}"/>
              </a:ext>
            </a:extLst>
          </p:cNvPr>
          <p:cNvSpPr/>
          <p:nvPr/>
        </p:nvSpPr>
        <p:spPr>
          <a:xfrm>
            <a:off x="9007434" y="3711039"/>
            <a:ext cx="570016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5FF1442-BE99-4BA3-B356-FA3B9C280498}"/>
              </a:ext>
            </a:extLst>
          </p:cNvPr>
          <p:cNvCxnSpPr>
            <a:stCxn id="40" idx="2"/>
            <a:endCxn id="36" idx="3"/>
          </p:cNvCxnSpPr>
          <p:nvPr/>
        </p:nvCxnSpPr>
        <p:spPr>
          <a:xfrm rot="5400000">
            <a:off x="8375676" y="4376066"/>
            <a:ext cx="1255223" cy="57831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41ABD23-F960-4292-8CD0-66DF813EBC75}"/>
              </a:ext>
            </a:extLst>
          </p:cNvPr>
          <p:cNvSpPr/>
          <p:nvPr/>
        </p:nvSpPr>
        <p:spPr>
          <a:xfrm>
            <a:off x="1606137" y="4589813"/>
            <a:ext cx="2924300" cy="516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87A21AF-F445-49A2-BD00-984ED0402D14}"/>
              </a:ext>
            </a:extLst>
          </p:cNvPr>
          <p:cNvCxnSpPr>
            <a:endCxn id="36" idx="1"/>
          </p:cNvCxnSpPr>
          <p:nvPr/>
        </p:nvCxnSpPr>
        <p:spPr>
          <a:xfrm>
            <a:off x="4542312" y="4847836"/>
            <a:ext cx="1004234" cy="44499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97C1B-BD76-438A-BE57-AA4D7B71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" y="1090451"/>
            <a:ext cx="10956966" cy="53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48E0A-343F-445C-BAD5-43564AAD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37" y="2179121"/>
            <a:ext cx="5350260" cy="3610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A9B26-0C5B-48F2-9BBE-4D2E69203916}"/>
              </a:ext>
            </a:extLst>
          </p:cNvPr>
          <p:cNvSpPr txBox="1"/>
          <p:nvPr/>
        </p:nvSpPr>
        <p:spPr>
          <a:xfrm>
            <a:off x="4076701" y="2168231"/>
            <a:ext cx="187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</a:p>
          <a:p>
            <a:pPr defTabSz="114300"/>
            <a:r>
              <a:rPr lang="en-US" sz="1200" dirty="0"/>
              <a:t>	“</a:t>
            </a:r>
            <a:r>
              <a:rPr lang="en-US" sz="1200" dirty="0" err="1"/>
              <a:t>hostName</a:t>
            </a:r>
            <a:r>
              <a:rPr lang="en-US" sz="1200" dirty="0"/>
              <a:t>”: “localhost”,</a:t>
            </a:r>
          </a:p>
          <a:p>
            <a:pPr defTabSz="114300"/>
            <a:r>
              <a:rPr lang="en-US" sz="1200" dirty="0"/>
              <a:t>	“timeout”: 120,</a:t>
            </a:r>
          </a:p>
          <a:p>
            <a:pPr defTabSz="114300"/>
            <a:r>
              <a:rPr lang="en-US" sz="1200" dirty="0"/>
              <a:t>	“port”: 1433,</a:t>
            </a:r>
          </a:p>
          <a:p>
            <a:pPr defTabSz="114300"/>
            <a:r>
              <a:rPr lang="en-US" sz="1200" dirty="0"/>
              <a:t>	“properties”: “”</a:t>
            </a:r>
          </a:p>
          <a:p>
            <a:pPr defTabSz="114300"/>
            <a:r>
              <a:rPr lang="en-US" sz="1200" dirty="0"/>
              <a:t>	“</a:t>
            </a:r>
            <a:r>
              <a:rPr lang="en-US" sz="1200" dirty="0" err="1"/>
              <a:t>userName</a:t>
            </a:r>
            <a:r>
              <a:rPr lang="en-US" sz="1200" dirty="0"/>
              <a:t>”: “</a:t>
            </a:r>
            <a:r>
              <a:rPr lang="en-US" sz="1200" dirty="0" err="1"/>
              <a:t>sa</a:t>
            </a:r>
            <a:r>
              <a:rPr lang="en-US" sz="1200" dirty="0"/>
              <a:t>”</a:t>
            </a:r>
          </a:p>
          <a:p>
            <a:pPr defTabSz="114300"/>
            <a:r>
              <a:rPr lang="en-US" sz="1200" dirty="0"/>
              <a:t>	“password”: “********”</a:t>
            </a:r>
          </a:p>
          <a:p>
            <a:pPr defTabSz="114300"/>
            <a:endParaRPr lang="en-US" sz="1200" dirty="0"/>
          </a:p>
          <a:p>
            <a:r>
              <a:rPr lang="en-US" sz="12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A589D-A013-4FDF-8048-D3DB73C2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8" y="2179121"/>
            <a:ext cx="3423951" cy="3610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91566B-48FE-42C9-A994-233749C19340}"/>
              </a:ext>
            </a:extLst>
          </p:cNvPr>
          <p:cNvSpPr txBox="1"/>
          <p:nvPr/>
        </p:nvSpPr>
        <p:spPr>
          <a:xfrm>
            <a:off x="1536813" y="1798899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FEC8C-717D-42E3-A6D4-4CCE4ADBB242}"/>
              </a:ext>
            </a:extLst>
          </p:cNvPr>
          <p:cNvSpPr txBox="1"/>
          <p:nvPr/>
        </p:nvSpPr>
        <p:spPr>
          <a:xfrm>
            <a:off x="4280955" y="1798899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in 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98B53-38E5-4DC6-A959-360414A08B48}"/>
              </a:ext>
            </a:extLst>
          </p:cNvPr>
          <p:cNvSpPr txBox="1"/>
          <p:nvPr/>
        </p:nvSpPr>
        <p:spPr>
          <a:xfrm>
            <a:off x="8630537" y="1798899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60178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27A7889-E5A1-4CE8-A8DE-2F825361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204" y="395270"/>
            <a:ext cx="4193006" cy="360098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package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sparks.dataflow.connector.mssql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io.circe.syntax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._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sparks.dataflow.connector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ConnectorDef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sparks.dataflow.protocols.Connector.ConnectorProtocol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sparks.dataflow.protocols.mssql.MSSqlParameters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scala.scalajs.js.annotation.JSExportTopLevel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JSExportTopLevel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sparks.dataflow.connector.mssql.MSSqlProxy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(connector: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ConnectorDef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requiresSelector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true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"localhost"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port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1433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password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timeout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120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properties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editor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MSSqlEditor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toProtocol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ConnectorProtocol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connector.spec.jarDesc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port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timeout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properties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asJson.noSpaces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name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{connector.spec.id}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)"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locationallyEquals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ConnectorProxy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p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match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that: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=&gt;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.equalsIgnoreCase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that.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&amp;&amp;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port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that.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port</a:t>
            </a:r>
            <a:b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_ =&gt;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false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A30642-8880-4FF0-95F3-C4FC3A18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0" y="1150393"/>
            <a:ext cx="4193006" cy="415498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package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sparks.dataflow.connector.mssql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sparks.dataflow.connector.ConnectionTester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sparks.webui.entity.validators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RangeValidator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RequiredValidator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sparks.webui.entity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MSSqlEditor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(proxy: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MSSqlProxy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ConnectionTester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title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"Microsoft SQL Server"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fixedUIWidth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400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fieldSpecs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"server"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"Server"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RequiredValidator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"adv"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"Advanced settings"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Collapsable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childSpecs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"timeout"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"Connection timeout"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RangeValidator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9999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"port"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"Port"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RangeValidator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65535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"props"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"Additional properties (optional)"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height 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"username"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"User 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RequiredValidator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"password"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"Password"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fill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"server"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"timeout"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timeout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.toString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"port"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port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.toString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"props"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properties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"username"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"password"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collect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"server"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timeout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"timeout"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toInt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port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"port"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toInt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properties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"props"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"username"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"password"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6627C-7FEA-4E76-808D-26D73282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47" y="3429000"/>
            <a:ext cx="2837454" cy="29924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55E157-BC1D-4C77-8DFC-DEBEA06DD11A}"/>
              </a:ext>
            </a:extLst>
          </p:cNvPr>
          <p:cNvSpPr/>
          <p:nvPr/>
        </p:nvSpPr>
        <p:spPr>
          <a:xfrm>
            <a:off x="7539268" y="1555040"/>
            <a:ext cx="1382148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{</a:t>
            </a:r>
          </a:p>
          <a:p>
            <a:pPr defTabSz="114300"/>
            <a:r>
              <a:rPr lang="en-US" sz="700" dirty="0">
                <a:solidFill>
                  <a:schemeClr val="bg1"/>
                </a:solidFill>
              </a:rPr>
              <a:t>	“</a:t>
            </a:r>
            <a:r>
              <a:rPr lang="en-US" sz="700" dirty="0" err="1">
                <a:solidFill>
                  <a:schemeClr val="bg1"/>
                </a:solidFill>
              </a:rPr>
              <a:t>hostName</a:t>
            </a:r>
            <a:r>
              <a:rPr lang="en-US" sz="700" dirty="0">
                <a:solidFill>
                  <a:schemeClr val="bg1"/>
                </a:solidFill>
              </a:rPr>
              <a:t>”: “localhost”,</a:t>
            </a:r>
          </a:p>
          <a:p>
            <a:pPr defTabSz="114300"/>
            <a:r>
              <a:rPr lang="en-US" sz="700" dirty="0">
                <a:solidFill>
                  <a:schemeClr val="bg1"/>
                </a:solidFill>
              </a:rPr>
              <a:t>	“timeout”: 120,</a:t>
            </a:r>
          </a:p>
          <a:p>
            <a:pPr defTabSz="114300"/>
            <a:r>
              <a:rPr lang="en-US" sz="700" dirty="0">
                <a:solidFill>
                  <a:schemeClr val="bg1"/>
                </a:solidFill>
              </a:rPr>
              <a:t>	“port”: 1433,</a:t>
            </a:r>
          </a:p>
          <a:p>
            <a:pPr defTabSz="114300"/>
            <a:r>
              <a:rPr lang="en-US" sz="700" dirty="0">
                <a:solidFill>
                  <a:schemeClr val="bg1"/>
                </a:solidFill>
              </a:rPr>
              <a:t>	“properties”: “”</a:t>
            </a:r>
          </a:p>
          <a:p>
            <a:pPr defTabSz="114300"/>
            <a:r>
              <a:rPr lang="en-US" sz="700" dirty="0">
                <a:solidFill>
                  <a:schemeClr val="bg1"/>
                </a:solidFill>
              </a:rPr>
              <a:t>	“</a:t>
            </a:r>
            <a:r>
              <a:rPr lang="en-US" sz="700" dirty="0" err="1">
                <a:solidFill>
                  <a:schemeClr val="bg1"/>
                </a:solidFill>
              </a:rPr>
              <a:t>userName</a:t>
            </a:r>
            <a:r>
              <a:rPr lang="en-US" sz="700" dirty="0">
                <a:solidFill>
                  <a:schemeClr val="bg1"/>
                </a:solidFill>
              </a:rPr>
              <a:t>”: “</a:t>
            </a:r>
            <a:r>
              <a:rPr lang="en-US" sz="700" dirty="0" err="1">
                <a:solidFill>
                  <a:schemeClr val="bg1"/>
                </a:solidFill>
              </a:rPr>
              <a:t>sa</a:t>
            </a:r>
            <a:r>
              <a:rPr lang="en-US" sz="700" dirty="0">
                <a:solidFill>
                  <a:schemeClr val="bg1"/>
                </a:solidFill>
              </a:rPr>
              <a:t>”</a:t>
            </a:r>
          </a:p>
          <a:p>
            <a:pPr defTabSz="114300"/>
            <a:r>
              <a:rPr lang="en-US" sz="700" dirty="0">
                <a:solidFill>
                  <a:schemeClr val="bg1"/>
                </a:solidFill>
              </a:rPr>
              <a:t>	“password”: “********”</a:t>
            </a:r>
          </a:p>
          <a:p>
            <a:pPr defTabSz="114300"/>
            <a:endParaRPr lang="en-US" sz="700" dirty="0">
              <a:solidFill>
                <a:schemeClr val="bg1"/>
              </a:solidFill>
            </a:endParaRPr>
          </a:p>
          <a:p>
            <a:r>
              <a:rPr lang="en-US" sz="7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8F8CE-DB3D-4F12-AE28-F0B6E7CA86E5}"/>
              </a:ext>
            </a:extLst>
          </p:cNvPr>
          <p:cNvSpPr/>
          <p:nvPr/>
        </p:nvSpPr>
        <p:spPr>
          <a:xfrm>
            <a:off x="354932" y="2195763"/>
            <a:ext cx="3531268" cy="1179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4D7D0-7146-4777-BEDF-434A0FFD4AF1}"/>
              </a:ext>
            </a:extLst>
          </p:cNvPr>
          <p:cNvSpPr/>
          <p:nvPr/>
        </p:nvSpPr>
        <p:spPr>
          <a:xfrm>
            <a:off x="5899543" y="1691631"/>
            <a:ext cx="3021873" cy="667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BBC2275-6A28-481B-A8A5-E37E3F12EB74}"/>
              </a:ext>
            </a:extLst>
          </p:cNvPr>
          <p:cNvCxnSpPr>
            <a:stCxn id="5" idx="0"/>
            <a:endCxn id="9" idx="1"/>
          </p:cNvCxnSpPr>
          <p:nvPr/>
        </p:nvCxnSpPr>
        <p:spPr>
          <a:xfrm rot="5400000" flipH="1" flipV="1">
            <a:off x="4404212" y="1933670"/>
            <a:ext cx="1403492" cy="158716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ED5421-F5B6-4B7B-9A8D-8B230619EB79}"/>
              </a:ext>
            </a:extLst>
          </p:cNvPr>
          <p:cNvSpPr txBox="1"/>
          <p:nvPr/>
        </p:nvSpPr>
        <p:spPr>
          <a:xfrm>
            <a:off x="4810698" y="176389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92B36C4-02E6-4C94-BB7B-28B172BE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674" y="3823000"/>
            <a:ext cx="5089358" cy="2785378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password: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timeout: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properties: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      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changeDatabase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(name: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timeout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properties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name)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object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implicit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parametersDecoder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Decoder[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deriveDecoder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implicit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parametersEncoder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Encoder[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deriveEncoder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fromJson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json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decode[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json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obj.isRight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obj.right.get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throw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obj.left.get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1BBE4-B82D-4219-99B3-96382A719252}"/>
              </a:ext>
            </a:extLst>
          </p:cNvPr>
          <p:cNvSpPr/>
          <p:nvPr/>
        </p:nvSpPr>
        <p:spPr>
          <a:xfrm>
            <a:off x="5899542" y="2544679"/>
            <a:ext cx="3473057" cy="53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5A98B48-D976-45C3-B6AB-204C523F3F22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16200000" flipH="1">
            <a:off x="8095754" y="2620401"/>
            <a:ext cx="742916" cy="1662282"/>
          </a:xfrm>
          <a:prstGeom prst="bentConnector3">
            <a:avLst>
              <a:gd name="adj1" fmla="val 3218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9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C11BED-01D0-495B-BD16-1D684D5E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460" y="1753033"/>
            <a:ext cx="6190247" cy="455509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package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org.apache.spark.sql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sparks.dataflow.protocols.Auxiliaries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scala.io.Source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BaseConnector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getCacheKey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(catalog: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(context: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BaseConnector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testConnection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listDatabases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Array[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listTables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Array[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listColumns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Array[Field]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previewTable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(spark: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Any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*):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SparkLoader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(spark: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columns: Schema):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???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loadRemoteFile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(spark: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spark.implicits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._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spark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sparkContext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.parallelize(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Source.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fromURL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mkString.split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\n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).filter(_.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nonEmpty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toDF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loadLocalFile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???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0C692-683B-44D3-AF20-3001DCDB0CB8}"/>
              </a:ext>
            </a:extLst>
          </p:cNvPr>
          <p:cNvSpPr/>
          <p:nvPr/>
        </p:nvSpPr>
        <p:spPr>
          <a:xfrm>
            <a:off x="2536459" y="2905627"/>
            <a:ext cx="6190247" cy="116706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8B759-8F00-4EB3-A008-1353868CB352}"/>
              </a:ext>
            </a:extLst>
          </p:cNvPr>
          <p:cNvSpPr/>
          <p:nvPr/>
        </p:nvSpPr>
        <p:spPr>
          <a:xfrm>
            <a:off x="2075447" y="2905627"/>
            <a:ext cx="461013" cy="116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supports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TableSelector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F4530-CCF1-4DA6-B1EE-8B790A79B3BA}"/>
              </a:ext>
            </a:extLst>
          </p:cNvPr>
          <p:cNvSpPr/>
          <p:nvPr/>
        </p:nvSpPr>
        <p:spPr>
          <a:xfrm>
            <a:off x="2536459" y="4072690"/>
            <a:ext cx="6190247" cy="173254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7FFEB-ADAC-4952-ABEA-C9AACC56036F}"/>
              </a:ext>
            </a:extLst>
          </p:cNvPr>
          <p:cNvSpPr/>
          <p:nvPr/>
        </p:nvSpPr>
        <p:spPr>
          <a:xfrm>
            <a:off x="2075447" y="4080711"/>
            <a:ext cx="461013" cy="1724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supports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loading in Spark  </a:t>
            </a:r>
          </a:p>
        </p:txBody>
      </p:sp>
    </p:spTree>
    <p:extLst>
      <p:ext uri="{BB962C8B-B14F-4D97-AF65-F5344CB8AC3E}">
        <p14:creationId xmlns:p14="http://schemas.microsoft.com/office/powerpoint/2010/main" val="190883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5CA4FC29-2BEA-44F7-8B89-F2A96CBC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1" y="791810"/>
            <a:ext cx="4411631" cy="1292662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password: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timeout: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properties: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        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changeDatabase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(name: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timeout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properties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name)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5662C0-50E7-4FAC-A0E9-D182E8D7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6" y="2168123"/>
            <a:ext cx="6190247" cy="455509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package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org.apache.spark.sql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sparks.dataflow.protocols.Auxiliaries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scala.io.Source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BaseConnector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getCacheKey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(catalog: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(context: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BaseConnector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testConnection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listDatabases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Array[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listTables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Array[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listColumns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Array[Field]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previewTable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(spark: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Any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*):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SparkLoader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(spark: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columns: Schema):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???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loadRemoteFile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(spark: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SparkSession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spark.implicits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._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spark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sparkContext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.parallelize(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Source.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fromURL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mkString.split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\n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).filter(_.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nonEmpty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toDF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loadLocalFile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???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62D35-1D2B-408B-9E65-FC34716A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94" y="879813"/>
            <a:ext cx="5350260" cy="361097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52530E-EE5F-4662-8726-D3D09EDA1F46}"/>
              </a:ext>
            </a:extLst>
          </p:cNvPr>
          <p:cNvCxnSpPr>
            <a:cxnSpLocks/>
          </p:cNvCxnSpPr>
          <p:nvPr/>
        </p:nvCxnSpPr>
        <p:spPr>
          <a:xfrm flipV="1">
            <a:off x="2057399" y="1365585"/>
            <a:ext cx="4890837" cy="2652964"/>
          </a:xfrm>
          <a:prstGeom prst="bentConnector3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F6252E-1AB8-43DB-AFBB-88FECDF5B00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013910" y="2622885"/>
            <a:ext cx="4000500" cy="1521996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CCA7AE8-CC8D-415D-BA0B-5B747A97132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717757" y="3820027"/>
            <a:ext cx="6171187" cy="571500"/>
          </a:xfrm>
          <a:prstGeom prst="bentConnector2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EDB7F-A48B-4EB1-8A25-7914BA9B0413}"/>
              </a:ext>
            </a:extLst>
          </p:cNvPr>
          <p:cNvSpPr/>
          <p:nvPr/>
        </p:nvSpPr>
        <p:spPr>
          <a:xfrm>
            <a:off x="7014410" y="1546058"/>
            <a:ext cx="1112921" cy="2153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620259-534C-465D-99D0-37CA5E9B3BA8}"/>
              </a:ext>
            </a:extLst>
          </p:cNvPr>
          <p:cNvSpPr/>
          <p:nvPr/>
        </p:nvSpPr>
        <p:spPr>
          <a:xfrm>
            <a:off x="8175457" y="1485900"/>
            <a:ext cx="3426974" cy="233412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9E81B-AAE0-44EF-B258-8B7A65D064E3}"/>
              </a:ext>
            </a:extLst>
          </p:cNvPr>
          <p:cNvSpPr/>
          <p:nvPr/>
        </p:nvSpPr>
        <p:spPr>
          <a:xfrm>
            <a:off x="11020926" y="3886200"/>
            <a:ext cx="581505" cy="312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F7C577-45B4-4811-A062-E14EDD577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46"/>
          <a:stretch/>
        </p:blipFill>
        <p:spPr>
          <a:xfrm>
            <a:off x="6711594" y="4529891"/>
            <a:ext cx="2116479" cy="1353552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97D4ED4-0367-4EBE-9CEE-1A08649DE92E}"/>
              </a:ext>
            </a:extLst>
          </p:cNvPr>
          <p:cNvCxnSpPr>
            <a:stCxn id="22" idx="2"/>
            <a:endCxn id="24" idx="3"/>
          </p:cNvCxnSpPr>
          <p:nvPr/>
        </p:nvCxnSpPr>
        <p:spPr>
          <a:xfrm rot="5400000">
            <a:off x="9566054" y="3461041"/>
            <a:ext cx="1007645" cy="24836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960E60-52E9-4290-B4D6-BB0E6A5E8B85}"/>
              </a:ext>
            </a:extLst>
          </p:cNvPr>
          <p:cNvCxnSpPr>
            <a:endCxn id="24" idx="1"/>
          </p:cNvCxnSpPr>
          <p:nvPr/>
        </p:nvCxnSpPr>
        <p:spPr>
          <a:xfrm>
            <a:off x="4502817" y="4265195"/>
            <a:ext cx="2208777" cy="941472"/>
          </a:xfrm>
          <a:prstGeom prst="bent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3EC4-BE88-4DB2-BD00-7D5EB18355DA}"/>
              </a:ext>
            </a:extLst>
          </p:cNvPr>
          <p:cNvSpPr/>
          <p:nvPr/>
        </p:nvSpPr>
        <p:spPr>
          <a:xfrm>
            <a:off x="8175457" y="1281364"/>
            <a:ext cx="3426974" cy="2045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5D6EF66-E024-4459-A772-55CFE5FD7059}"/>
              </a:ext>
            </a:extLst>
          </p:cNvPr>
          <p:cNvCxnSpPr>
            <a:endCxn id="30" idx="0"/>
          </p:cNvCxnSpPr>
          <p:nvPr/>
        </p:nvCxnSpPr>
        <p:spPr>
          <a:xfrm flipV="1">
            <a:off x="3013910" y="1281364"/>
            <a:ext cx="6875034" cy="2141621"/>
          </a:xfrm>
          <a:prstGeom prst="bentConnector4">
            <a:avLst>
              <a:gd name="adj1" fmla="val 15312"/>
              <a:gd name="adj2" fmla="val 110674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51DF7C1-00A0-4A09-A277-349C5A4B19FF}"/>
              </a:ext>
            </a:extLst>
          </p:cNvPr>
          <p:cNvSpPr/>
          <p:nvPr/>
        </p:nvSpPr>
        <p:spPr>
          <a:xfrm>
            <a:off x="433137" y="3561347"/>
            <a:ext cx="1961147" cy="216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1F50806-31F7-4524-83AC-6AA0C446144E}"/>
              </a:ext>
            </a:extLst>
          </p:cNvPr>
          <p:cNvCxnSpPr>
            <a:stCxn id="34" idx="1"/>
            <a:endCxn id="37" idx="1"/>
          </p:cNvCxnSpPr>
          <p:nvPr/>
        </p:nvCxnSpPr>
        <p:spPr>
          <a:xfrm rot="10800000" flipH="1" flipV="1">
            <a:off x="372901" y="1438140"/>
            <a:ext cx="60236" cy="2231491"/>
          </a:xfrm>
          <a:prstGeom prst="bentConnector3">
            <a:avLst>
              <a:gd name="adj1" fmla="val -3795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6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56981BC-1419-4D2A-83AE-3926056C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25" y="543160"/>
            <a:ext cx="5053263" cy="61863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MSSqlConnector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DatabaseConnector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implicit 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FieldExtension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(f: Field)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toSQL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f.alias.isEmpty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&amp;&amp;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f.newType.isEmpty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s"[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{f.name}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]"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if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f.alias.nonEmpty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s"[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{f.name}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] as [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]"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s"[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{f.name}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]"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  <a:t>todo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  <a:t>: Temp</a:t>
            </a:r>
            <a:b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i="1" dirty="0">
                <a:solidFill>
                  <a:srgbClr val="A9B7C6"/>
                </a:solidFill>
                <a:latin typeface="Arial Unicode MS"/>
                <a:ea typeface="Source Code Pro"/>
              </a:rPr>
              <a:t>… Spark loading implementation (</a:t>
            </a:r>
            <a:r>
              <a:rPr lang="en-US" altLang="en-US" sz="600" i="1" dirty="0" err="1">
                <a:solidFill>
                  <a:srgbClr val="A9B7C6"/>
                </a:solidFill>
                <a:latin typeface="Arial Unicode MS"/>
                <a:ea typeface="Source Code Pro"/>
              </a:rPr>
              <a:t>SparkLoader</a:t>
            </a:r>
            <a:r>
              <a:rPr lang="en-US" altLang="en-US" sz="600" i="1" dirty="0">
                <a:solidFill>
                  <a:srgbClr val="A9B7C6"/>
                </a:solidFill>
                <a:latin typeface="Arial Unicode MS"/>
                <a:ea typeface="Source Code Pro"/>
              </a:rPr>
              <a:t>)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…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_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init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(context: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MSSqlParameters.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fromJson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(context)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this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getCacheKey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(catalog: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.userName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catalog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connectionUrl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.databaseName.nonEmpty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s"jdbc:sqlserver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://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.hostName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: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.port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;user=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.userName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;password=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.password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getConnection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Connection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Class.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com.microsoft.sqlserver.jdbc.SQLServerDriver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DriverManager.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getConnection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connectionUrl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listDatabases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Array[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Connection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databases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]()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getConnection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cn.getMetaData.getCatalogs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while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rs.next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databases +=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"TABLE_CAT"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databases.toArray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finally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closeResultSet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listTables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Array[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Connection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tables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]()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getConnection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cn.getMetaData.getTables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Array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"TABLE"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while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rs.next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"TABLE_SCHEM"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name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"TABLE_NAME"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tables +=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DbEntity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"[%s].[%s]"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.format(schema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name)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EntityType.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parse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"TABLE_TYPE"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tables.toArray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finally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closeResultSet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82590-5B26-4CCE-93E8-989BA63E4BC2}"/>
              </a:ext>
            </a:extLst>
          </p:cNvPr>
          <p:cNvSpPr/>
          <p:nvPr/>
        </p:nvSpPr>
        <p:spPr>
          <a:xfrm>
            <a:off x="5891464" y="1466490"/>
            <a:ext cx="6096000" cy="52629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  <a:t>todo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  <a:t>: Temp implementation</a:t>
            </a:r>
            <a:b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private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typeMap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smallint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identity"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nchar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"String"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nvarchar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"String"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"bit"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"Boolean"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varbinary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"Binary"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"datetime"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"Date"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"datetime2"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"Date"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"float"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"Float"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"money"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BigDecimal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"decimal"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BigDecimal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listColumns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Array[Field] 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Connection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columns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[Field]()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getConnection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cn.getMetaData.getColumns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while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rs.next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typeName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"TYPE_NAME"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columns +=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name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"COLUMN_NAME"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dataType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typeMap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.contains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typeName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typeMap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typeName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typeName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nullable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rs.getInt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"NULLABLE"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ResultSetMetaData.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columnNullable</a:t>
            </a:r>
            <a:b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columns.toArray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finally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closeResultSet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previewTable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serverInfo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.changeDatabase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databaseName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Connection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try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getConnection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stmt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cn.createStatement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stmt.executeQuery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getPreviewTableSql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serializePreview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finally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closeResultSet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getPreviewTableSql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"select top 20 * from %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.format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</a:p>
          <a:p>
            <a:r>
              <a:rPr lang="en-US" sz="600" dirty="0">
                <a:solidFill>
                  <a:srgbClr val="A9B7C6"/>
                </a:solidFill>
                <a:latin typeface="Arial Unicode M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764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9D9ED-25CC-44AE-945E-F1764432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5" y="1950721"/>
            <a:ext cx="7188199" cy="40809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10876-3BAA-4842-BC00-D6D0F6515E1D}"/>
              </a:ext>
            </a:extLst>
          </p:cNvPr>
          <p:cNvSpPr/>
          <p:nvPr/>
        </p:nvSpPr>
        <p:spPr>
          <a:xfrm>
            <a:off x="1184608" y="4595706"/>
            <a:ext cx="440267" cy="31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F461C-B186-4BC0-9F5F-01A7E990CFA2}"/>
              </a:ext>
            </a:extLst>
          </p:cNvPr>
          <p:cNvSpPr/>
          <p:nvPr/>
        </p:nvSpPr>
        <p:spPr>
          <a:xfrm>
            <a:off x="734906" y="2116666"/>
            <a:ext cx="2861734" cy="1669627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896ED1-442D-4A1D-AC87-82572B3C73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24875" y="2543386"/>
            <a:ext cx="3291839" cy="22114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31DCE95-29DE-4850-A848-C1BFEC1E5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3"/>
          <a:stretch/>
        </p:blipFill>
        <p:spPr>
          <a:xfrm>
            <a:off x="4794003" y="3195497"/>
            <a:ext cx="6851356" cy="31187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725186-E4E5-4A4E-A309-0C143AEC0E5D}"/>
              </a:ext>
            </a:extLst>
          </p:cNvPr>
          <p:cNvSpPr/>
          <p:nvPr/>
        </p:nvSpPr>
        <p:spPr>
          <a:xfrm>
            <a:off x="4916714" y="3467947"/>
            <a:ext cx="6760513" cy="2614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78E041-7632-4FDE-A527-99F8CC07CF5C}"/>
              </a:ext>
            </a:extLst>
          </p:cNvPr>
          <p:cNvCxnSpPr>
            <a:cxnSpLocks/>
          </p:cNvCxnSpPr>
          <p:nvPr/>
        </p:nvCxnSpPr>
        <p:spPr>
          <a:xfrm>
            <a:off x="5356981" y="2682240"/>
            <a:ext cx="393579" cy="9685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Source Code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8</cp:revision>
  <dcterms:created xsi:type="dcterms:W3CDTF">2018-02-02T23:11:50Z</dcterms:created>
  <dcterms:modified xsi:type="dcterms:W3CDTF">2018-02-03T00:24:48Z</dcterms:modified>
</cp:coreProperties>
</file>