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950075" cy="9236075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u2VUL8Tl4Mi7VD+t+cMm/lQ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225" lIns="92475" spcFirstLastPara="1" rIns="92475" wrap="square" tIns="46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6103" y="575009"/>
            <a:ext cx="6620256" cy="3724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1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155575" y="574675"/>
            <a:ext cx="6621463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 txBox="1"/>
          <p:nvPr>
            <p:ph idx="12" type="sldNum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42b7035093_0_3616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g142b7035093_0_3616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7" name="Google Shape;17;g142b7035093_0_361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142b7035093_0_3616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9" name="Google Shape;19;g142b7035093_0_3616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" name="Google Shape;20;g142b7035093_0_36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b7035093_0_3659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42b7035093_0_3659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42b7035093_0_3659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142b7035093_0_36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b7035093_0_36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left arrow" showMasterSp="0">
  <p:cSld name="Green left arrow">
    <p:bg>
      <p:bgPr>
        <a:solidFill>
          <a:srgbClr val="F2F2F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b7035093_0_3666"/>
          <p:cNvSpPr/>
          <p:nvPr/>
        </p:nvSpPr>
        <p:spPr>
          <a:xfrm>
            <a:off x="0" y="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g142b7035093_0_3666"/>
          <p:cNvSpPr txBox="1"/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42b7035093_0_3666"/>
          <p:cNvSpPr txBox="1"/>
          <p:nvPr>
            <p:ph idx="10" type="dt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42b7035093_0_3666"/>
          <p:cNvSpPr txBox="1"/>
          <p:nvPr/>
        </p:nvSpPr>
        <p:spPr>
          <a:xfrm>
            <a:off x="11167872" y="6405036"/>
            <a:ext cx="381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Trebuchet MS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g142b7035093_0_3666"/>
          <p:cNvSpPr txBox="1"/>
          <p:nvPr/>
        </p:nvSpPr>
        <p:spPr>
          <a:xfrm rot="-5400000">
            <a:off x="9486015" y="3922560"/>
            <a:ext cx="513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2020 by Boston Consulting Group. All rights reserved.</a:t>
            </a:r>
            <a:endParaRPr b="0" i="0" sz="7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g142b7035093_0_3666"/>
          <p:cNvPicPr preferRelativeResize="0"/>
          <p:nvPr/>
        </p:nvPicPr>
        <p:blipFill rotWithShape="1">
          <a:blip r:embed="rId2">
            <a:alphaModFix/>
          </a:blip>
          <a:srcRect b="7720" l="0" r="0" t="6213"/>
          <a:stretch/>
        </p:blipFill>
        <p:spPr>
          <a:xfrm rot="120272">
            <a:off x="2174464" y="3402958"/>
            <a:ext cx="2696316" cy="3463865"/>
          </a:xfrm>
          <a:custGeom>
            <a:rect b="b" l="l" r="r" t="t"/>
            <a:pathLst>
              <a:path extrusionOk="0" h="3461745" w="2694666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142b7035093_0_362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42b7035093_0_362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4" name="Google Shape;24;g142b7035093_0_36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42b7035093_0_3627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42b7035093_0_3627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142b7035093_0_3627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142b7035093_0_36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42b7035093_0_3632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142b7035093_0_3632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142b7035093_0_3632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42b7035093_0_3632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42b7035093_0_36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42b7035093_0_3638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g142b7035093_0_36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42b7035093_0_3641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142b7035093_0_3641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g142b7035093_0_3641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g142b7035093_0_36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2b7035093_0_3646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g142b7035093_0_36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b7035093_0_364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g142b7035093_0_364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g142b7035093_0_364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1" name="Google Shape;51;g142b7035093_0_364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g142b7035093_0_364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142b7035093_0_36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2b7035093_0_3656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6" name="Google Shape;56;g142b7035093_0_36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42b7035093_0_3612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" name="Google Shape;12;g142b7035093_0_3612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g142b7035093_0_36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title"/>
          </p:nvPr>
        </p:nvSpPr>
        <p:spPr>
          <a:xfrm>
            <a:off x="354575" y="1769125"/>
            <a:ext cx="24786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sz="4200">
                <a:solidFill>
                  <a:srgbClr val="D4D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Executive Summary</a:t>
            </a:r>
            <a:endParaRPr sz="4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252250" y="838200"/>
            <a:ext cx="7011000" cy="5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b="1" i="0" lang="en-US" sz="1700" u="sng" cap="none" strike="noStrike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Situation:</a:t>
            </a:r>
            <a:endParaRPr b="1" i="0" sz="1500" u="sng" cap="none" strike="noStrike">
              <a:solidFill>
                <a:srgbClr val="274E13"/>
              </a:solidFill>
            </a:endParaRPr>
          </a:p>
          <a:p>
            <a:pPr indent="-216000" lvl="1" marL="324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Trebuchet MS"/>
              <a:buChar char="•"/>
            </a:pPr>
            <a:r>
              <a:rPr b="1" lang="en-US" sz="160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Powerco has a problem with customer churn; they believe it is caused by customers' price sensitivities. One possible solution is to provide </a:t>
            </a:r>
            <a:r>
              <a:rPr b="1" lang="en-US" sz="16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b="1" lang="en-US" sz="16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%</a:t>
            </a:r>
            <a:r>
              <a:rPr b="1" lang="en-US" sz="160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 off to customers who are most likely to start leaving.</a:t>
            </a:r>
            <a:endParaRPr b="1" sz="1600">
              <a:solidFill>
                <a:srgbClr val="0352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14399" lvl="2" marL="550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r>
              <a:t/>
            </a:r>
            <a:endParaRPr b="1" i="0" sz="1600" u="none" cap="none" strike="noStrike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b="1" lang="en-US" sz="1700" u="sng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Modeling:</a:t>
            </a:r>
            <a:endParaRPr b="1" i="0" sz="1500" u="sng" cap="none" strike="noStrike">
              <a:solidFill>
                <a:srgbClr val="274E13"/>
              </a:solidFill>
            </a:endParaRPr>
          </a:p>
          <a:p>
            <a:pPr indent="-216000" lvl="1" marL="323999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After Data cleaning, EDA and Feature engineering, I applied Random Forest Classifier. </a:t>
            </a: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 Classifier</a:t>
            </a: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model has been built to predict customers’ churn probability, achieving an accuracy of </a:t>
            </a:r>
            <a:r>
              <a:rPr b="1" lang="en-US" sz="16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0.90</a:t>
            </a: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and Precision score of </a:t>
            </a:r>
            <a:r>
              <a:rPr b="1" lang="en-US" sz="16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0.91</a:t>
            </a: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on test set.</a:t>
            </a:r>
            <a:endParaRPr b="1">
              <a:solidFill>
                <a:srgbClr val="274E1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700" u="sng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r>
              <a:rPr b="1" i="0" lang="en-US" sz="1700" u="sng" cap="none" strike="noStrike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 i="0" sz="1700" u="sng" cap="none" strike="noStrike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99" lvl="1" marL="32399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Nearly </a:t>
            </a:r>
            <a:r>
              <a:rPr b="1" lang="en-US" sz="16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10% (9.7%)</a:t>
            </a: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customers have churned and </a:t>
            </a:r>
            <a:r>
              <a:rPr b="1" lang="en-US" sz="16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90%</a:t>
            </a: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customers have not churned.</a:t>
            </a:r>
            <a:endParaRPr b="1" sz="160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99" lvl="1" marL="32399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Net margin on power subscription and consumption over 12 months is a top driver for churn</a:t>
            </a:r>
            <a:endParaRPr b="1" sz="160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99" lvl="1" marL="32399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Forecasted bill of meter rental for the next 2 months also is an influential driver</a:t>
            </a:r>
            <a:endParaRPr b="1" sz="160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99" lvl="1" marL="32399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b="1" lang="en-US" sz="160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Time seems to be an influential factor, especially the number of months they have been active, their tenure and the number of months since they updated their contract</a:t>
            </a:r>
            <a:endParaRPr b="1" sz="160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2016-11-04T11:46:04Z</dcterms:created>
  <dc:creator>The Boston Consulting Group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