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7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098800" y="967680"/>
            <a:ext cx="6792480" cy="1676160"/>
          </a:xfrm>
          <a:prstGeom prst="rect">
            <a:avLst/>
          </a:prstGeom>
          <a:noFill/>
          <a:ln w="0">
            <a:noFill/>
          </a:ln>
        </p:spPr>
        <p:txBody>
          <a:bodyPr lIns="91440" rIns="91440" tIns="91440" bIns="91440" anchor="b">
            <a:noAutofit/>
          </a:bodyPr>
          <a:p>
            <a:pPr indent="0">
              <a:buNone/>
            </a:pPr>
            <a:r>
              <a:rPr b="0" lang="fr-FR" sz="5500" strike="noStrike" u="none">
                <a:solidFill>
                  <a:schemeClr val="dk1"/>
                </a:solidFill>
                <a:effectLst/>
                <a:uFillTx/>
                <a:latin typeface="Arial"/>
              </a:rPr>
              <a:t>Click to edit the title text format</a:t>
            </a:r>
            <a:endParaRPr b="0" lang="fr-FR" sz="5500" strike="noStrike" u="none">
              <a:solidFill>
                <a:schemeClr val="dk1"/>
              </a:solidFill>
              <a:effectLst/>
              <a:uFillTx/>
              <a:latin typeface="Arial"/>
            </a:endParaRPr>
          </a:p>
        </p:txBody>
      </p:sp>
      <p:cxnSp>
        <p:nvCxnSpPr>
          <p:cNvPr id="1" name="Google Shape;11;p2"/>
          <p:cNvCxnSpPr/>
          <p:nvPr/>
        </p:nvCxnSpPr>
        <p:spPr>
          <a:xfrm flipH="1">
            <a:off x="5356080" y="2571480"/>
            <a:ext cx="3788280" cy="360"/>
          </a:xfrm>
          <a:prstGeom prst="straightConnector1">
            <a:avLst/>
          </a:prstGeom>
          <a:ln w="9525">
            <a:solidFill>
              <a:srgbClr val="f3f3f3"/>
            </a:solidFill>
            <a:round/>
          </a:ln>
        </p:spPr>
      </p:cxn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solidFill>
          <a:schemeClr val="lt1"/>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4912200" y="768960"/>
            <a:ext cx="4003200" cy="754560"/>
          </a:xfrm>
          <a:prstGeom prst="rect">
            <a:avLst/>
          </a:prstGeom>
          <a:noFill/>
          <a:ln w="0">
            <a:noFill/>
          </a:ln>
        </p:spPr>
        <p:txBody>
          <a:bodyPr lIns="91440" rIns="91440" tIns="91440" bIns="91440" anchor="b">
            <a:noAutofit/>
          </a:bodyPr>
          <a:p>
            <a:pPr indent="0" algn="r">
              <a:lnSpc>
                <a:spcPct val="100000"/>
              </a:lnSpc>
              <a:buNone/>
            </a:pPr>
            <a:r>
              <a:rPr b="0" lang="fr-FR" sz="4500" strike="noStrike" u="none">
                <a:solidFill>
                  <a:schemeClr val="dk1"/>
                </a:solidFill>
                <a:effectLst/>
                <a:uFillTx/>
                <a:latin typeface="DM Sans ExtraLight"/>
                <a:ea typeface="DM Sans ExtraLight"/>
              </a:rPr>
              <a:t>xx%</a:t>
            </a:r>
            <a:endParaRPr b="0" lang="fr-FR" sz="4500" strike="noStrike" u="none">
              <a:solidFill>
                <a:schemeClr val="dk1"/>
              </a:solidFill>
              <a:effectLst/>
              <a:uFillTx/>
              <a:latin typeface="Arial"/>
            </a:endParaRPr>
          </a:p>
        </p:txBody>
      </p:sp>
      <p:sp>
        <p:nvSpPr>
          <p:cNvPr id="33" name="PlaceHolder 2"/>
          <p:cNvSpPr>
            <a:spLocks noGrp="1"/>
          </p:cNvSpPr>
          <p:nvPr>
            <p:ph type="title"/>
          </p:nvPr>
        </p:nvSpPr>
        <p:spPr>
          <a:xfrm>
            <a:off x="228960" y="3058200"/>
            <a:ext cx="400320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DM Sans ExtraLight"/>
                <a:ea typeface="DM Sans ExtraLight"/>
              </a:rPr>
              <a:t>xx%</a:t>
            </a:r>
            <a:endParaRPr b="0" lang="fr-FR" sz="45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228600" y="228600"/>
            <a:ext cx="5122440" cy="829440"/>
          </a:xfrm>
          <a:prstGeom prst="rect">
            <a:avLst/>
          </a:prstGeom>
          <a:noFill/>
          <a:ln w="0">
            <a:noFill/>
          </a:ln>
        </p:spPr>
        <p:txBody>
          <a:bodyPr lIns="91440" rIns="91440" tIns="91440" bIns="91440" anchor="b">
            <a:noAutofit/>
          </a:bodyPr>
          <a:p>
            <a:pPr indent="0">
              <a:buNone/>
            </a:pPr>
            <a:r>
              <a:rPr b="0" lang="fr-FR" sz="4500" strike="noStrike" u="none">
                <a:solidFill>
                  <a:schemeClr val="dk1"/>
                </a:solidFill>
                <a:effectLst/>
                <a:uFillTx/>
                <a:latin typeface="Arial"/>
              </a:rPr>
              <a:t>Click to edit the title text format</a:t>
            </a:r>
            <a:endParaRPr b="0" lang="fr-FR" sz="4500" strike="noStrike" u="none">
              <a:solidFill>
                <a:schemeClr val="dk1"/>
              </a:solidFill>
              <a:effectLst/>
              <a:uFillTx/>
              <a:latin typeface="Arial"/>
            </a:endParaRPr>
          </a:p>
        </p:txBody>
      </p:sp>
      <p:sp>
        <p:nvSpPr>
          <p:cNvPr id="35" name="Google Shape;104;p20"/>
          <p:cNvSpPr/>
          <p:nvPr/>
        </p:nvSpPr>
        <p:spPr>
          <a:xfrm>
            <a:off x="6557400" y="3947400"/>
            <a:ext cx="2357280" cy="72864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1" lang="en" sz="1000" strike="noStrike" u="none">
                <a:solidFill>
                  <a:schemeClr val="dk1"/>
                </a:solidFill>
                <a:effectLst/>
                <a:uFillTx/>
                <a:latin typeface="Karla"/>
                <a:ea typeface="Karla"/>
              </a:rPr>
              <a:t>CREDITS</a:t>
            </a:r>
            <a:r>
              <a:rPr b="0" lang="en" sz="1000" strike="noStrike" u="none">
                <a:solidFill>
                  <a:schemeClr val="dk1"/>
                </a:solidFill>
                <a:effectLst/>
                <a:uFillTx/>
                <a:latin typeface="Karla Light"/>
                <a:ea typeface="Karla Light"/>
              </a:rPr>
              <a:t>: This presentation template was created by </a:t>
            </a:r>
            <a:r>
              <a:rPr b="1" lang="en" sz="1000" strike="noStrike" u="sng">
                <a:solidFill>
                  <a:schemeClr val="dk1"/>
                </a:solidFill>
                <a:effectLst/>
                <a:uFillTx/>
                <a:latin typeface="Karla"/>
                <a:ea typeface="Karla"/>
                <a:hlinkClick r:id="rId2"/>
              </a:rPr>
              <a:t>Slidesgo</a:t>
            </a:r>
            <a:r>
              <a:rPr b="0" lang="en" sz="1000" strike="noStrike" u="none">
                <a:solidFill>
                  <a:schemeClr val="dk1"/>
                </a:solidFill>
                <a:effectLst/>
                <a:uFillTx/>
                <a:latin typeface="Karla Light"/>
                <a:ea typeface="Karla Light"/>
              </a:rPr>
              <a:t>, and includes icons, infographics &amp; images by </a:t>
            </a:r>
            <a:r>
              <a:rPr b="1" lang="en" sz="1000" strike="noStrike" u="sng">
                <a:solidFill>
                  <a:schemeClr val="dk1"/>
                </a:solidFill>
                <a:effectLst/>
                <a:uFillTx/>
                <a:latin typeface="Karla"/>
                <a:ea typeface="Karla"/>
                <a:hlinkClick r:id="rId3"/>
              </a:rPr>
              <a:t>Freepik</a:t>
            </a:r>
            <a:r>
              <a:rPr b="1" lang="en" sz="1000" strike="noStrike" u="none">
                <a:solidFill>
                  <a:schemeClr val="dk1"/>
                </a:solidFill>
                <a:effectLst/>
                <a:uFillTx/>
                <a:latin typeface="Karla"/>
                <a:ea typeface="Karla"/>
              </a:rPr>
              <a:t> </a:t>
            </a:r>
            <a:endParaRPr b="0" lang="en-US" sz="1000" strike="noStrike" u="none">
              <a:solidFill>
                <a:srgbClr val="ffffff"/>
              </a:solidFill>
              <a:effectLst/>
              <a:uFillTx/>
              <a:latin typeface="OpenSymbo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228600" y="465480"/>
            <a:ext cx="6225480" cy="1964160"/>
          </a:xfrm>
          <a:prstGeom prst="rect">
            <a:avLst/>
          </a:prstGeom>
          <a:noFill/>
          <a:ln w="0">
            <a:noFill/>
          </a:ln>
        </p:spPr>
        <p:txBody>
          <a:bodyPr lIns="91440" rIns="91440" tIns="91440" bIns="91440" anchor="b">
            <a:noAutofit/>
          </a:bodyPr>
          <a:p>
            <a:pPr indent="0">
              <a:buNone/>
            </a:pPr>
            <a:r>
              <a:rPr b="0" lang="fr-FR" sz="5000" strike="noStrike" u="none">
                <a:solidFill>
                  <a:schemeClr val="dk1"/>
                </a:solidFill>
                <a:effectLst/>
                <a:uFillTx/>
                <a:latin typeface="Arial"/>
              </a:rPr>
              <a:t>Click to edit the title text format</a:t>
            </a:r>
            <a:endParaRPr b="0" lang="fr-FR" sz="5000" strike="noStrike" u="none">
              <a:solidFill>
                <a:schemeClr val="dk1"/>
              </a:solidFill>
              <a:effectLst/>
              <a:uFillTx/>
              <a:latin typeface="Arial"/>
            </a:endParaRPr>
          </a:p>
        </p:txBody>
      </p:sp>
      <p:sp>
        <p:nvSpPr>
          <p:cNvPr id="37" name="PlaceHolder 2"/>
          <p:cNvSpPr>
            <a:spLocks noGrp="1"/>
          </p:cNvSpPr>
          <p:nvPr>
            <p:ph type="title"/>
          </p:nvPr>
        </p:nvSpPr>
        <p:spPr>
          <a:xfrm>
            <a:off x="7647120" y="3453120"/>
            <a:ext cx="1267920" cy="896040"/>
          </a:xfrm>
          <a:prstGeom prst="rect">
            <a:avLst/>
          </a:prstGeom>
          <a:noFill/>
          <a:ln w="0">
            <a:noFill/>
          </a:ln>
        </p:spPr>
        <p:txBody>
          <a:bodyPr lIns="91440" rIns="91440" tIns="91440" bIns="91440" anchor="ctr">
            <a:noAutofit/>
          </a:bodyPr>
          <a:p>
            <a:pPr indent="0" algn="r">
              <a:lnSpc>
                <a:spcPct val="100000"/>
              </a:lnSpc>
              <a:buNone/>
            </a:pPr>
            <a:r>
              <a:rPr b="0" lang="fr-FR" sz="5000" strike="noStrike" u="none">
                <a:solidFill>
                  <a:schemeClr val="dk1"/>
                </a:solidFill>
                <a:effectLst/>
                <a:uFillTx/>
                <a:latin typeface="DM Sans ExtraLight"/>
                <a:ea typeface="DM Sans ExtraLight"/>
              </a:rPr>
              <a:t>xx%</a:t>
            </a:r>
            <a:endParaRPr b="0" lang="fr-FR" sz="5000" strike="noStrike" u="none">
              <a:solidFill>
                <a:schemeClr val="dk1"/>
              </a:solidFill>
              <a:effectLst/>
              <a:uFillTx/>
              <a:latin typeface="Arial"/>
            </a:endParaRPr>
          </a:p>
        </p:txBody>
      </p:sp>
      <p:cxnSp>
        <p:nvCxnSpPr>
          <p:cNvPr id="38" name="Google Shape;16;p3"/>
          <p:cNvCxnSpPr/>
          <p:nvPr/>
        </p:nvCxnSpPr>
        <p:spPr>
          <a:xfrm flipH="1">
            <a:off x="0" y="2571480"/>
            <a:ext cx="3825360" cy="360"/>
          </a:xfrm>
          <a:prstGeom prst="straightConnector1">
            <a:avLst/>
          </a:prstGeom>
          <a:ln w="9525">
            <a:solidFill>
              <a:srgbClr val="f3f3f3"/>
            </a:solidFill>
            <a:round/>
          </a:ln>
        </p:spPr>
      </p:cxnSp>
      <p:sp>
        <p:nvSpPr>
          <p:cNvPr id="3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solidFill>
          <a:schemeClr val="lt1"/>
        </a:solidFill>
      </p:bgPr>
    </p:bg>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solidFill>
          <a:schemeClr val="lt1"/>
        </a:solidFill>
      </p:bgPr>
    </p:bg>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228600" y="22860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41" name="PlaceHolder 2"/>
          <p:cNvSpPr>
            <a:spLocks noGrp="1"/>
          </p:cNvSpPr>
          <p:nvPr>
            <p:ph type="body"/>
          </p:nvPr>
        </p:nvSpPr>
        <p:spPr>
          <a:xfrm>
            <a:off x="1211400" y="1963800"/>
            <a:ext cx="7703640" cy="156348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22860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5"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46"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dk1"/>
                </a:solidFill>
                <a:effectLst/>
                <a:uFillTx/>
                <a:latin typeface="DM Sans ExtraLight"/>
                <a:ea typeface="DM Sans ExtraLight"/>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49"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0" name="PlaceHolder 2"/>
          <p:cNvSpPr>
            <a:spLocks noGrp="1"/>
          </p:cNvSpPr>
          <p:nvPr>
            <p:ph type="title"/>
          </p:nvPr>
        </p:nvSpPr>
        <p:spPr>
          <a:xfrm>
            <a:off x="228600" y="228600"/>
            <a:ext cx="2168280" cy="726120"/>
          </a:xfrm>
          <a:prstGeom prst="rect">
            <a:avLst/>
          </a:prstGeom>
          <a:solidFill>
            <a:schemeClr val="lt1"/>
          </a:solidFill>
          <a:ln w="0">
            <a:noFill/>
          </a:ln>
        </p:spPr>
        <p:txBody>
          <a:bodyPr lIns="91440" rIns="91440" tIns="91440" bIns="91440" anchor="t">
            <a:noAutofit/>
          </a:bodyPr>
          <a:p>
            <a:pPr indent="0">
              <a:buNone/>
            </a:pPr>
            <a:r>
              <a:rPr b="0" lang="fr-FR" sz="2000" strike="noStrike" u="none">
                <a:solidFill>
                  <a:schemeClr val="dk1"/>
                </a:solidFill>
                <a:effectLst/>
                <a:uFillTx/>
                <a:latin typeface="Arial"/>
              </a:rPr>
              <a:t>Click to edit the title text format</a:t>
            </a:r>
            <a:endParaRPr b="0" lang="fr-FR" sz="20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51" name="Google Shape;112;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2"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53" name="Google Shape;115;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4"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55"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28600" y="631800"/>
            <a:ext cx="35150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5" name="PlaceHolder 2"/>
          <p:cNvSpPr>
            <a:spLocks noGrp="1"/>
          </p:cNvSpPr>
          <p:nvPr>
            <p:ph type="title"/>
          </p:nvPr>
        </p:nvSpPr>
        <p:spPr>
          <a:xfrm>
            <a:off x="4396320" y="4430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6" name="PlaceHolder 3"/>
          <p:cNvSpPr>
            <a:spLocks noGrp="1"/>
          </p:cNvSpPr>
          <p:nvPr>
            <p:ph type="title"/>
          </p:nvPr>
        </p:nvSpPr>
        <p:spPr>
          <a:xfrm>
            <a:off x="4396320" y="300132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7" name="PlaceHolder 4"/>
          <p:cNvSpPr>
            <a:spLocks noGrp="1"/>
          </p:cNvSpPr>
          <p:nvPr>
            <p:ph type="title"/>
          </p:nvPr>
        </p:nvSpPr>
        <p:spPr>
          <a:xfrm>
            <a:off x="4396320" y="2214720"/>
            <a:ext cx="5994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8" name="PlaceHolder 5"/>
          <p:cNvSpPr>
            <a:spLocks noGrp="1"/>
          </p:cNvSpPr>
          <p:nvPr>
            <p:ph type="title"/>
          </p:nvPr>
        </p:nvSpPr>
        <p:spPr>
          <a:xfrm>
            <a:off x="4396320" y="3728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9" name="PlaceHolder 6"/>
          <p:cNvSpPr>
            <a:spLocks noGrp="1"/>
          </p:cNvSpPr>
          <p:nvPr>
            <p:ph type="title"/>
          </p:nvPr>
        </p:nvSpPr>
        <p:spPr>
          <a:xfrm>
            <a:off x="8314920" y="4430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10" name="PlaceHolder 7"/>
          <p:cNvSpPr>
            <a:spLocks noGrp="1"/>
          </p:cNvSpPr>
          <p:nvPr>
            <p:ph type="title"/>
          </p:nvPr>
        </p:nvSpPr>
        <p:spPr>
          <a:xfrm>
            <a:off x="8314920" y="300132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11" name="PlaceHolder 8"/>
          <p:cNvSpPr>
            <a:spLocks noGrp="1"/>
          </p:cNvSpPr>
          <p:nvPr>
            <p:ph type="title"/>
          </p:nvPr>
        </p:nvSpPr>
        <p:spPr>
          <a:xfrm>
            <a:off x="8314920" y="2214720"/>
            <a:ext cx="5994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12" name="PlaceHolder 9"/>
          <p:cNvSpPr>
            <a:spLocks noGrp="1"/>
          </p:cNvSpPr>
          <p:nvPr>
            <p:ph type="title"/>
          </p:nvPr>
        </p:nvSpPr>
        <p:spPr>
          <a:xfrm>
            <a:off x="8314920" y="3728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8686080" cy="69804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cxnSp>
        <p:nvCxnSpPr>
          <p:cNvPr id="14" name="Google Shape;66;p14"/>
          <p:cNvCxnSpPr/>
          <p:nvPr/>
        </p:nvCxnSpPr>
        <p:spPr>
          <a:xfrm flipH="1">
            <a:off x="3011400" y="2030040"/>
            <a:ext cx="6163200" cy="360"/>
          </a:xfrm>
          <a:prstGeom prst="straightConnector1">
            <a:avLst/>
          </a:prstGeom>
          <a:ln w="9525">
            <a:solidFill>
              <a:srgbClr val="f3f3f3"/>
            </a:solidFill>
            <a:round/>
          </a:ln>
        </p:spPr>
      </p:cxnSp>
      <p:sp>
        <p:nvSpPr>
          <p:cNvPr id="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228600" y="228600"/>
            <a:ext cx="5322960" cy="18270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7" name="PlaceHolder 2"/>
          <p:cNvSpPr>
            <a:spLocks noGrp="1"/>
          </p:cNvSpPr>
          <p:nvPr>
            <p:ph type="body"/>
          </p:nvPr>
        </p:nvSpPr>
        <p:spPr>
          <a:xfrm>
            <a:off x="228600" y="2521440"/>
            <a:ext cx="5322960" cy="239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18"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cxnSp>
        <p:nvCxnSpPr>
          <p:cNvPr id="19" name="Google Shape;71;p15"/>
          <p:cNvCxnSpPr/>
          <p:nvPr/>
        </p:nvCxnSpPr>
        <p:spPr>
          <a:xfrm flipH="1">
            <a:off x="-453600" y="2135520"/>
            <a:ext cx="5529240" cy="360"/>
          </a:xfrm>
          <a:prstGeom prst="straightConnector1">
            <a:avLst/>
          </a:prstGeom>
          <a:ln w="9525">
            <a:solidFill>
              <a:srgbClr val="f3f3f3"/>
            </a:solidFill>
            <a:round/>
          </a:ln>
        </p:spPr>
      </p:cxn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22860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308760" y="2163960"/>
            <a:ext cx="67860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22" name="PlaceHolder 2"/>
          <p:cNvSpPr>
            <a:spLocks noGrp="1"/>
          </p:cNvSpPr>
          <p:nvPr>
            <p:ph type="title"/>
          </p:nvPr>
        </p:nvSpPr>
        <p:spPr>
          <a:xfrm>
            <a:off x="243360" y="2163960"/>
            <a:ext cx="67752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23" name="PlaceHolder 3"/>
          <p:cNvSpPr>
            <a:spLocks noGrp="1"/>
          </p:cNvSpPr>
          <p:nvPr>
            <p:ph type="title"/>
          </p:nvPr>
        </p:nvSpPr>
        <p:spPr>
          <a:xfrm>
            <a:off x="6375240" y="2163960"/>
            <a:ext cx="67860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24" name="PlaceHolder 4"/>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434232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26" name="PlaceHolder 2"/>
          <p:cNvSpPr>
            <a:spLocks noGrp="1"/>
          </p:cNvSpPr>
          <p:nvPr>
            <p:ph type="title"/>
          </p:nvPr>
        </p:nvSpPr>
        <p:spPr>
          <a:xfrm>
            <a:off x="6053760" y="207072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27" name="PlaceHolder 3"/>
          <p:cNvSpPr>
            <a:spLocks noGrp="1"/>
          </p:cNvSpPr>
          <p:nvPr>
            <p:ph type="title"/>
          </p:nvPr>
        </p:nvSpPr>
        <p:spPr>
          <a:xfrm>
            <a:off x="6053760" y="59256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28" name="PlaceHolder 4"/>
          <p:cNvSpPr>
            <a:spLocks noGrp="1"/>
          </p:cNvSpPr>
          <p:nvPr>
            <p:ph type="title"/>
          </p:nvPr>
        </p:nvSpPr>
        <p:spPr>
          <a:xfrm>
            <a:off x="3381480" y="592560"/>
            <a:ext cx="86400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29" name="PlaceHolder 5"/>
          <p:cNvSpPr>
            <a:spLocks noGrp="1"/>
          </p:cNvSpPr>
          <p:nvPr>
            <p:ph type="title"/>
          </p:nvPr>
        </p:nvSpPr>
        <p:spPr>
          <a:xfrm>
            <a:off x="3381480" y="207072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30" name="PlaceHolder 6"/>
          <p:cNvSpPr>
            <a:spLocks noGrp="1"/>
          </p:cNvSpPr>
          <p:nvPr>
            <p:ph type="title"/>
          </p:nvPr>
        </p:nvSpPr>
        <p:spPr>
          <a:xfrm>
            <a:off x="709200" y="59256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
        <p:nvSpPr>
          <p:cNvPr id="31" name="PlaceHolder 7"/>
          <p:cNvSpPr>
            <a:spLocks noGrp="1"/>
          </p:cNvSpPr>
          <p:nvPr>
            <p:ph type="title"/>
          </p:nvPr>
        </p:nvSpPr>
        <p:spPr>
          <a:xfrm>
            <a:off x="709200" y="207072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DM Sans ExtraLight"/>
                <a:ea typeface="DM Sans ExtraLight"/>
              </a:rPr>
              <a:t>xx%</a:t>
            </a:r>
            <a:endParaRPr b="0" lang="fr-FR" sz="20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2"/>
    <p:sldLayoutId id="2147483672" r:id="rId3"/>
    <p:sldLayoutId id="2147483673"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2095560" y="971640"/>
            <a:ext cx="6791040" cy="1676160"/>
          </a:xfrm>
          <a:prstGeom prst="rect">
            <a:avLst/>
          </a:prstGeom>
          <a:noFill/>
          <a:ln w="0">
            <a:noFill/>
          </a:ln>
        </p:spPr>
        <p:txBody>
          <a:bodyPr lIns="91440" rIns="91440" tIns="91440" bIns="91440" anchor="b">
            <a:normAutofit fontScale="92500" lnSpcReduction="9999"/>
          </a:bodyPr>
          <a:p>
            <a:pPr indent="0" algn="r">
              <a:lnSpc>
                <a:spcPct val="100000"/>
              </a:lnSpc>
              <a:buNone/>
              <a:tabLst>
                <a:tab algn="l" pos="0"/>
              </a:tabLst>
            </a:pPr>
            <a:r>
              <a:rPr b="0" lang="en" sz="5500" strike="noStrike" u="none">
                <a:solidFill>
                  <a:schemeClr val="dk1"/>
                </a:solidFill>
                <a:effectLst/>
                <a:uFillTx/>
                <a:latin typeface="DM Sans ExtraLight"/>
                <a:ea typeface="DM Sans ExtraLight"/>
              </a:rPr>
              <a:t>PhonePe Transaction Insights</a:t>
            </a:r>
            <a:endParaRPr b="0" lang="fr-FR" sz="5500" strike="noStrike" u="none">
              <a:solidFill>
                <a:schemeClr val="dk1"/>
              </a:solidFill>
              <a:effectLst/>
              <a:uFillTx/>
              <a:latin typeface="Arial"/>
            </a:endParaRPr>
          </a:p>
        </p:txBody>
      </p:sp>
      <p:sp>
        <p:nvSpPr>
          <p:cNvPr id="57" name="PlaceHolder 2"/>
          <p:cNvSpPr>
            <a:spLocks noGrp="1"/>
          </p:cNvSpPr>
          <p:nvPr>
            <p:ph type="subTitle"/>
          </p:nvPr>
        </p:nvSpPr>
        <p:spPr>
          <a:xfrm>
            <a:off x="266760" y="4305240"/>
            <a:ext cx="5248080" cy="56160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trike="noStrike" u="none">
                <a:solidFill>
                  <a:schemeClr val="dk1"/>
                </a:solidFill>
                <a:effectLst/>
                <a:uFillTx/>
                <a:latin typeface="Karla Light"/>
                <a:ea typeface="Karla Light"/>
              </a:rPr>
              <a:t>Exploring India’s Digital Payments Landscape</a:t>
            </a:r>
            <a:endParaRPr b="0" lang="en-US" sz="16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Google Shape;166;p30" descr=""/>
          <p:cNvPicPr/>
          <p:nvPr/>
        </p:nvPicPr>
        <p:blipFill>
          <a:blip r:embed="rId1">
            <a:alphaModFix amt="60000"/>
          </a:blip>
          <a:srcRect l="24910" t="46081" r="51100" b="0"/>
          <a:stretch/>
        </p:blipFill>
        <p:spPr>
          <a:xfrm>
            <a:off x="5715720" y="0"/>
            <a:ext cx="3427920" cy="5143320"/>
          </a:xfrm>
          <a:prstGeom prst="rect">
            <a:avLst/>
          </a:prstGeom>
          <a:noFill/>
          <a:ln w="0">
            <a:noFill/>
          </a:ln>
        </p:spPr>
      </p:pic>
      <p:sp>
        <p:nvSpPr>
          <p:cNvPr id="78" name="PlaceHolder 1"/>
          <p:cNvSpPr>
            <a:spLocks noGrp="1"/>
          </p:cNvSpPr>
          <p:nvPr>
            <p:ph type="title"/>
          </p:nvPr>
        </p:nvSpPr>
        <p:spPr>
          <a:xfrm>
            <a:off x="228600" y="228600"/>
            <a:ext cx="5324040" cy="182844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Key Insights &amp; Business Value</a:t>
            </a:r>
            <a:endParaRPr b="0" lang="fr-FR" sz="3000" strike="noStrike" u="none">
              <a:solidFill>
                <a:schemeClr val="dk1"/>
              </a:solidFill>
              <a:effectLst/>
              <a:uFillTx/>
              <a:latin typeface="Arial"/>
            </a:endParaRPr>
          </a:p>
        </p:txBody>
      </p:sp>
      <p:sp>
        <p:nvSpPr>
          <p:cNvPr id="79" name="PlaceHolder 2"/>
          <p:cNvSpPr>
            <a:spLocks noGrp="1"/>
          </p:cNvSpPr>
          <p:nvPr>
            <p:ph/>
          </p:nvPr>
        </p:nvSpPr>
        <p:spPr>
          <a:xfrm>
            <a:off x="228600" y="2523960"/>
            <a:ext cx="5324040" cy="2390400"/>
          </a:xfrm>
          <a:prstGeom prst="rect">
            <a:avLst/>
          </a:prstGeom>
          <a:noFill/>
          <a:ln w="0">
            <a:noFill/>
          </a:ln>
        </p:spPr>
        <p:txBody>
          <a:bodyPr lIns="91440" rIns="91440" tIns="91440" bIns="91440" anchor="t">
            <a:normAutofit/>
          </a:bodyPr>
          <a:p>
            <a:pPr indent="0">
              <a:spcBef>
                <a:spcPts val="1417"/>
              </a:spcBef>
              <a:buNone/>
            </a:pPr>
            <a:r>
              <a:rPr b="0" lang="en" sz="1400" strike="noStrike" u="none">
                <a:solidFill>
                  <a:schemeClr val="dk1"/>
                </a:solidFill>
                <a:effectLst/>
                <a:uFillTx/>
                <a:latin typeface="Karla Light"/>
                <a:ea typeface="Karla Light"/>
              </a:rPr>
              <a:t>Key findings indicate consistent year-over-year growth in digital payments.  </a:t>
            </a:r>
            <a:endParaRPr b="0" lang="fr-FR" sz="1400" strike="noStrike" u="none">
              <a:solidFill>
                <a:srgbClr val="000000"/>
              </a:solidFill>
              <a:effectLst/>
              <a:uFillTx/>
              <a:latin typeface="Arial"/>
            </a:endParaRPr>
          </a:p>
          <a:p>
            <a:pPr indent="0">
              <a:spcBef>
                <a:spcPts val="1417"/>
              </a:spcBef>
              <a:buNone/>
            </a:pPr>
            <a:r>
              <a:rPr b="0" lang="en" sz="1400" strike="noStrike" u="none">
                <a:solidFill>
                  <a:schemeClr val="dk1"/>
                </a:solidFill>
                <a:effectLst/>
                <a:uFillTx/>
                <a:latin typeface="Karla Light"/>
                <a:ea typeface="Karla Light"/>
              </a:rPr>
              <a:t>Certain states emerge as regional leaders while others display potential for expansion.  </a:t>
            </a:r>
            <a:endParaRPr b="0" lang="fr-FR" sz="1400" strike="noStrike" u="none">
              <a:solidFill>
                <a:srgbClr val="000000"/>
              </a:solidFill>
              <a:effectLst/>
              <a:uFillTx/>
              <a:latin typeface="Arial"/>
            </a:endParaRPr>
          </a:p>
          <a:p>
            <a:pPr indent="0">
              <a:lnSpc>
                <a:spcPct val="100000"/>
              </a:lnSpc>
              <a:buNone/>
              <a:tabLst>
                <a:tab algn="l" pos="0"/>
              </a:tabLst>
            </a:pPr>
            <a:r>
              <a:rPr b="0" lang="en" sz="1400" strike="noStrike" u="none">
                <a:solidFill>
                  <a:schemeClr val="dk1"/>
                </a:solidFill>
                <a:effectLst/>
                <a:uFillTx/>
                <a:latin typeface="Karla Light"/>
                <a:ea typeface="Karla Light"/>
              </a:rPr>
              <a:t>Engagement metrics reveal opportunities for re-engagement based on user activity and insurance adoption trends.</a:t>
            </a:r>
            <a:endParaRPr b="0" lang="fr-FR"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Conclusions</a:t>
            </a:r>
            <a:endParaRPr b="0" lang="fr-FR" sz="3000" strike="noStrike" u="none">
              <a:solidFill>
                <a:schemeClr val="dk1"/>
              </a:solidFill>
              <a:effectLst/>
              <a:uFillTx/>
              <a:latin typeface="Arial"/>
            </a:endParaRPr>
          </a:p>
        </p:txBody>
      </p:sp>
      <p:sp>
        <p:nvSpPr>
          <p:cNvPr id="81"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gn="ctr">
              <a:buNone/>
            </a:pPr>
            <a:r>
              <a:rPr b="0" lang="en" sz="1400" strike="noStrike" u="none">
                <a:solidFill>
                  <a:schemeClr val="dk1"/>
                </a:solidFill>
                <a:effectLst/>
                <a:uFillTx/>
                <a:latin typeface="Karla Light"/>
                <a:ea typeface="Karla Light"/>
              </a:rPr>
              <a:t>This project highlights the importance of robust data engineering, exploratory analysis, and interactive dashboards.  </a:t>
            </a:r>
            <a:endParaRPr b="0" lang="en-US" sz="1400" strike="noStrike" u="none">
              <a:solidFill>
                <a:srgbClr val="ffffff"/>
              </a:solidFill>
              <a:effectLst/>
              <a:uFillTx/>
              <a:latin typeface="OpenSymbol"/>
            </a:endParaRPr>
          </a:p>
          <a:p>
            <a:pPr indent="0" algn="ctr">
              <a:buNone/>
            </a:pPr>
            <a:r>
              <a:rPr b="0" lang="en" sz="1400" strike="noStrike" u="none">
                <a:solidFill>
                  <a:schemeClr val="dk1"/>
                </a:solidFill>
                <a:effectLst/>
                <a:uFillTx/>
                <a:latin typeface="Karla Light"/>
                <a:ea typeface="Karla Light"/>
              </a:rPr>
              <a:t>It empowers stakeholders with data-driven insights that facilitate informed decision-making.  </a:t>
            </a:r>
            <a:endParaRPr b="0" lang="en-US" sz="1400" strike="noStrike" u="none">
              <a:solidFill>
                <a:srgbClr val="ffffff"/>
              </a:solidFill>
              <a:effectLst/>
              <a:uFillTx/>
              <a:latin typeface="OpenSymbol"/>
            </a:endParaRPr>
          </a:p>
          <a:p>
            <a:pPr indent="0">
              <a:lnSpc>
                <a:spcPct val="100000"/>
              </a:lnSpc>
              <a:buNone/>
              <a:tabLst>
                <a:tab algn="l" pos="0"/>
              </a:tabLst>
            </a:pPr>
            <a:r>
              <a:rPr b="0" lang="en" sz="1400" strike="noStrike" u="none">
                <a:solidFill>
                  <a:schemeClr val="dk1"/>
                </a:solidFill>
                <a:effectLst/>
                <a:uFillTx/>
                <a:latin typeface="Karla Light"/>
                <a:ea typeface="Karla Light"/>
              </a:rPr>
              <a:t>Proposed next steps include deeper analysis, the integration of real-time data, and the development of new KPIs.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28600" y="228600"/>
            <a:ext cx="5124240" cy="82836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 sz="4500" strike="noStrike" u="none">
                <a:solidFill>
                  <a:schemeClr val="dk1"/>
                </a:solidFill>
                <a:effectLst/>
                <a:uFillTx/>
                <a:latin typeface="DM Sans ExtraLight"/>
                <a:ea typeface="DM Sans ExtraLight"/>
              </a:rPr>
              <a:t>Thank you!</a:t>
            </a:r>
            <a:endParaRPr b="0" lang="fr-FR" sz="4500" strike="noStrike" u="none">
              <a:solidFill>
                <a:schemeClr val="dk1"/>
              </a:solidFill>
              <a:effectLst/>
              <a:uFillTx/>
              <a:latin typeface="Arial"/>
            </a:endParaRPr>
          </a:p>
        </p:txBody>
      </p:sp>
      <p:sp>
        <p:nvSpPr>
          <p:cNvPr id="83" name="PlaceHolder 2"/>
          <p:cNvSpPr>
            <a:spLocks noGrp="1"/>
          </p:cNvSpPr>
          <p:nvPr>
            <p:ph type="subTitle"/>
          </p:nvPr>
        </p:nvSpPr>
        <p:spPr>
          <a:xfrm>
            <a:off x="228600" y="1057320"/>
            <a:ext cx="5124240" cy="9522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Karla Light"/>
                <a:ea typeface="Karla Light"/>
              </a:rPr>
              <a:t>Do you have any questions?</a:t>
            </a:r>
            <a:endParaRPr b="0" lang="en-US" sz="1200" strike="noStrike" u="none">
              <a:solidFill>
                <a:srgbClr val="ffffff"/>
              </a:solidFill>
              <a:effectLst/>
              <a:uFillTx/>
              <a:latin typeface="OpenSymbol"/>
            </a:endParaRPr>
          </a:p>
        </p:txBody>
      </p:sp>
      <p:grpSp>
        <p:nvGrpSpPr>
          <p:cNvPr id="84" name="Google Shape;285;p40"/>
          <p:cNvGrpSpPr/>
          <p:nvPr/>
        </p:nvGrpSpPr>
        <p:grpSpPr>
          <a:xfrm>
            <a:off x="6903720" y="3529440"/>
            <a:ext cx="275760" cy="275760"/>
            <a:chOff x="6903720" y="3529440"/>
            <a:chExt cx="275760" cy="275760"/>
          </a:xfrm>
        </p:grpSpPr>
        <p:sp>
          <p:nvSpPr>
            <p:cNvPr id="85" name="Google Shape;286;p40"/>
            <p:cNvSpPr/>
            <p:nvPr/>
          </p:nvSpPr>
          <p:spPr>
            <a:xfrm>
              <a:off x="6903720" y="352944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 name="Google Shape;287;p40"/>
            <p:cNvSpPr/>
            <p:nvPr/>
          </p:nvSpPr>
          <p:spPr>
            <a:xfrm>
              <a:off x="6967800" y="359496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 name="Google Shape;288;p40"/>
            <p:cNvSpPr/>
            <p:nvPr/>
          </p:nvSpPr>
          <p:spPr>
            <a:xfrm>
              <a:off x="7097400" y="35647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88" name="Google Shape;289;p40"/>
          <p:cNvGrpSpPr/>
          <p:nvPr/>
        </p:nvGrpSpPr>
        <p:grpSpPr>
          <a:xfrm>
            <a:off x="7779960" y="3548160"/>
            <a:ext cx="266040" cy="237960"/>
            <a:chOff x="7779960" y="3548160"/>
            <a:chExt cx="266040" cy="237960"/>
          </a:xfrm>
        </p:grpSpPr>
        <p:sp>
          <p:nvSpPr>
            <p:cNvPr id="89" name="Google Shape;290;p40"/>
            <p:cNvSpPr/>
            <p:nvPr/>
          </p:nvSpPr>
          <p:spPr>
            <a:xfrm>
              <a:off x="7788960" y="36320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 name="Google Shape;291;p40"/>
            <p:cNvSpPr/>
            <p:nvPr/>
          </p:nvSpPr>
          <p:spPr>
            <a:xfrm>
              <a:off x="7779960" y="354816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 name="Google Shape;292;p40"/>
            <p:cNvSpPr/>
            <p:nvPr/>
          </p:nvSpPr>
          <p:spPr>
            <a:xfrm>
              <a:off x="7882200" y="36320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92" name="Google Shape;293;p40"/>
          <p:cNvSpPr/>
          <p:nvPr/>
        </p:nvSpPr>
        <p:spPr>
          <a:xfrm>
            <a:off x="6477120" y="4676760"/>
            <a:ext cx="2361960" cy="23760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000" strike="noStrike" u="none">
                <a:solidFill>
                  <a:schemeClr val="dk1"/>
                </a:solidFill>
                <a:effectLst/>
                <a:uFillTx/>
                <a:latin typeface="Arial"/>
              </a:rPr>
              <a:t>+00 000 000 000</a:t>
            </a:r>
            <a:endParaRPr b="0" lang="en-US" sz="1000" strike="noStrike" u="none">
              <a:solidFill>
                <a:srgbClr val="ffffff"/>
              </a:solidFill>
              <a:effectLst/>
              <a:uFillTx/>
              <a:latin typeface="OpenSymbol"/>
            </a:endParaRPr>
          </a:p>
        </p:txBody>
      </p:sp>
      <p:sp>
        <p:nvSpPr>
          <p:cNvPr id="93" name="Google Shape;294;p40"/>
          <p:cNvSpPr/>
          <p:nvPr/>
        </p:nvSpPr>
        <p:spPr>
          <a:xfrm>
            <a:off x="8646840" y="353016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cxnSp>
        <p:nvCxnSpPr>
          <p:cNvPr id="94" name="Google Shape;295;p40"/>
          <p:cNvCxnSpPr/>
          <p:nvPr/>
        </p:nvCxnSpPr>
        <p:spPr>
          <a:xfrm flipH="1">
            <a:off x="0" y="2769840"/>
            <a:ext cx="6163200" cy="360"/>
          </a:xfrm>
          <a:prstGeom prst="straightConnector1">
            <a:avLst/>
          </a:prstGeom>
          <a:ln w="9525">
            <a:solidFill>
              <a:srgbClr val="f3f3f3"/>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Introduction</a:t>
            </a:r>
            <a:endParaRPr b="0" lang="fr-FR" sz="3000" strike="noStrike" u="none">
              <a:solidFill>
                <a:schemeClr val="dk1"/>
              </a:solidFill>
              <a:effectLst/>
              <a:uFillTx/>
              <a:latin typeface="Arial"/>
            </a:endParaRPr>
          </a:p>
        </p:txBody>
      </p:sp>
      <p:sp>
        <p:nvSpPr>
          <p:cNvPr id="59"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gn="ctr">
              <a:buNone/>
            </a:pPr>
            <a:r>
              <a:rPr b="0" lang="en" sz="1400" strike="noStrike" u="none">
                <a:solidFill>
                  <a:schemeClr val="dk1"/>
                </a:solidFill>
                <a:effectLst/>
                <a:uFillTx/>
                <a:latin typeface="Karla Light"/>
                <a:ea typeface="Karla Light"/>
              </a:rPr>
              <a:t>This presentation delves into the PhonePe Transaction Insights project. It highlights the rise of digital payments in India and focuses on analyzing transaction data to uncover trends and patterns. The goal is to provide actionable business insights through a professional dashboard.  </a:t>
            </a:r>
            <a:endParaRPr b="0" lang="en-US" sz="1400" strike="noStrike" u="none">
              <a:solidFill>
                <a:srgbClr val="ffffff"/>
              </a:solidFill>
              <a:effectLst/>
              <a:uFillTx/>
              <a:latin typeface="OpenSymbol"/>
            </a:endParaRPr>
          </a:p>
          <a:p>
            <a:pPr indent="0">
              <a:lnSpc>
                <a:spcPct val="100000"/>
              </a:lnSpc>
              <a:buNone/>
              <a:tabLst>
                <a:tab algn="l" pos="0"/>
              </a:tabLst>
            </a:pPr>
            <a:r>
              <a:rPr b="0" lang="en" sz="1400" strike="noStrike" u="none">
                <a:solidFill>
                  <a:schemeClr val="dk1"/>
                </a:solidFill>
                <a:effectLst/>
                <a:uFillTx/>
                <a:latin typeface="Karla Light"/>
                <a:ea typeface="Karla Light"/>
              </a:rPr>
              <a:t>The insights aim to empower data-driven decision-making among business stakeholders and data-savvy professionals.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228600" y="466560"/>
            <a:ext cx="6229080" cy="196164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trike="noStrike" u="none">
                <a:solidFill>
                  <a:schemeClr val="dk1"/>
                </a:solidFill>
                <a:effectLst/>
                <a:uFillTx/>
                <a:latin typeface="DM Sans ExtraLight"/>
                <a:ea typeface="DM Sans ExtraLight"/>
              </a:rPr>
              <a:t>Project Overview</a:t>
            </a:r>
            <a:endParaRPr b="0" lang="fr-FR" sz="5000" strike="noStrike" u="none">
              <a:solidFill>
                <a:schemeClr val="dk1"/>
              </a:solidFill>
              <a:effectLst/>
              <a:uFillTx/>
              <a:latin typeface="Arial"/>
            </a:endParaRPr>
          </a:p>
        </p:txBody>
      </p:sp>
      <p:sp>
        <p:nvSpPr>
          <p:cNvPr id="61" name="PlaceHolder 2"/>
          <p:cNvSpPr>
            <a:spLocks noGrp="1"/>
          </p:cNvSpPr>
          <p:nvPr>
            <p:ph type="subTitle"/>
          </p:nvPr>
        </p:nvSpPr>
        <p:spPr>
          <a:xfrm>
            <a:off x="3828960" y="4352760"/>
            <a:ext cx="5086080" cy="561600"/>
          </a:xfrm>
          <a:prstGeom prst="rect">
            <a:avLst/>
          </a:prstGeom>
          <a:noFill/>
          <a:ln w="0">
            <a:noFill/>
          </a:ln>
        </p:spPr>
        <p:txBody>
          <a:bodyPr lIns="91440" rIns="91440" tIns="91440" bIns="91440" anchor="b">
            <a:normAutofit/>
          </a:bodyPr>
          <a:p>
            <a:pPr indent="0" algn="ctr">
              <a:buNone/>
            </a:pPr>
            <a:endParaRPr b="0" lang="en-US" sz="1400" strike="noStrike" u="none">
              <a:solidFill>
                <a:schemeClr val="dk1"/>
              </a:solidFill>
              <a:effectLst/>
              <a:uFillTx/>
              <a:latin typeface="Karla Light"/>
              <a:ea typeface="Karla Light"/>
            </a:endParaRPr>
          </a:p>
        </p:txBody>
      </p:sp>
      <p:sp>
        <p:nvSpPr>
          <p:cNvPr id="62" name="PlaceHolder 3"/>
          <p:cNvSpPr>
            <a:spLocks noGrp="1"/>
          </p:cNvSpPr>
          <p:nvPr>
            <p:ph type="title"/>
          </p:nvPr>
        </p:nvSpPr>
        <p:spPr>
          <a:xfrm>
            <a:off x="7648560" y="3457440"/>
            <a:ext cx="1266480" cy="894960"/>
          </a:xfrm>
          <a:prstGeom prst="rect">
            <a:avLst/>
          </a:prstGeom>
          <a:noFill/>
          <a:ln w="0">
            <a:noFill/>
          </a:ln>
        </p:spPr>
        <p:txBody>
          <a:bodyPr lIns="91440" rIns="91440" tIns="91440" bIns="91440" anchor="ctr">
            <a:normAutofit lnSpcReduction="9999"/>
          </a:bodyPr>
          <a:p>
            <a:pPr indent="0" algn="r">
              <a:lnSpc>
                <a:spcPct val="100000"/>
              </a:lnSpc>
              <a:buNone/>
              <a:tabLst>
                <a:tab algn="l" pos="0"/>
              </a:tabLst>
            </a:pPr>
            <a:r>
              <a:rPr b="0" lang="en" sz="5000" strike="noStrike" u="none">
                <a:solidFill>
                  <a:schemeClr val="dk1"/>
                </a:solidFill>
                <a:effectLst/>
                <a:uFillTx/>
                <a:latin typeface="DM Sans ExtraLight"/>
                <a:ea typeface="DM Sans ExtraLight"/>
              </a:rPr>
              <a:t>01</a:t>
            </a:r>
            <a:endParaRPr b="0" lang="fr-FR" sz="5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Project Motivation &amp; Objective</a:t>
            </a:r>
            <a:endParaRPr b="0" lang="fr-FR" sz="3000" strike="noStrike" u="none">
              <a:solidFill>
                <a:schemeClr val="dk1"/>
              </a:solidFill>
              <a:effectLst/>
              <a:uFillTx/>
              <a:latin typeface="Arial"/>
            </a:endParaRPr>
          </a:p>
        </p:txBody>
      </p:sp>
      <p:sp>
        <p:nvSpPr>
          <p:cNvPr id="64"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gn="ctr">
              <a:buNone/>
            </a:pPr>
            <a:r>
              <a:rPr b="0" lang="en" sz="1400" strike="noStrike" u="none">
                <a:solidFill>
                  <a:schemeClr val="dk1"/>
                </a:solidFill>
                <a:effectLst/>
                <a:uFillTx/>
                <a:latin typeface="Karla Light"/>
                <a:ea typeface="Karla Light"/>
              </a:rPr>
              <a:t>The explosion of digital payments in India necessitates a deeper understanding of transaction and user data.  </a:t>
            </a:r>
            <a:endParaRPr b="0" lang="en-US" sz="1400" strike="noStrike" u="none">
              <a:solidFill>
                <a:srgbClr val="ffffff"/>
              </a:solidFill>
              <a:effectLst/>
              <a:uFillTx/>
              <a:latin typeface="OpenSymbol"/>
            </a:endParaRPr>
          </a:p>
          <a:p>
            <a:pPr indent="0" algn="ctr">
              <a:buNone/>
            </a:pPr>
            <a:r>
              <a:rPr b="0" lang="en" sz="1400" strike="noStrike" u="none">
                <a:solidFill>
                  <a:schemeClr val="dk1"/>
                </a:solidFill>
                <a:effectLst/>
                <a:uFillTx/>
                <a:latin typeface="Karla Light"/>
                <a:ea typeface="Karla Light"/>
              </a:rPr>
              <a:t>This project seeks to uncover trends and regional patterns through exploratory data analysis (EDA) and visualization techniques.  </a:t>
            </a:r>
            <a:endParaRPr b="0" lang="en-US" sz="1400" strike="noStrike" u="none">
              <a:solidFill>
                <a:srgbClr val="ffffff"/>
              </a:solidFill>
              <a:effectLst/>
              <a:uFillTx/>
              <a:latin typeface="OpenSymbol"/>
            </a:endParaRPr>
          </a:p>
          <a:p>
            <a:pPr indent="0">
              <a:lnSpc>
                <a:spcPct val="100000"/>
              </a:lnSpc>
              <a:buNone/>
              <a:tabLst>
                <a:tab algn="l" pos="0"/>
              </a:tabLst>
            </a:pPr>
            <a:r>
              <a:rPr b="0" lang="en" sz="1400" strike="noStrike" u="none">
                <a:solidFill>
                  <a:schemeClr val="dk1"/>
                </a:solidFill>
                <a:effectLst/>
                <a:uFillTx/>
                <a:latin typeface="Karla Light"/>
                <a:ea typeface="Karla Light"/>
              </a:rPr>
              <a:t>The end product is an interactive dashboard tailored for business users, designed to facilitate insights and engagement.</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Data Overview</a:t>
            </a:r>
            <a:endParaRPr b="0" lang="fr-FR" sz="3000" strike="noStrike" u="none">
              <a:solidFill>
                <a:schemeClr val="dk1"/>
              </a:solidFill>
              <a:effectLst/>
              <a:uFillTx/>
              <a:latin typeface="Arial"/>
            </a:endParaRPr>
          </a:p>
        </p:txBody>
      </p:sp>
      <p:sp>
        <p:nvSpPr>
          <p:cNvPr id="66"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gn="ctr">
              <a:buNone/>
            </a:pPr>
            <a:r>
              <a:rPr b="0" lang="en" sz="1400" strike="noStrike" u="none">
                <a:solidFill>
                  <a:schemeClr val="dk1"/>
                </a:solidFill>
                <a:effectLst/>
                <a:uFillTx/>
                <a:latin typeface="Karla Light"/>
                <a:ea typeface="Karla Light"/>
              </a:rPr>
              <a:t>The data is sourced from the PhonePe Pulse open-source repository, encompassing transaction, user, and insurance data.  </a:t>
            </a:r>
            <a:endParaRPr b="0" lang="en-US" sz="1400" strike="noStrike" u="none">
              <a:solidFill>
                <a:srgbClr val="ffffff"/>
              </a:solidFill>
              <a:effectLst/>
              <a:uFillTx/>
              <a:latin typeface="OpenSymbol"/>
            </a:endParaRPr>
          </a:p>
          <a:p>
            <a:pPr indent="0" algn="ctr">
              <a:buNone/>
            </a:pPr>
            <a:r>
              <a:rPr b="0" lang="en" sz="1400" strike="noStrike" u="none">
                <a:solidFill>
                  <a:schemeClr val="dk1"/>
                </a:solidFill>
                <a:effectLst/>
                <a:uFillTx/>
                <a:latin typeface="Karla Light"/>
                <a:ea typeface="Karla Light"/>
              </a:rPr>
              <a:t>Data is structured across various dimensions including state, year, quarter, and transaction type, incorporating device brands and app usage metrics.  </a:t>
            </a:r>
            <a:endParaRPr b="0" lang="en-US" sz="1400" strike="noStrike" u="none">
              <a:solidFill>
                <a:srgbClr val="ffffff"/>
              </a:solidFill>
              <a:effectLst/>
              <a:uFillTx/>
              <a:latin typeface="OpenSymbol"/>
            </a:endParaRPr>
          </a:p>
          <a:p>
            <a:pPr indent="0">
              <a:lnSpc>
                <a:spcPct val="100000"/>
              </a:lnSpc>
              <a:buNone/>
              <a:tabLst>
                <a:tab algn="l" pos="0"/>
              </a:tabLst>
            </a:pPr>
            <a:r>
              <a:rPr b="0" lang="en" sz="1400" strike="noStrike" u="none">
                <a:solidFill>
                  <a:schemeClr val="dk1"/>
                </a:solidFill>
                <a:effectLst/>
                <a:uFillTx/>
                <a:latin typeface="Karla Light"/>
                <a:ea typeface="Karla Light"/>
              </a:rPr>
              <a:t>The dataset represents all Indian states and union territories over multiple years, providing comprehensive geographic and temporal coverage.</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 name="Google Shape;166;p30" descr=""/>
          <p:cNvPicPr/>
          <p:nvPr/>
        </p:nvPicPr>
        <p:blipFill>
          <a:blip r:embed="rId1">
            <a:alphaModFix amt="60000"/>
          </a:blip>
          <a:srcRect l="24910" t="46081" r="51100" b="0"/>
          <a:stretch/>
        </p:blipFill>
        <p:spPr>
          <a:xfrm>
            <a:off x="5715720" y="0"/>
            <a:ext cx="3427920" cy="5143320"/>
          </a:xfrm>
          <a:prstGeom prst="rect">
            <a:avLst/>
          </a:prstGeom>
          <a:noFill/>
          <a:ln w="0">
            <a:noFill/>
          </a:ln>
        </p:spPr>
      </p:pic>
      <p:sp>
        <p:nvSpPr>
          <p:cNvPr id="68" name="PlaceHolder 1"/>
          <p:cNvSpPr>
            <a:spLocks noGrp="1"/>
          </p:cNvSpPr>
          <p:nvPr>
            <p:ph type="title"/>
          </p:nvPr>
        </p:nvSpPr>
        <p:spPr>
          <a:xfrm>
            <a:off x="228600" y="228600"/>
            <a:ext cx="5324040" cy="182844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Data Engineering &amp; Preparation</a:t>
            </a:r>
            <a:endParaRPr b="0" lang="fr-FR" sz="3000" strike="noStrike" u="none">
              <a:solidFill>
                <a:schemeClr val="dk1"/>
              </a:solidFill>
              <a:effectLst/>
              <a:uFillTx/>
              <a:latin typeface="Arial"/>
            </a:endParaRPr>
          </a:p>
        </p:txBody>
      </p:sp>
      <p:sp>
        <p:nvSpPr>
          <p:cNvPr id="69" name="PlaceHolder 2"/>
          <p:cNvSpPr>
            <a:spLocks noGrp="1"/>
          </p:cNvSpPr>
          <p:nvPr>
            <p:ph/>
          </p:nvPr>
        </p:nvSpPr>
        <p:spPr>
          <a:xfrm>
            <a:off x="228600" y="2523960"/>
            <a:ext cx="5324040" cy="2390400"/>
          </a:xfrm>
          <a:prstGeom prst="rect">
            <a:avLst/>
          </a:prstGeom>
          <a:noFill/>
          <a:ln w="0">
            <a:noFill/>
          </a:ln>
        </p:spPr>
        <p:txBody>
          <a:bodyPr lIns="91440" rIns="91440" tIns="91440" bIns="91440" anchor="t">
            <a:normAutofit/>
          </a:bodyPr>
          <a:p>
            <a:pPr indent="0">
              <a:spcBef>
                <a:spcPts val="1417"/>
              </a:spcBef>
              <a:buNone/>
            </a:pPr>
            <a:r>
              <a:rPr b="0" lang="en" sz="1400" strike="noStrike" u="none">
                <a:solidFill>
                  <a:schemeClr val="dk1"/>
                </a:solidFill>
                <a:effectLst/>
                <a:uFillTx/>
                <a:latin typeface="Karla Light"/>
                <a:ea typeface="Karla Light"/>
              </a:rPr>
              <a:t>Data engineering involved parsing and extracting information from thousands of nested JSON files.  </a:t>
            </a:r>
            <a:endParaRPr b="0" lang="fr-FR" sz="1400" strike="noStrike" u="none">
              <a:solidFill>
                <a:srgbClr val="000000"/>
              </a:solidFill>
              <a:effectLst/>
              <a:uFillTx/>
              <a:latin typeface="Arial"/>
            </a:endParaRPr>
          </a:p>
          <a:p>
            <a:pPr indent="0">
              <a:spcBef>
                <a:spcPts val="1417"/>
              </a:spcBef>
              <a:buNone/>
            </a:pPr>
            <a:r>
              <a:rPr b="0" lang="en" sz="1400" strike="noStrike" u="none">
                <a:solidFill>
                  <a:schemeClr val="dk1"/>
                </a:solidFill>
                <a:effectLst/>
                <a:uFillTx/>
                <a:latin typeface="Karla Light"/>
                <a:ea typeface="Karla Light"/>
              </a:rPr>
              <a:t>This data was then loaded into a MySQL database, structuring it for efficient analysis.  </a:t>
            </a:r>
            <a:endParaRPr b="0" lang="fr-FR" sz="1400" strike="noStrike" u="none">
              <a:solidFill>
                <a:srgbClr val="000000"/>
              </a:solidFill>
              <a:effectLst/>
              <a:uFillTx/>
              <a:latin typeface="Arial"/>
            </a:endParaRPr>
          </a:p>
          <a:p>
            <a:pPr indent="0">
              <a:lnSpc>
                <a:spcPct val="100000"/>
              </a:lnSpc>
              <a:buNone/>
              <a:tabLst>
                <a:tab algn="l" pos="0"/>
              </a:tabLst>
            </a:pPr>
            <a:r>
              <a:rPr b="0" lang="en" sz="1400" strike="noStrike" u="none">
                <a:solidFill>
                  <a:schemeClr val="dk1"/>
                </a:solidFill>
                <a:effectLst/>
                <a:uFillTx/>
                <a:latin typeface="Karla Light"/>
                <a:ea typeface="Karla Light"/>
              </a:rPr>
              <a:t>Separate tables were created for aggregated data, map-level insights, and top-N records to streamline access and reporting.</a:t>
            </a:r>
            <a:endParaRPr b="0" lang="fr-FR"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228600" y="466560"/>
            <a:ext cx="6229080" cy="196164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trike="noStrike" u="none">
                <a:solidFill>
                  <a:schemeClr val="dk1"/>
                </a:solidFill>
                <a:effectLst/>
                <a:uFillTx/>
                <a:latin typeface="DM Sans ExtraLight"/>
                <a:ea typeface="DM Sans ExtraLight"/>
              </a:rPr>
              <a:t>Insights and Analysis</a:t>
            </a:r>
            <a:endParaRPr b="0" lang="fr-FR" sz="5000" strike="noStrike" u="none">
              <a:solidFill>
                <a:schemeClr val="dk1"/>
              </a:solidFill>
              <a:effectLst/>
              <a:uFillTx/>
              <a:latin typeface="Arial"/>
            </a:endParaRPr>
          </a:p>
        </p:txBody>
      </p:sp>
      <p:sp>
        <p:nvSpPr>
          <p:cNvPr id="71" name="PlaceHolder 2"/>
          <p:cNvSpPr>
            <a:spLocks noGrp="1"/>
          </p:cNvSpPr>
          <p:nvPr>
            <p:ph type="subTitle"/>
          </p:nvPr>
        </p:nvSpPr>
        <p:spPr>
          <a:xfrm>
            <a:off x="3828960" y="4352760"/>
            <a:ext cx="5086080" cy="561600"/>
          </a:xfrm>
          <a:prstGeom prst="rect">
            <a:avLst/>
          </a:prstGeom>
          <a:noFill/>
          <a:ln w="0">
            <a:noFill/>
          </a:ln>
        </p:spPr>
        <p:txBody>
          <a:bodyPr lIns="91440" rIns="91440" tIns="91440" bIns="91440" anchor="b">
            <a:normAutofit/>
          </a:bodyPr>
          <a:p>
            <a:pPr indent="0" algn="ctr">
              <a:buNone/>
            </a:pPr>
            <a:endParaRPr b="0" lang="en-US" sz="1400" strike="noStrike" u="none">
              <a:solidFill>
                <a:schemeClr val="dk1"/>
              </a:solidFill>
              <a:effectLst/>
              <a:uFillTx/>
              <a:latin typeface="Karla Light"/>
              <a:ea typeface="Karla Light"/>
            </a:endParaRPr>
          </a:p>
        </p:txBody>
      </p:sp>
      <p:sp>
        <p:nvSpPr>
          <p:cNvPr id="72" name="PlaceHolder 3"/>
          <p:cNvSpPr>
            <a:spLocks noGrp="1"/>
          </p:cNvSpPr>
          <p:nvPr>
            <p:ph type="title"/>
          </p:nvPr>
        </p:nvSpPr>
        <p:spPr>
          <a:xfrm>
            <a:off x="7648560" y="3457440"/>
            <a:ext cx="1266480" cy="894960"/>
          </a:xfrm>
          <a:prstGeom prst="rect">
            <a:avLst/>
          </a:prstGeom>
          <a:noFill/>
          <a:ln w="0">
            <a:noFill/>
          </a:ln>
        </p:spPr>
        <p:txBody>
          <a:bodyPr lIns="91440" rIns="91440" tIns="91440" bIns="91440" anchor="ctr">
            <a:normAutofit lnSpcReduction="9999"/>
          </a:bodyPr>
          <a:p>
            <a:pPr indent="0" algn="r">
              <a:lnSpc>
                <a:spcPct val="100000"/>
              </a:lnSpc>
              <a:buNone/>
              <a:tabLst>
                <a:tab algn="l" pos="0"/>
              </a:tabLst>
            </a:pPr>
            <a:r>
              <a:rPr b="0" lang="en" sz="5000" strike="noStrike" u="none">
                <a:solidFill>
                  <a:schemeClr val="dk1"/>
                </a:solidFill>
                <a:effectLst/>
                <a:uFillTx/>
                <a:latin typeface="DM Sans ExtraLight"/>
                <a:ea typeface="DM Sans ExtraLight"/>
              </a:rPr>
              <a:t>02</a:t>
            </a:r>
            <a:endParaRPr b="0" lang="fr-FR" sz="5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Exploratory Data Analysis (EDA)</a:t>
            </a:r>
            <a:endParaRPr b="0" lang="fr-FR" sz="3000" strike="noStrike" u="none">
              <a:solidFill>
                <a:schemeClr val="dk1"/>
              </a:solidFill>
              <a:effectLst/>
              <a:uFillTx/>
              <a:latin typeface="Arial"/>
            </a:endParaRPr>
          </a:p>
        </p:txBody>
      </p:sp>
      <p:sp>
        <p:nvSpPr>
          <p:cNvPr id="74"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gn="ctr">
              <a:buNone/>
            </a:pPr>
            <a:r>
              <a:rPr b="0" lang="en" sz="1400" strike="noStrike" u="none">
                <a:solidFill>
                  <a:schemeClr val="dk1"/>
                </a:solidFill>
                <a:effectLst/>
                <a:uFillTx/>
                <a:latin typeface="Karla Light"/>
                <a:ea typeface="Karla Light"/>
              </a:rPr>
              <a:t>EDA included data preview, cleaning, and wrangling steps to prepare it for visualization.  </a:t>
            </a:r>
            <a:endParaRPr b="0" lang="en-US" sz="1400" strike="noStrike" u="none">
              <a:solidFill>
                <a:srgbClr val="ffffff"/>
              </a:solidFill>
              <a:effectLst/>
              <a:uFillTx/>
              <a:latin typeface="OpenSymbol"/>
            </a:endParaRPr>
          </a:p>
          <a:p>
            <a:pPr indent="0" algn="ctr">
              <a:buNone/>
            </a:pPr>
            <a:r>
              <a:rPr b="0" lang="en" sz="1400" strike="noStrike" u="none">
                <a:solidFill>
                  <a:schemeClr val="dk1"/>
                </a:solidFill>
                <a:effectLst/>
                <a:uFillTx/>
                <a:latin typeface="Karla Light"/>
                <a:ea typeface="Karla Light"/>
              </a:rPr>
              <a:t>Descriptive statistics were analyzed, including checks for missing values and unique data observations.  </a:t>
            </a:r>
            <a:endParaRPr b="0" lang="en-US" sz="1400" strike="noStrike" u="none">
              <a:solidFill>
                <a:srgbClr val="ffffff"/>
              </a:solidFill>
              <a:effectLst/>
              <a:uFillTx/>
              <a:latin typeface="OpenSymbol"/>
            </a:endParaRPr>
          </a:p>
          <a:p>
            <a:pPr indent="0">
              <a:lnSpc>
                <a:spcPct val="100000"/>
              </a:lnSpc>
              <a:buNone/>
              <a:tabLst>
                <a:tab algn="l" pos="0"/>
              </a:tabLst>
            </a:pPr>
            <a:r>
              <a:rPr b="0" lang="en" sz="1400" strike="noStrike" u="none">
                <a:solidFill>
                  <a:schemeClr val="dk1"/>
                </a:solidFill>
                <a:effectLst/>
                <a:uFillTx/>
                <a:latin typeface="Karla Light"/>
                <a:ea typeface="Karla Light"/>
              </a:rPr>
              <a:t>More than 15 meaningful visualizations were produced, illustrating transaction trends, user registrations, and device distributions.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DM Sans ExtraLight"/>
                <a:ea typeface="DM Sans ExtraLight"/>
              </a:rPr>
              <a:t>The Streamlit Dashboard</a:t>
            </a:r>
            <a:endParaRPr b="0" lang="fr-FR" sz="3000" strike="noStrike" u="none">
              <a:solidFill>
                <a:schemeClr val="dk1"/>
              </a:solidFill>
              <a:effectLst/>
              <a:uFillTx/>
              <a:latin typeface="Arial"/>
            </a:endParaRPr>
          </a:p>
        </p:txBody>
      </p:sp>
      <p:sp>
        <p:nvSpPr>
          <p:cNvPr id="76"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gn="ctr">
              <a:buNone/>
            </a:pPr>
            <a:r>
              <a:rPr b="0" lang="en" sz="1400" strike="noStrike" u="none">
                <a:solidFill>
                  <a:schemeClr val="dk1"/>
                </a:solidFill>
                <a:effectLst/>
                <a:uFillTx/>
                <a:latin typeface="Karla Light"/>
                <a:ea typeface="Karla Light"/>
              </a:rPr>
              <a:t>The Streamlit dashboard features interactive filters for transaction types and states, providing tailored insights.  </a:t>
            </a:r>
            <a:endParaRPr b="0" lang="en-US" sz="1400" strike="noStrike" u="none">
              <a:solidFill>
                <a:srgbClr val="ffffff"/>
              </a:solidFill>
              <a:effectLst/>
              <a:uFillTx/>
              <a:latin typeface="OpenSymbol"/>
            </a:endParaRPr>
          </a:p>
          <a:p>
            <a:pPr indent="0" algn="ctr">
              <a:buNone/>
            </a:pPr>
            <a:r>
              <a:rPr b="0" lang="en" sz="1400" strike="noStrike" u="none">
                <a:solidFill>
                  <a:schemeClr val="dk1"/>
                </a:solidFill>
                <a:effectLst/>
                <a:uFillTx/>
                <a:latin typeface="Karla Light"/>
                <a:ea typeface="Karla Light"/>
              </a:rPr>
              <a:t>It employs a tabbed layout covering Transactions, Users &amp; Devices, and Insurance, with key metrics readily accessible.  </a:t>
            </a:r>
            <a:endParaRPr b="0" lang="en-US" sz="1400" strike="noStrike" u="none">
              <a:solidFill>
                <a:srgbClr val="ffffff"/>
              </a:solidFill>
              <a:effectLst/>
              <a:uFillTx/>
              <a:latin typeface="OpenSymbol"/>
            </a:endParaRPr>
          </a:p>
          <a:p>
            <a:pPr indent="0">
              <a:lnSpc>
                <a:spcPct val="100000"/>
              </a:lnSpc>
              <a:buNone/>
              <a:tabLst>
                <a:tab algn="l" pos="0"/>
              </a:tabLst>
            </a:pPr>
            <a:r>
              <a:rPr b="0" lang="en" sz="1400" strike="noStrike" u="none">
                <a:solidFill>
                  <a:schemeClr val="dk1"/>
                </a:solidFill>
                <a:effectLst/>
                <a:uFillTx/>
                <a:latin typeface="Karla Light"/>
                <a:ea typeface="Karla Light"/>
              </a:rPr>
              <a:t>Dynamic charts track performance, with an insights section offering recommendations tailored for business users.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2025-07-10T14:19:30Z</dcterms:created>
  <dc:creator>Unknown Creator</dc:creator>
  <dc:description/>
  <dc:language>en-US</dc:language>
  <cp:lastModifiedBy>Unknown Creator</cp:lastModifiedBy>
  <dcterms:modified xsi:type="dcterms:W3CDTF">2025-07-10T14:19:30Z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