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8" r:id="rId5"/>
  </p:sldMasterIdLst>
  <p:notesMasterIdLst>
    <p:notesMasterId r:id="rId24"/>
  </p:notesMasterIdLst>
  <p:sldIdLst>
    <p:sldId id="280" r:id="rId6"/>
    <p:sldId id="380" r:id="rId7"/>
    <p:sldId id="381" r:id="rId8"/>
    <p:sldId id="393" r:id="rId9"/>
    <p:sldId id="382" r:id="rId10"/>
    <p:sldId id="383" r:id="rId11"/>
    <p:sldId id="384" r:id="rId12"/>
    <p:sldId id="385" r:id="rId13"/>
    <p:sldId id="386" r:id="rId14"/>
    <p:sldId id="396" r:id="rId15"/>
    <p:sldId id="387" r:id="rId16"/>
    <p:sldId id="388" r:id="rId17"/>
    <p:sldId id="389" r:id="rId18"/>
    <p:sldId id="390" r:id="rId19"/>
    <p:sldId id="391" r:id="rId20"/>
    <p:sldId id="392" r:id="rId21"/>
    <p:sldId id="394" r:id="rId22"/>
    <p:sldId id="39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A200"/>
    <a:srgbClr val="FFFF00"/>
    <a:srgbClr val="99CC00"/>
    <a:srgbClr val="669900"/>
    <a:srgbClr val="588B31"/>
    <a:srgbClr val="376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1" autoAdjust="0"/>
  </p:normalViewPr>
  <p:slideViewPr>
    <p:cSldViewPr>
      <p:cViewPr>
        <p:scale>
          <a:sx n="70" d="100"/>
          <a:sy n="70" d="100"/>
        </p:scale>
        <p:origin x="-1374" y="-90"/>
      </p:cViewPr>
      <p:guideLst>
        <p:guide orient="horz" pos="346"/>
        <p:guide orient="horz" pos="653"/>
        <p:guide pos="249"/>
      </p:guideLst>
    </p:cSldViewPr>
  </p:slideViewPr>
  <p:notesTextViewPr>
    <p:cViewPr>
      <p:scale>
        <a:sx n="1" d="1"/>
        <a:sy n="1" d="1"/>
      </p:scale>
      <p:origin x="0" y="0"/>
    </p:cViewPr>
  </p:notesTextViewPr>
  <p:notesViewPr>
    <p:cSldViewPr>
      <p:cViewPr varScale="1">
        <p:scale>
          <a:sx n="56" d="100"/>
          <a:sy n="56" d="100"/>
        </p:scale>
        <p:origin x="-283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575C50-5BF4-484E-BB87-0CA9C0E8C0DF}" type="datetimeFigureOut">
              <a:rPr lang="en-IN" smtClean="0"/>
              <a:t>26-05-2016</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1E99D4-EC84-42EC-8D0F-9C0C1B250690}" type="slidenum">
              <a:rPr lang="en-IN" smtClean="0"/>
              <a:t>‹#›</a:t>
            </a:fld>
            <a:endParaRPr lang="en-IN" dirty="0"/>
          </a:p>
        </p:txBody>
      </p:sp>
    </p:spTree>
    <p:extLst>
      <p:ext uri="{BB962C8B-B14F-4D97-AF65-F5344CB8AC3E}">
        <p14:creationId xmlns:p14="http://schemas.microsoft.com/office/powerpoint/2010/main" val="1345813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ftr" sz="quarter" idx="4"/>
          </p:nvPr>
        </p:nvSpPr>
        <p:spPr>
          <a:noFill/>
        </p:spPr>
        <p:txBody>
          <a:bodyPr/>
          <a:lstStyle/>
          <a:p>
            <a:r>
              <a:rPr lang="en-US" dirty="0" smtClean="0"/>
              <a:t>karROX Technologies Ltd.</a:t>
            </a: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dirty="0" smtClean="0"/>
              <a:t>The code in the green box is 8086 assembly language for IBM PC; </a:t>
            </a:r>
            <a:r>
              <a:rPr lang="en-US" dirty="0" smtClean="0">
                <a:solidFill>
                  <a:srgbClr val="000000"/>
                </a:solidFill>
                <a:latin typeface="Courier New" pitchFamily="49" charset="0"/>
              </a:rPr>
              <a:t>ax</a:t>
            </a:r>
            <a:r>
              <a:rPr lang="en-US" dirty="0" smtClean="0"/>
              <a:t> and </a:t>
            </a:r>
            <a:r>
              <a:rPr lang="en-US" dirty="0" smtClean="0">
                <a:solidFill>
                  <a:srgbClr val="000000"/>
                </a:solidFill>
                <a:latin typeface="Courier New" pitchFamily="49" charset="0"/>
              </a:rPr>
              <a:t>bx</a:t>
            </a:r>
            <a:r>
              <a:rPr lang="en-US" dirty="0" smtClean="0"/>
              <a:t> are general-purpose registers; move is the move instruction.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ftr" sz="quarter" idx="4"/>
          </p:nvPr>
        </p:nvSpPr>
        <p:spPr>
          <a:noFill/>
        </p:spPr>
        <p:txBody>
          <a:bodyPr/>
          <a:lstStyle/>
          <a:p>
            <a:r>
              <a:rPr lang="en-US" dirty="0" smtClean="0"/>
              <a:t>karROX Technologies Ltd.</a:t>
            </a: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en-US" dirty="0" smtClean="0"/>
              <a:t>Underscore in names is not common in Java.  Names can also contain $, but this is not common either.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ftr" sz="quarter" idx="4"/>
          </p:nvPr>
        </p:nvSpPr>
        <p:spPr>
          <a:noFill/>
        </p:spPr>
        <p:txBody>
          <a:bodyPr/>
          <a:lstStyle/>
          <a:p>
            <a:r>
              <a:rPr lang="en-US" dirty="0" smtClean="0"/>
              <a:t>karROX Technologies Ltd.</a:t>
            </a: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hi-I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4"/>
          </p:nvPr>
        </p:nvSpPr>
        <p:spPr>
          <a:noFill/>
        </p:spPr>
        <p:txBody>
          <a:bodyPr/>
          <a:lstStyle/>
          <a:p>
            <a:r>
              <a:rPr lang="en-US" dirty="0" smtClean="0"/>
              <a:t>karROX Technologies Ltd.</a:t>
            </a: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hi-I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ftr" sz="quarter" idx="4"/>
          </p:nvPr>
        </p:nvSpPr>
        <p:spPr>
          <a:noFill/>
        </p:spPr>
        <p:txBody>
          <a:bodyPr/>
          <a:lstStyle/>
          <a:p>
            <a:r>
              <a:rPr lang="en-US" dirty="0" smtClean="0"/>
              <a:t>karROX Technologies Ltd.</a:t>
            </a: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dirty="0" smtClean="0"/>
              <a:t>See </a:t>
            </a:r>
            <a:r>
              <a:rPr lang="en-US" i="1" dirty="0" smtClean="0"/>
              <a:t>Java Methods</a:t>
            </a:r>
            <a:r>
              <a:rPr lang="en-US" dirty="0" smtClean="0"/>
              <a:t> p. 125.</a:t>
            </a:r>
          </a:p>
          <a:p>
            <a:pPr eaLnBrk="1" hangingPunct="1"/>
            <a:endParaRPr lang="en-US" dirty="0" smtClean="0"/>
          </a:p>
          <a:p>
            <a:pPr eaLnBrk="1" hangingPunct="1"/>
            <a:r>
              <a:rPr lang="en-US" dirty="0" smtClean="0"/>
              <a:t>Note that the same words with a capital letter or in all caps are not reserved, but it is not a good idea to use them in programs anyway.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ftr" sz="quarter" idx="4"/>
          </p:nvPr>
        </p:nvSpPr>
        <p:spPr>
          <a:noFill/>
        </p:spPr>
        <p:txBody>
          <a:bodyPr/>
          <a:lstStyle/>
          <a:p>
            <a:r>
              <a:rPr lang="en-US" dirty="0" smtClean="0"/>
              <a:t>karROX Technologies Ltd.</a:t>
            </a: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hi-IN"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ftr" sz="quarter" idx="4"/>
          </p:nvPr>
        </p:nvSpPr>
        <p:spPr>
          <a:noFill/>
        </p:spPr>
        <p:txBody>
          <a:bodyPr/>
          <a:lstStyle/>
          <a:p>
            <a:r>
              <a:rPr lang="en-US" dirty="0" smtClean="0"/>
              <a:t>karROX Technologies Ltd.</a:t>
            </a: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hi-I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xfrm>
            <a:off x="914400" y="4343400"/>
            <a:ext cx="5029200" cy="4114800"/>
          </a:xfrm>
          <a:noFill/>
          <a:ln/>
        </p:spPr>
        <p:txBody>
          <a:bodyPr/>
          <a:lstStyle/>
          <a:p>
            <a:pPr>
              <a:spcBef>
                <a:spcPct val="0"/>
              </a:spcBef>
            </a:pPr>
            <a:r>
              <a:rPr lang="en-US" dirty="0" smtClean="0"/>
              <a:t>Make sure you do not carry a </a:t>
            </a:r>
            <a:r>
              <a:rPr lang="en-US" dirty="0" smtClean="0">
                <a:solidFill>
                  <a:srgbClr val="000000"/>
                </a:solidFill>
              </a:rPr>
              <a:t>//</a:t>
            </a:r>
            <a:r>
              <a:rPr lang="en-US" dirty="0" smtClean="0"/>
              <a:t> comment over to the next line.  If you do, you need another // mark on that line.</a:t>
            </a:r>
          </a:p>
          <a:p>
            <a:pPr>
              <a:spcBef>
                <a:spcPct val="0"/>
              </a:spcBef>
            </a:pPr>
            <a:endParaRPr lang="en-US" dirty="0" smtClean="0"/>
          </a:p>
          <a:p>
            <a:pPr>
              <a:spcBef>
                <a:spcPct val="0"/>
              </a:spcBef>
            </a:pPr>
            <a:r>
              <a:rPr lang="en-US" dirty="0" smtClean="0"/>
              <a:t>Placing // at the beginning of a line comments out that line.</a:t>
            </a:r>
          </a:p>
          <a:p>
            <a:pPr>
              <a:spcBef>
                <a:spcPct val="0"/>
              </a:spcBef>
            </a:pPr>
            <a:endParaRPr lang="en-US" dirty="0" smtClean="0"/>
          </a:p>
          <a:p>
            <a:pPr>
              <a:spcBef>
                <a:spcPct val="0"/>
              </a:spcBef>
            </a:pPr>
            <a:r>
              <a:rPr lang="en-US" dirty="0" smtClean="0"/>
              <a:t>Java does not allow nested </a:t>
            </a:r>
            <a:r>
              <a:rPr lang="en-US" dirty="0" smtClean="0">
                <a:solidFill>
                  <a:srgbClr val="000000"/>
                </a:solidFill>
                <a:latin typeface="Courier New" pitchFamily="49" charset="0"/>
              </a:rPr>
              <a:t>/* */</a:t>
            </a:r>
            <a:r>
              <a:rPr lang="en-US" dirty="0" smtClean="0"/>
              <a:t> comments: </a:t>
            </a:r>
            <a:r>
              <a:rPr lang="en-US" dirty="0" smtClean="0">
                <a:solidFill>
                  <a:srgbClr val="000000"/>
                </a:solidFill>
                <a:latin typeface="Courier New" pitchFamily="49" charset="0"/>
              </a:rPr>
              <a:t>/* ... */</a:t>
            </a:r>
            <a:r>
              <a:rPr lang="en-US" dirty="0" smtClean="0"/>
              <a:t> within </a:t>
            </a:r>
            <a:r>
              <a:rPr lang="en-US" dirty="0" smtClean="0">
                <a:solidFill>
                  <a:srgbClr val="000000"/>
                </a:solidFill>
                <a:latin typeface="Courier New" pitchFamily="49" charset="0"/>
              </a:rPr>
              <a:t>/* ... */</a:t>
            </a:r>
            <a:r>
              <a:rPr lang="en-US" dirty="0" smtClean="0"/>
              <a:t> does not work.  Be careful when you use </a:t>
            </a:r>
            <a:r>
              <a:rPr lang="en-US" dirty="0" smtClean="0">
                <a:solidFill>
                  <a:srgbClr val="000000"/>
                </a:solidFill>
                <a:latin typeface="Courier New" pitchFamily="49" charset="0"/>
              </a:rPr>
              <a:t>/* ... */</a:t>
            </a:r>
            <a:r>
              <a:rPr lang="en-US" dirty="0" smtClean="0"/>
              <a:t> to comment out a fragment of code that itself contains a </a:t>
            </a:r>
            <a:r>
              <a:rPr lang="en-US" dirty="0" smtClean="0">
                <a:solidFill>
                  <a:srgbClr val="000000"/>
                </a:solidFill>
                <a:latin typeface="Courier New" pitchFamily="49" charset="0"/>
              </a:rPr>
              <a:t>/* ... */</a:t>
            </a:r>
            <a:r>
              <a:rPr lang="en-US" dirty="0" smtClean="0"/>
              <a:t> comment.</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1256032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fld id="{D20579CD-8A3F-432E-98AA-361221C59F3F}" type="datetimeFigureOut">
              <a:rPr lang="en-US" smtClean="0"/>
              <a:pPr/>
              <a:t>5/26/2016</a:t>
            </a:fld>
            <a:endParaRPr lang="en-US" dirty="0"/>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extLst/>
          </a:lstStyle>
          <a:p>
            <a:endParaRPr lang="en-US" dirty="0"/>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fld id="{FB75CDAB-E6A6-4B01-85D9-EE6559E55624}"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3587530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dirty="0" smtClean="0"/>
          </a:p>
        </p:txBody>
      </p:sp>
    </p:spTree>
    <p:extLst>
      <p:ext uri="{BB962C8B-B14F-4D97-AF65-F5344CB8AC3E}">
        <p14:creationId xmlns:p14="http://schemas.microsoft.com/office/powerpoint/2010/main" val="3722388388"/>
      </p:ext>
    </p:extLst>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3414951"/>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5" name="Straight Connector 4"/>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62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340378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as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7"/>
          <p:cNvSpPr>
            <a:spLocks noGrp="1"/>
          </p:cNvSpPr>
          <p:nvPr>
            <p:ph type="body" sz="quarter" idx="13"/>
          </p:nvPr>
        </p:nvSpPr>
        <p:spPr>
          <a:xfrm>
            <a:off x="981960" y="1641840"/>
            <a:ext cx="7781040" cy="4530360"/>
          </a:xfrm>
        </p:spPr>
        <p:txBody>
          <a:bodyPr/>
          <a:lstStyle>
            <a:lvl1pPr marL="285750" indent="-285750">
              <a:spcAft>
                <a:spcPts val="0"/>
              </a:spcAft>
              <a:buClr>
                <a:srgbClr val="F9B030"/>
              </a:buClr>
              <a:buSzPct val="110000"/>
              <a:buFont typeface="Arial"/>
              <a:buChar char="•"/>
              <a:defRPr sz="1800">
                <a:solidFill>
                  <a:srgbClr val="000000"/>
                </a:solidFill>
                <a:effectLst/>
              </a:defRPr>
            </a:lvl1pPr>
            <a:lvl2pPr marL="569913" indent="-284163">
              <a:buFont typeface="Lucida Grande"/>
              <a:buChar char="-"/>
              <a:defRPr sz="1600">
                <a:solidFill>
                  <a:srgbClr val="000000"/>
                </a:solidFill>
              </a:defRPr>
            </a:lvl2pPr>
            <a:lvl3pPr marL="855663" indent="-285750">
              <a:defRPr sz="1600">
                <a:solidFill>
                  <a:srgbClr val="000000"/>
                </a:solidFill>
              </a:defRPr>
            </a:lvl3pPr>
            <a:lvl4pPr marL="1139825" indent="-284163">
              <a:defRPr sz="1600">
                <a:solidFill>
                  <a:srgbClr val="000000"/>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6" name="Straight Connector 5"/>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5776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6"/>
          <p:cNvSpPr txBox="1">
            <a:spLocks/>
          </p:cNvSpPr>
          <p:nvPr userDrawn="1"/>
        </p:nvSpPr>
        <p:spPr bwMode="auto">
          <a:xfrm>
            <a:off x="8636000" y="6437313"/>
            <a:ext cx="390525" cy="268287"/>
          </a:xfrm>
          <a:prstGeom prst="rect">
            <a:avLst/>
          </a:prstGeom>
          <a:no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dirty="0" smtClean="0"/>
          </a:p>
        </p:txBody>
      </p:sp>
      <p:sp>
        <p:nvSpPr>
          <p:cNvPr id="3"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72FDB9D-4479-4959-A0B6-83596C22DD57}" type="slidenum">
              <a:rPr lang="en-IN" sz="1200"/>
              <a:pPr>
                <a:defRPr/>
              </a:pPr>
              <a:t>‹#›</a:t>
            </a:fld>
            <a:endParaRPr lang="en-IN" sz="1200" dirty="0"/>
          </a:p>
        </p:txBody>
      </p:sp>
      <p:cxnSp>
        <p:nvCxnSpPr>
          <p:cNvPr id="4" name="Straight Connector 3"/>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3023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sp>
        <p:nvSpPr>
          <p:cNvPr id="11" name="Rectangle 10"/>
          <p:cNvSpPr/>
          <p:nvPr/>
        </p:nvSpPr>
        <p:spPr>
          <a:xfrm>
            <a:off x="5780822" y="5076449"/>
            <a:ext cx="34290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073" y="554394"/>
            <a:ext cx="2862738" cy="936000"/>
          </a:xfrm>
          <a:prstGeom prst="rect">
            <a:avLst/>
          </a:prstGeom>
        </p:spPr>
      </p:pic>
    </p:spTree>
    <p:extLst>
      <p:ext uri="{BB962C8B-B14F-4D97-AF65-F5344CB8AC3E}">
        <p14:creationId xmlns:p14="http://schemas.microsoft.com/office/powerpoint/2010/main" val="1078515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75000"/>
                    <a:lumOff val="25000"/>
                  </a:prstClr>
                </a:solidFill>
              </a:rPr>
              <a:pPr/>
              <a:t>‹#›</a:t>
            </a:fld>
            <a:endParaRPr lang="en-IN" sz="1200" dirty="0">
              <a:solidFill>
                <a:prstClr val="black">
                  <a:lumMod val="75000"/>
                  <a:lumOff val="25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662013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5"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65000"/>
                    <a:lumOff val="35000"/>
                  </a:prstClr>
                </a:solidFill>
              </a:rPr>
              <a:pPr/>
              <a:t>‹#›</a:t>
            </a:fld>
            <a:endParaRPr lang="en-IN" sz="1200" dirty="0">
              <a:solidFill>
                <a:prstClr val="black">
                  <a:lumMod val="65000"/>
                  <a:lumOff val="35000"/>
                </a:prstClr>
              </a:solidFill>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7" name="Straight Connector 6"/>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38779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6"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65000"/>
                    <a:lumOff val="35000"/>
                  </a:prstClr>
                </a:solidFill>
              </a:rPr>
              <a:pPr/>
              <a:t>‹#›</a:t>
            </a:fld>
            <a:endParaRPr lang="en-IN" sz="1200" dirty="0">
              <a:solidFill>
                <a:prstClr val="black">
                  <a:lumMod val="65000"/>
                  <a:lumOff val="35000"/>
                </a:prstClr>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8" name="Straight Connector 7"/>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51748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9850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74" r:id="rId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1186609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6" r:id="rId5"/>
    <p:sldLayoutId id="2147483677" r:id="rId6"/>
    <p:sldLayoutId id="2147483678" r:id="rId7"/>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32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flipH="1">
            <a:off x="178674" y="2924944"/>
            <a:ext cx="6121518" cy="932688"/>
          </a:xfrm>
          <a:prstGeom prst="rect">
            <a:avLst/>
          </a:prstGeom>
          <a:solidFill>
            <a:srgbClr val="376092">
              <a:alpha val="80000"/>
            </a:srgb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b="1" dirty="0" smtClean="0">
                <a:solidFill>
                  <a:schemeClr val="bg1"/>
                </a:solidFill>
                <a:ea typeface="Segoe UI" pitchFamily="34" charset="0"/>
                <a:cs typeface="Segoe UI" pitchFamily="34" charset="0"/>
              </a:rPr>
              <a:t>DATA TYPE &amp; CONTROL STMT</a:t>
            </a:r>
          </a:p>
          <a:p>
            <a:endParaRPr lang="en-IN" b="1" dirty="0" smtClean="0">
              <a:solidFill>
                <a:schemeClr val="bg1"/>
              </a:solidFill>
              <a:ea typeface="Segoe UI" pitchFamily="34" charset="0"/>
              <a:cs typeface="Segoe UI" pitchFamily="34" charset="0"/>
            </a:endParaRPr>
          </a:p>
        </p:txBody>
      </p:sp>
      <p:sp>
        <p:nvSpPr>
          <p:cNvPr id="6" name="Rectangle 5"/>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716028" y="1893877"/>
            <a:ext cx="365760" cy="365760"/>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13" name="Rectangle 12"/>
          <p:cNvSpPr/>
          <p:nvPr/>
        </p:nvSpPr>
        <p:spPr>
          <a:xfrm>
            <a:off x="609600" y="2337954"/>
            <a:ext cx="182880" cy="182880"/>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prstClr val="white"/>
              </a:solidFill>
            </a:endParaRPr>
          </a:p>
        </p:txBody>
      </p:sp>
      <p:sp>
        <p:nvSpPr>
          <p:cNvPr id="14" name="Rectangle 13"/>
          <p:cNvSpPr/>
          <p:nvPr/>
        </p:nvSpPr>
        <p:spPr>
          <a:xfrm>
            <a:off x="7735388" y="4740555"/>
            <a:ext cx="182880" cy="18288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prstClr val="white"/>
              </a:solidFill>
            </a:endParaRPr>
          </a:p>
        </p:txBody>
      </p:sp>
      <p:sp>
        <p:nvSpPr>
          <p:cNvPr id="15" name="Rectangle 14"/>
          <p:cNvSpPr/>
          <p:nvPr/>
        </p:nvSpPr>
        <p:spPr>
          <a:xfrm>
            <a:off x="7948450" y="4613190"/>
            <a:ext cx="91440" cy="9144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prstClr val="black"/>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689" y="1902960"/>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2"/>
          <p:cNvSpPr>
            <a:spLocks noChangeArrowheads="1"/>
          </p:cNvSpPr>
          <p:nvPr/>
        </p:nvSpPr>
        <p:spPr bwMode="auto">
          <a:xfrm>
            <a:off x="2993" y="6000759"/>
            <a:ext cx="9144000" cy="830997"/>
          </a:xfrm>
          <a:prstGeom prst="rect">
            <a:avLst/>
          </a:prstGeom>
          <a:noFill/>
          <a:ln w="38100">
            <a:noFill/>
            <a:prstDash val="sysDot"/>
            <a:miter lim="800000"/>
            <a:headEnd/>
            <a:tailEnd/>
          </a:ln>
        </p:spPr>
        <p:txBody>
          <a:bodyPr wrap="square">
            <a:spAutoFit/>
          </a:bodyPr>
          <a:lstStyle/>
          <a:p>
            <a:pPr eaLnBrk="0" hangingPunct="0"/>
            <a:r>
              <a:rPr lang="en-IN" sz="1200" dirty="0" smtClean="0">
                <a:solidFill>
                  <a:schemeClr val="bg1">
                    <a:lumMod val="65000"/>
                  </a:schemeClr>
                </a:solidFill>
                <a:latin typeface="+mn-lt"/>
                <a:cs typeface="Times New Roman" pitchFamily="18" charset="0"/>
              </a:rPr>
              <a:t>CitiusTech </a:t>
            </a:r>
            <a:r>
              <a:rPr lang="en-IN" sz="1200" dirty="0">
                <a:solidFill>
                  <a:schemeClr val="bg1">
                    <a:lumMod val="65000"/>
                  </a:schemeClr>
                </a:solidFill>
                <a:latin typeface="+mn-lt"/>
                <a:cs typeface="Times New Roman" pitchFamily="18" charset="0"/>
              </a:rPr>
              <a:t>has prepared the content contained in this document based on information and knowledge that it reasonably believes to be reliable.  Any recipient may rely on the contents of this document at its own risk and CitiusTech shall not be responsible for any error and/or omission in the preparation of this document.  The use of any third party reference should not be regarded as an indication of an endorsement, an affiliation or the existence of any other kind of relationship between CitiusTech and such third </a:t>
            </a:r>
            <a:r>
              <a:rPr lang="en-IN" sz="1200" dirty="0" smtClean="0">
                <a:solidFill>
                  <a:schemeClr val="bg1">
                    <a:lumMod val="65000"/>
                  </a:schemeClr>
                </a:solidFill>
                <a:latin typeface="+mn-lt"/>
                <a:cs typeface="Times New Roman" pitchFamily="18" charset="0"/>
              </a:rPr>
              <a:t>party</a:t>
            </a:r>
            <a:endParaRPr lang="en-US" sz="1200" dirty="0">
              <a:solidFill>
                <a:schemeClr val="bg1">
                  <a:lumMod val="65000"/>
                </a:schemeClr>
              </a:solidFill>
              <a:latin typeface="+mn-lt"/>
            </a:endParaRPr>
          </a:p>
        </p:txBody>
      </p:sp>
    </p:spTree>
    <p:extLst>
      <p:ext uri="{BB962C8B-B14F-4D97-AF65-F5344CB8AC3E}">
        <p14:creationId xmlns:p14="http://schemas.microsoft.com/office/powerpoint/2010/main" val="2780836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4800" y="692696"/>
            <a:ext cx="8534400" cy="5555704"/>
          </a:xfrm>
        </p:spPr>
        <p:txBody>
          <a:bodyPr>
            <a:normAutofit/>
          </a:bodyPr>
          <a:lstStyle/>
          <a:p>
            <a:endParaRPr lang="en-US" dirty="0"/>
          </a:p>
          <a:p>
            <a:r>
              <a:rPr lang="en-US" dirty="0" smtClean="0"/>
              <a:t>Arrays </a:t>
            </a:r>
            <a:r>
              <a:rPr lang="en-US" dirty="0"/>
              <a:t>of objects too can be created: </a:t>
            </a:r>
          </a:p>
          <a:p>
            <a:pPr lvl="1"/>
            <a:r>
              <a:rPr lang="en-US" dirty="0" smtClean="0"/>
              <a:t>Example </a:t>
            </a:r>
            <a:r>
              <a:rPr lang="en-US" dirty="0"/>
              <a:t>1: </a:t>
            </a:r>
          </a:p>
          <a:p>
            <a:pPr marL="914400" lvl="2" indent="0">
              <a:buNone/>
            </a:pPr>
            <a:r>
              <a:rPr lang="en-US" dirty="0" smtClean="0"/>
              <a:t>Box </a:t>
            </a:r>
            <a:r>
              <a:rPr lang="en-US" dirty="0"/>
              <a:t>Barr[] = new Box[3]; </a:t>
            </a:r>
          </a:p>
          <a:p>
            <a:pPr marL="914400" lvl="2" indent="0">
              <a:buNone/>
            </a:pPr>
            <a:r>
              <a:rPr lang="en-US" dirty="0" smtClean="0"/>
              <a:t>Barr[0</a:t>
            </a:r>
            <a:r>
              <a:rPr lang="en-US" dirty="0"/>
              <a:t>] = new Box(); </a:t>
            </a:r>
          </a:p>
          <a:p>
            <a:pPr marL="914400" lvl="2" indent="0">
              <a:buNone/>
            </a:pPr>
            <a:r>
              <a:rPr lang="en-US" dirty="0" smtClean="0"/>
              <a:t>Barr[1</a:t>
            </a:r>
            <a:r>
              <a:rPr lang="en-US" dirty="0"/>
              <a:t>] = new Box(); </a:t>
            </a:r>
          </a:p>
          <a:p>
            <a:pPr marL="914400" lvl="2" indent="0">
              <a:buNone/>
            </a:pPr>
            <a:r>
              <a:rPr lang="en-US" dirty="0" smtClean="0"/>
              <a:t>Barr[2</a:t>
            </a:r>
            <a:r>
              <a:rPr lang="en-US" dirty="0"/>
              <a:t>] = new Box(); </a:t>
            </a:r>
          </a:p>
          <a:p>
            <a:pPr lvl="1"/>
            <a:r>
              <a:rPr lang="en-US" dirty="0" smtClean="0"/>
              <a:t>Example </a:t>
            </a:r>
            <a:r>
              <a:rPr lang="en-US" dirty="0"/>
              <a:t>2: </a:t>
            </a:r>
          </a:p>
          <a:p>
            <a:pPr marL="914400" lvl="2" indent="0">
              <a:buNone/>
            </a:pPr>
            <a:r>
              <a:rPr lang="en-US" dirty="0" smtClean="0"/>
              <a:t>String</a:t>
            </a:r>
            <a:r>
              <a:rPr lang="en-US" dirty="0"/>
              <a:t>[] Words = new String[2]; </a:t>
            </a:r>
          </a:p>
          <a:p>
            <a:pPr marL="914400" lvl="2" indent="0">
              <a:buNone/>
            </a:pPr>
            <a:r>
              <a:rPr lang="en-US" dirty="0" smtClean="0"/>
              <a:t>Words[0</a:t>
            </a:r>
            <a:r>
              <a:rPr lang="en-US" dirty="0"/>
              <a:t>]=new String(“Bombay”); </a:t>
            </a:r>
          </a:p>
          <a:p>
            <a:pPr marL="914400" lvl="2" indent="0">
              <a:buNone/>
            </a:pPr>
            <a:r>
              <a:rPr lang="en-US" dirty="0" smtClean="0"/>
              <a:t>Words[1</a:t>
            </a:r>
            <a:r>
              <a:rPr lang="en-US" dirty="0"/>
              <a:t>]=new String(“Pune”); </a:t>
            </a:r>
          </a:p>
          <a:p>
            <a:endParaRPr lang="en-US" dirty="0"/>
          </a:p>
        </p:txBody>
      </p:sp>
    </p:spTree>
    <p:extLst>
      <p:ext uri="{BB962C8B-B14F-4D97-AF65-F5344CB8AC3E}">
        <p14:creationId xmlns:p14="http://schemas.microsoft.com/office/powerpoint/2010/main" val="2890443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9"/>
          <p:cNvSpPr>
            <a:spLocks noGrp="1"/>
          </p:cNvSpPr>
          <p:nvPr>
            <p:ph type="title"/>
          </p:nvPr>
        </p:nvSpPr>
        <p:spPr>
          <a:xfrm>
            <a:off x="1763713" y="476250"/>
            <a:ext cx="6419850" cy="1143000"/>
          </a:xfrm>
        </p:spPr>
        <p:txBody>
          <a:bodyPr/>
          <a:lstStyle/>
          <a:p>
            <a:r>
              <a:rPr lang="en-US" sz="3200" b="1" dirty="0" smtClean="0">
                <a:solidFill>
                  <a:srgbClr val="000000"/>
                </a:solidFill>
              </a:rPr>
              <a:t>Escape sequences</a:t>
            </a:r>
          </a:p>
        </p:txBody>
      </p:sp>
      <p:graphicFrame>
        <p:nvGraphicFramePr>
          <p:cNvPr id="1734697" name="Group 41"/>
          <p:cNvGraphicFramePr>
            <a:graphicFrameLocks noGrp="1"/>
          </p:cNvGraphicFramePr>
          <p:nvPr>
            <p:ph idx="1"/>
          </p:nvPr>
        </p:nvGraphicFramePr>
        <p:xfrm>
          <a:off x="1403350" y="1628775"/>
          <a:ext cx="6994525" cy="4530729"/>
        </p:xfrm>
        <a:graphic>
          <a:graphicData uri="http://schemas.openxmlformats.org/drawingml/2006/table">
            <a:tbl>
              <a:tblPr/>
              <a:tblGrid>
                <a:gridCol w="3076575"/>
                <a:gridCol w="3917950"/>
              </a:tblGrid>
              <a:tr h="452438">
                <a:tc>
                  <a:txBody>
                    <a:bodyPr/>
                    <a:lstStyle/>
                    <a:p>
                      <a:pPr marL="0" marR="0" lvl="0" indent="0" algn="ctr" defTabSz="914400" rtl="0" eaLnBrk="0" fontAlgn="base" latinLnBrk="0" hangingPunct="0">
                        <a:lnSpc>
                          <a:spcPct val="100000"/>
                        </a:lnSpc>
                        <a:spcBef>
                          <a:spcPct val="0"/>
                        </a:spcBef>
                        <a:spcAft>
                          <a:spcPct val="0"/>
                        </a:spcAft>
                        <a:buClrTx/>
                        <a:buSzTx/>
                        <a:buFont typeface="Arial" charset="0"/>
                        <a:buNone/>
                        <a:tabLst/>
                      </a:pPr>
                      <a:r>
                        <a:rPr kumimoji="0" lang="en-US" sz="2400" b="1" i="1" u="none" strike="noStrike" cap="none" normalizeH="0" baseline="0" dirty="0" smtClean="0">
                          <a:ln>
                            <a:noFill/>
                          </a:ln>
                          <a:solidFill>
                            <a:srgbClr val="000000"/>
                          </a:solidFill>
                          <a:effectLst/>
                          <a:latin typeface="Times New Roman" pitchFamily="18" charset="0"/>
                          <a:cs typeface="Times New Roman" pitchFamily="18" charset="0"/>
                        </a:rPr>
                        <a:t>Sequence</a:t>
                      </a: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 typeface="Arial" charset="0"/>
                        <a:buNone/>
                        <a:tabLst/>
                      </a:pPr>
                      <a:r>
                        <a:rPr kumimoji="0" lang="en-US" sz="2400" b="1" i="1" u="none" strike="noStrike" cap="none" normalizeH="0" baseline="0" dirty="0" smtClean="0">
                          <a:ln>
                            <a:noFill/>
                          </a:ln>
                          <a:solidFill>
                            <a:srgbClr val="000000"/>
                          </a:solidFill>
                          <a:effectLst/>
                          <a:latin typeface="Times New Roman" pitchFamily="18" charset="0"/>
                          <a:cs typeface="Times New Roman" pitchFamily="18" charset="0"/>
                        </a:rPr>
                        <a:t>Purpose</a:t>
                      </a:r>
                      <a:r>
                        <a:rPr kumimoji="0" lang="en-US" sz="2000" b="1" i="0" u="none" strike="noStrike" cap="none" normalizeH="0" baseline="0" dirty="0" smtClean="0">
                          <a:ln>
                            <a:noFill/>
                          </a:ln>
                          <a:solidFill>
                            <a:srgbClr val="000000"/>
                          </a:solidFill>
                          <a:effectLst/>
                          <a:latin typeface="Times New Roman" pitchFamily="18" charset="0"/>
                          <a:cs typeface="Times New Roman" pitchFamily="18" charset="0"/>
                        </a:rPr>
                        <a:t> </a:t>
                      </a:r>
                      <a:endParaRPr kumimoji="0" lang="en-US" sz="20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0" fontAlgn="base" latinLnBrk="0" hangingPunct="0">
                        <a:lnSpc>
                          <a:spcPct val="100000"/>
                        </a:lnSpc>
                        <a:spcBef>
                          <a:spcPct val="0"/>
                        </a:spcBef>
                        <a:spcAft>
                          <a:spcPct val="0"/>
                        </a:spcAft>
                        <a:buClrTx/>
                        <a:buSzTx/>
                        <a:buFont typeface="Arial" charset="0"/>
                        <a:buNone/>
                        <a:tabLst/>
                      </a:pPr>
                      <a:r>
                        <a:rPr kumimoji="0" lang="en-US" sz="2000" b="1" i="0" u="none" strike="noStrike" cap="none" normalizeH="0" baseline="0" dirty="0" smtClean="0">
                          <a:ln>
                            <a:noFill/>
                          </a:ln>
                          <a:solidFill>
                            <a:srgbClr val="000000"/>
                          </a:solidFill>
                          <a:effectLst/>
                          <a:latin typeface="Times New Roman" pitchFamily="18" charset="0"/>
                          <a:ea typeface="Times New Roman" pitchFamily="18" charset="0"/>
                          <a:cs typeface="Courier New" pitchFamily="49" charset="0"/>
                        </a:rPr>
                        <a:t>\b</a:t>
                      </a:r>
                      <a:endPar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 typeface="Arial" charset="0"/>
                        <a:buNone/>
                        <a:tabLst/>
                      </a:pPr>
                      <a:r>
                        <a:rPr kumimoji="0" lang="en-US" sz="2000" b="1" i="0" u="none" strike="noStrike" cap="none" normalizeH="0" baseline="0" dirty="0" smtClean="0">
                          <a:ln>
                            <a:noFill/>
                          </a:ln>
                          <a:solidFill>
                            <a:srgbClr val="000000"/>
                          </a:solidFill>
                          <a:effectLst/>
                          <a:latin typeface="Times New Roman" pitchFamily="18" charset="0"/>
                          <a:cs typeface="Times New Roman" pitchFamily="18" charset="0"/>
                        </a:rPr>
                        <a:t>Backspace</a:t>
                      </a:r>
                      <a:endParaRPr kumimoji="0" lang="en-US" sz="20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0" fontAlgn="base" latinLnBrk="0" hangingPunct="0">
                        <a:lnSpc>
                          <a:spcPct val="100000"/>
                        </a:lnSpc>
                        <a:spcBef>
                          <a:spcPct val="0"/>
                        </a:spcBef>
                        <a:spcAft>
                          <a:spcPct val="0"/>
                        </a:spcAft>
                        <a:buClrTx/>
                        <a:buSzTx/>
                        <a:buFont typeface="Arial" charset="0"/>
                        <a:buNone/>
                        <a:tabLst/>
                      </a:pPr>
                      <a:r>
                        <a:rPr kumimoji="0" lang="en-US" sz="2000" b="1" i="0" u="none" strike="noStrike" cap="none" normalizeH="0" baseline="0" dirty="0" smtClean="0">
                          <a:ln>
                            <a:noFill/>
                          </a:ln>
                          <a:solidFill>
                            <a:srgbClr val="000000"/>
                          </a:solidFill>
                          <a:effectLst/>
                          <a:latin typeface="Times New Roman" pitchFamily="18" charset="0"/>
                          <a:ea typeface="Times New Roman" pitchFamily="18" charset="0"/>
                          <a:cs typeface="Courier New" pitchFamily="49" charset="0"/>
                        </a:rPr>
                        <a:t>\t</a:t>
                      </a:r>
                      <a:endPar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 typeface="Arial" charset="0"/>
                        <a:buNone/>
                        <a:tabLst/>
                      </a:pPr>
                      <a:r>
                        <a:rPr kumimoji="0" lang="en-US" sz="2000" b="1" i="0" u="none" strike="noStrike" cap="none" normalizeH="0" baseline="0" dirty="0" smtClean="0">
                          <a:ln>
                            <a:noFill/>
                          </a:ln>
                          <a:solidFill>
                            <a:srgbClr val="000000"/>
                          </a:solidFill>
                          <a:effectLst/>
                          <a:latin typeface="Times New Roman" pitchFamily="18" charset="0"/>
                          <a:cs typeface="Times New Roman" pitchFamily="18" charset="0"/>
                        </a:rPr>
                        <a:t>Horizontal tab</a:t>
                      </a:r>
                      <a:endParaRPr kumimoji="0" lang="en-US" sz="20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0" fontAlgn="base" latinLnBrk="0" hangingPunct="0">
                        <a:lnSpc>
                          <a:spcPct val="100000"/>
                        </a:lnSpc>
                        <a:spcBef>
                          <a:spcPct val="0"/>
                        </a:spcBef>
                        <a:spcAft>
                          <a:spcPct val="0"/>
                        </a:spcAft>
                        <a:buClrTx/>
                        <a:buSzTx/>
                        <a:buFont typeface="Arial" charset="0"/>
                        <a:buNone/>
                        <a:tabLst/>
                      </a:pPr>
                      <a:r>
                        <a:rPr kumimoji="0" lang="en-US" sz="2000" b="1" i="0" u="none" strike="noStrike" cap="none" normalizeH="0" baseline="0" dirty="0" smtClean="0">
                          <a:ln>
                            <a:noFill/>
                          </a:ln>
                          <a:solidFill>
                            <a:srgbClr val="000000"/>
                          </a:solidFill>
                          <a:effectLst/>
                          <a:latin typeface="Times New Roman" pitchFamily="18" charset="0"/>
                          <a:ea typeface="Times New Roman" pitchFamily="18" charset="0"/>
                          <a:cs typeface="Courier New" pitchFamily="49" charset="0"/>
                        </a:rPr>
                        <a:t>\n</a:t>
                      </a:r>
                      <a:endPar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 typeface="Arial" charset="0"/>
                        <a:buNone/>
                        <a:tabLst/>
                      </a:pPr>
                      <a:r>
                        <a:rPr kumimoji="0" lang="en-US" sz="2000" b="1" i="0" u="none" strike="noStrike" cap="none" normalizeH="0" baseline="0" dirty="0" smtClean="0">
                          <a:ln>
                            <a:noFill/>
                          </a:ln>
                          <a:solidFill>
                            <a:srgbClr val="000000"/>
                          </a:solidFill>
                          <a:effectLst/>
                          <a:latin typeface="Times New Roman" pitchFamily="18" charset="0"/>
                          <a:cs typeface="Times New Roman" pitchFamily="18" charset="0"/>
                        </a:rPr>
                        <a:t>Line feed</a:t>
                      </a:r>
                      <a:endParaRPr kumimoji="0" lang="en-US" sz="20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025">
                <a:tc>
                  <a:txBody>
                    <a:bodyPr/>
                    <a:lstStyle/>
                    <a:p>
                      <a:pPr marL="0" marR="0" lvl="0" indent="0" algn="ctr" defTabSz="914400" rtl="0" eaLnBrk="0" fontAlgn="base" latinLnBrk="0" hangingPunct="0">
                        <a:lnSpc>
                          <a:spcPct val="100000"/>
                        </a:lnSpc>
                        <a:spcBef>
                          <a:spcPct val="0"/>
                        </a:spcBef>
                        <a:spcAft>
                          <a:spcPct val="0"/>
                        </a:spcAft>
                        <a:buClrTx/>
                        <a:buSzTx/>
                        <a:buFont typeface="Arial" charset="0"/>
                        <a:buNone/>
                        <a:tabLst/>
                      </a:pPr>
                      <a:r>
                        <a:rPr kumimoji="0" lang="en-US" sz="2000" b="1" i="0" u="none" strike="noStrike" cap="none" normalizeH="0" baseline="0" dirty="0" smtClean="0">
                          <a:ln>
                            <a:noFill/>
                          </a:ln>
                          <a:solidFill>
                            <a:srgbClr val="000000"/>
                          </a:solidFill>
                          <a:effectLst/>
                          <a:latin typeface="Times New Roman" pitchFamily="18" charset="0"/>
                          <a:ea typeface="Times New Roman" pitchFamily="18" charset="0"/>
                          <a:cs typeface="Courier New" pitchFamily="49" charset="0"/>
                        </a:rPr>
                        <a:t>\f</a:t>
                      </a:r>
                      <a:endPar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 typeface="Arial" charset="0"/>
                        <a:buNone/>
                        <a:tabLst/>
                      </a:pPr>
                      <a:r>
                        <a:rPr kumimoji="0" lang="en-US" sz="2000" b="1" i="0" u="none" strike="noStrike" cap="none" normalizeH="0" baseline="0" dirty="0" smtClean="0">
                          <a:ln>
                            <a:noFill/>
                          </a:ln>
                          <a:solidFill>
                            <a:srgbClr val="000000"/>
                          </a:solidFill>
                          <a:effectLst/>
                          <a:latin typeface="Times New Roman" pitchFamily="18" charset="0"/>
                          <a:cs typeface="Times New Roman" pitchFamily="18" charset="0"/>
                        </a:rPr>
                        <a:t>Form feed</a:t>
                      </a:r>
                      <a:endParaRPr kumimoji="0" lang="en-US" sz="20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0" fontAlgn="base" latinLnBrk="0" hangingPunct="0">
                        <a:lnSpc>
                          <a:spcPct val="100000"/>
                        </a:lnSpc>
                        <a:spcBef>
                          <a:spcPct val="0"/>
                        </a:spcBef>
                        <a:spcAft>
                          <a:spcPct val="0"/>
                        </a:spcAft>
                        <a:buClrTx/>
                        <a:buSzTx/>
                        <a:buFont typeface="Arial" charset="0"/>
                        <a:buNone/>
                        <a:tabLst/>
                      </a:pPr>
                      <a:r>
                        <a:rPr kumimoji="0" lang="en-US" sz="2000" b="1" i="0" u="none" strike="noStrike" cap="none" normalizeH="0" baseline="0" dirty="0" smtClean="0">
                          <a:ln>
                            <a:noFill/>
                          </a:ln>
                          <a:solidFill>
                            <a:srgbClr val="000000"/>
                          </a:solidFill>
                          <a:effectLst/>
                          <a:latin typeface="Times New Roman" pitchFamily="18" charset="0"/>
                          <a:ea typeface="Times New Roman" pitchFamily="18" charset="0"/>
                          <a:cs typeface="Courier New" pitchFamily="49" charset="0"/>
                        </a:rPr>
                        <a:t>\r</a:t>
                      </a:r>
                      <a:endPar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 typeface="Arial" charset="0"/>
                        <a:buNone/>
                        <a:tabLst/>
                      </a:pPr>
                      <a:r>
                        <a:rPr kumimoji="0" lang="en-US" sz="2000" b="1" i="0" u="none" strike="noStrike" cap="none" normalizeH="0" baseline="0" dirty="0" smtClean="0">
                          <a:ln>
                            <a:noFill/>
                          </a:ln>
                          <a:solidFill>
                            <a:srgbClr val="000000"/>
                          </a:solidFill>
                          <a:effectLst/>
                          <a:latin typeface="Times New Roman" pitchFamily="18" charset="0"/>
                          <a:cs typeface="Times New Roman" pitchFamily="18" charset="0"/>
                        </a:rPr>
                        <a:t>Carriage return</a:t>
                      </a:r>
                      <a:endParaRPr kumimoji="0" lang="en-US" sz="20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0" fontAlgn="base" latinLnBrk="0" hangingPunct="0">
                        <a:lnSpc>
                          <a:spcPct val="100000"/>
                        </a:lnSpc>
                        <a:spcBef>
                          <a:spcPct val="0"/>
                        </a:spcBef>
                        <a:spcAft>
                          <a:spcPct val="0"/>
                        </a:spcAft>
                        <a:buClrTx/>
                        <a:buSzTx/>
                        <a:buFont typeface="Arial" charset="0"/>
                        <a:buNone/>
                        <a:tabLst/>
                      </a:pPr>
                      <a:r>
                        <a:rPr kumimoji="0" lang="en-US" sz="2000" b="1" i="0" u="none" strike="noStrike" cap="none" normalizeH="0" baseline="0" dirty="0" smtClean="0">
                          <a:ln>
                            <a:noFill/>
                          </a:ln>
                          <a:solidFill>
                            <a:srgbClr val="000000"/>
                          </a:solidFill>
                          <a:effectLst/>
                          <a:latin typeface="Times New Roman" pitchFamily="18" charset="0"/>
                          <a:ea typeface="Times New Roman" pitchFamily="18" charset="0"/>
                          <a:cs typeface="Courier New" pitchFamily="49" charset="0"/>
                        </a:rPr>
                        <a:t>\" </a:t>
                      </a:r>
                      <a:endPar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 typeface="Arial" charset="0"/>
                        <a:buNone/>
                        <a:tabLst/>
                      </a:pPr>
                      <a:r>
                        <a:rPr kumimoji="0" lang="en-US" sz="2000" b="1" i="0" u="none" strike="noStrike" cap="none" normalizeH="0" baseline="0" dirty="0" smtClean="0">
                          <a:ln>
                            <a:noFill/>
                          </a:ln>
                          <a:solidFill>
                            <a:srgbClr val="000000"/>
                          </a:solidFill>
                          <a:effectLst/>
                          <a:latin typeface="Times New Roman" pitchFamily="18" charset="0"/>
                          <a:cs typeface="Times New Roman" pitchFamily="18" charset="0"/>
                        </a:rPr>
                        <a:t>Double quote</a:t>
                      </a:r>
                      <a:endParaRPr kumimoji="0" lang="en-US" sz="20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0" fontAlgn="base" latinLnBrk="0" hangingPunct="0">
                        <a:lnSpc>
                          <a:spcPct val="100000"/>
                        </a:lnSpc>
                        <a:spcBef>
                          <a:spcPct val="0"/>
                        </a:spcBef>
                        <a:spcAft>
                          <a:spcPct val="0"/>
                        </a:spcAft>
                        <a:buClrTx/>
                        <a:buSzTx/>
                        <a:buFont typeface="Arial" charset="0"/>
                        <a:buNone/>
                        <a:tabLst/>
                      </a:pPr>
                      <a:r>
                        <a:rPr kumimoji="0" lang="en-US" sz="2000" b="1" i="0" u="none" strike="noStrike" cap="none" normalizeH="0" baseline="0" dirty="0" smtClean="0">
                          <a:ln>
                            <a:noFill/>
                          </a:ln>
                          <a:solidFill>
                            <a:srgbClr val="000000"/>
                          </a:solidFill>
                          <a:effectLst/>
                          <a:latin typeface="Times New Roman" pitchFamily="18" charset="0"/>
                          <a:ea typeface="Times New Roman" pitchFamily="18" charset="0"/>
                          <a:cs typeface="Courier New" pitchFamily="49" charset="0"/>
                        </a:rPr>
                        <a:t>\'</a:t>
                      </a:r>
                      <a:endPar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 typeface="Arial" charset="0"/>
                        <a:buNone/>
                        <a:tabLst/>
                      </a:pPr>
                      <a:r>
                        <a:rPr kumimoji="0" lang="en-US" sz="2000" b="1" i="0" u="none" strike="noStrike" cap="none" normalizeH="0" baseline="0" dirty="0" smtClean="0">
                          <a:ln>
                            <a:noFill/>
                          </a:ln>
                          <a:solidFill>
                            <a:srgbClr val="000000"/>
                          </a:solidFill>
                          <a:effectLst/>
                          <a:latin typeface="Times New Roman" pitchFamily="18" charset="0"/>
                          <a:cs typeface="Times New Roman" pitchFamily="18" charset="0"/>
                        </a:rPr>
                        <a:t>Single quote</a:t>
                      </a:r>
                      <a:endParaRPr kumimoji="0" lang="en-US" sz="20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0" fontAlgn="base" latinLnBrk="0" hangingPunct="0">
                        <a:lnSpc>
                          <a:spcPct val="100000"/>
                        </a:lnSpc>
                        <a:spcBef>
                          <a:spcPct val="0"/>
                        </a:spcBef>
                        <a:spcAft>
                          <a:spcPct val="0"/>
                        </a:spcAft>
                        <a:buClrTx/>
                        <a:buSzTx/>
                        <a:buFont typeface="Arial" charset="0"/>
                        <a:buNone/>
                        <a:tabLst/>
                      </a:pPr>
                      <a:r>
                        <a:rPr kumimoji="0" lang="en-US" sz="2000" b="1" i="0" u="none" strike="noStrike" cap="none" normalizeH="0" baseline="0" dirty="0" smtClean="0">
                          <a:ln>
                            <a:noFill/>
                          </a:ln>
                          <a:solidFill>
                            <a:srgbClr val="000000"/>
                          </a:solidFill>
                          <a:effectLst/>
                          <a:latin typeface="Times New Roman" pitchFamily="18" charset="0"/>
                          <a:ea typeface="Times New Roman" pitchFamily="18" charset="0"/>
                          <a:cs typeface="Courier New" pitchFamily="49" charset="0"/>
                        </a:rPr>
                        <a:t>\\</a:t>
                      </a:r>
                      <a:endPar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 typeface="Arial" charset="0"/>
                        <a:buNone/>
                        <a:tabLst/>
                      </a:pPr>
                      <a:r>
                        <a:rPr kumimoji="0" lang="en-US" sz="2000" b="1" i="0" u="none" strike="noStrike" cap="none" normalizeH="0" baseline="0" dirty="0" smtClean="0">
                          <a:ln>
                            <a:noFill/>
                          </a:ln>
                          <a:solidFill>
                            <a:srgbClr val="000000"/>
                          </a:solidFill>
                          <a:effectLst/>
                          <a:latin typeface="Times New Roman" pitchFamily="18" charset="0"/>
                          <a:cs typeface="Times New Roman" pitchFamily="18" charset="0"/>
                        </a:rPr>
                        <a:t>Backslash</a:t>
                      </a:r>
                      <a:endParaRPr kumimoji="0" lang="en-US" sz="20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0" fontAlgn="base" latinLnBrk="0" hangingPunct="0">
                        <a:lnSpc>
                          <a:spcPct val="100000"/>
                        </a:lnSpc>
                        <a:spcBef>
                          <a:spcPct val="0"/>
                        </a:spcBef>
                        <a:spcAft>
                          <a:spcPct val="0"/>
                        </a:spcAft>
                        <a:buClrTx/>
                        <a:buSzTx/>
                        <a:buFont typeface="Arial" charset="0"/>
                        <a:buNone/>
                        <a:tabLst/>
                      </a:pPr>
                      <a:r>
                        <a:rPr kumimoji="0" lang="en-US" sz="2000" b="1" i="0" u="none" strike="noStrike" cap="none" normalizeH="0" baseline="0" dirty="0" smtClean="0">
                          <a:ln>
                            <a:noFill/>
                          </a:ln>
                          <a:solidFill>
                            <a:srgbClr val="000000"/>
                          </a:solidFill>
                          <a:effectLst/>
                          <a:latin typeface="Times New Roman" pitchFamily="18" charset="0"/>
                          <a:ea typeface="Times New Roman" pitchFamily="18" charset="0"/>
                          <a:cs typeface="Courier New" pitchFamily="49" charset="0"/>
                        </a:rPr>
                        <a:t>\uxxxx</a:t>
                      </a:r>
                      <a:endPar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 typeface="Arial" charset="0"/>
                        <a:buNone/>
                        <a:tabLst/>
                      </a:pPr>
                      <a:r>
                        <a:rPr kumimoji="0" lang="en-US" sz="2000" b="1" i="0" u="none" strike="noStrike" cap="none" normalizeH="0" baseline="0" dirty="0" smtClean="0">
                          <a:ln>
                            <a:noFill/>
                          </a:ln>
                          <a:solidFill>
                            <a:srgbClr val="000000"/>
                          </a:solidFill>
                          <a:effectLst/>
                          <a:latin typeface="Times New Roman" pitchFamily="18" charset="0"/>
                          <a:cs typeface="Times New Roman" pitchFamily="18" charset="0"/>
                        </a:rPr>
                        <a:t>Unicode character</a:t>
                      </a:r>
                      <a:endParaRPr kumimoji="0" lang="en-US" sz="20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31730411"/>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a:xfrm>
            <a:off x="609600" y="228600"/>
            <a:ext cx="7772400" cy="1143000"/>
          </a:xfrm>
        </p:spPr>
        <p:txBody>
          <a:bodyPr/>
          <a:lstStyle/>
          <a:p>
            <a:r>
              <a:rPr lang="en-US" dirty="0" smtClean="0"/>
              <a:t>Reserved Words</a:t>
            </a:r>
          </a:p>
        </p:txBody>
      </p:sp>
      <p:sp>
        <p:nvSpPr>
          <p:cNvPr id="38915" name="Rectangle 3"/>
          <p:cNvSpPr>
            <a:spLocks noGrp="1"/>
          </p:cNvSpPr>
          <p:nvPr>
            <p:ph type="body" idx="4294967295"/>
          </p:nvPr>
        </p:nvSpPr>
        <p:spPr>
          <a:xfrm>
            <a:off x="304800" y="1371600"/>
            <a:ext cx="8640763" cy="4356100"/>
          </a:xfrm>
          <a:prstGeom prst="rect">
            <a:avLst/>
          </a:prstGeom>
        </p:spPr>
        <p:txBody>
          <a:bodyPr/>
          <a:lstStyle/>
          <a:p>
            <a:pPr>
              <a:lnSpc>
                <a:spcPct val="90000"/>
              </a:lnSpc>
            </a:pPr>
            <a:r>
              <a:rPr lang="en-US" sz="2800" dirty="0" smtClean="0"/>
              <a:t>In Java a number of words are reserved for a special purpose.</a:t>
            </a:r>
          </a:p>
          <a:p>
            <a:pPr>
              <a:lnSpc>
                <a:spcPct val="90000"/>
              </a:lnSpc>
              <a:spcBef>
                <a:spcPct val="50000"/>
              </a:spcBef>
            </a:pPr>
            <a:r>
              <a:rPr lang="en-US" sz="2800" dirty="0" smtClean="0"/>
              <a:t>Reserved words use only lowercase letters.</a:t>
            </a:r>
          </a:p>
          <a:p>
            <a:pPr>
              <a:lnSpc>
                <a:spcPct val="90000"/>
              </a:lnSpc>
              <a:spcBef>
                <a:spcPct val="50000"/>
              </a:spcBef>
            </a:pPr>
            <a:r>
              <a:rPr lang="en-US" sz="2800" dirty="0" smtClean="0"/>
              <a:t>Reserved words include:</a:t>
            </a:r>
          </a:p>
          <a:p>
            <a:pPr lvl="1">
              <a:lnSpc>
                <a:spcPct val="90000"/>
              </a:lnSpc>
            </a:pPr>
            <a:r>
              <a:rPr lang="en-US" sz="2400" dirty="0" smtClean="0"/>
              <a:t>primitive data types: int, double, char, boolean, etc.</a:t>
            </a:r>
          </a:p>
          <a:p>
            <a:pPr lvl="1">
              <a:lnSpc>
                <a:spcPct val="90000"/>
              </a:lnSpc>
            </a:pPr>
            <a:r>
              <a:rPr lang="en-US" sz="2400" dirty="0" smtClean="0"/>
              <a:t>storage modifiers: public, private, static, final, etc.</a:t>
            </a:r>
          </a:p>
          <a:p>
            <a:pPr lvl="1">
              <a:lnSpc>
                <a:spcPct val="90000"/>
              </a:lnSpc>
            </a:pPr>
            <a:r>
              <a:rPr lang="en-US" sz="2400" dirty="0" smtClean="0"/>
              <a:t>control statements: if, else, switch, while, for, etc.</a:t>
            </a:r>
            <a:endParaRPr lang="en-US" sz="2400" i="1" dirty="0" smtClean="0"/>
          </a:p>
          <a:p>
            <a:pPr lvl="1">
              <a:lnSpc>
                <a:spcPct val="90000"/>
              </a:lnSpc>
            </a:pPr>
            <a:r>
              <a:rPr lang="en-US" sz="2400" dirty="0" smtClean="0"/>
              <a:t>built-in constants: true, false, null </a:t>
            </a:r>
            <a:endParaRPr lang="en-US" sz="2800" dirty="0" smtClean="0"/>
          </a:p>
        </p:txBody>
      </p:sp>
    </p:spTree>
    <p:extLst>
      <p:ext uri="{BB962C8B-B14F-4D97-AF65-F5344CB8AC3E}">
        <p14:creationId xmlns:p14="http://schemas.microsoft.com/office/powerpoint/2010/main" val="290390324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41"/>
          <p:cNvSpPr>
            <a:spLocks noGrp="1"/>
          </p:cNvSpPr>
          <p:nvPr>
            <p:ph type="title"/>
          </p:nvPr>
        </p:nvSpPr>
        <p:spPr/>
        <p:txBody>
          <a:bodyPr/>
          <a:lstStyle/>
          <a:p>
            <a:r>
              <a:rPr lang="en-US" dirty="0" smtClean="0"/>
              <a:t>Keywords in Java</a:t>
            </a:r>
          </a:p>
        </p:txBody>
      </p:sp>
      <p:graphicFrame>
        <p:nvGraphicFramePr>
          <p:cNvPr id="1720682" name="Group 362"/>
          <p:cNvGraphicFramePr>
            <a:graphicFrameLocks noGrp="1"/>
          </p:cNvGraphicFramePr>
          <p:nvPr>
            <p:ph sz="half" idx="1"/>
            <p:extLst>
              <p:ext uri="{D42A27DB-BD31-4B8C-83A1-F6EECF244321}">
                <p14:modId xmlns:p14="http://schemas.microsoft.com/office/powerpoint/2010/main" val="4207050330"/>
              </p:ext>
            </p:extLst>
          </p:nvPr>
        </p:nvGraphicFramePr>
        <p:xfrm>
          <a:off x="468313" y="1196975"/>
          <a:ext cx="8229600" cy="3962400"/>
        </p:xfrm>
        <a:graphic>
          <a:graphicData uri="http://schemas.openxmlformats.org/drawingml/2006/table">
            <a:tbl>
              <a:tblPr/>
              <a:tblGrid>
                <a:gridCol w="1808162"/>
                <a:gridCol w="2163763"/>
                <a:gridCol w="1844675"/>
                <a:gridCol w="2413000"/>
              </a:tblGrid>
              <a:tr h="29865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abstract</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double</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int</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strictfp</a:t>
                      </a: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0082">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boolean</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else</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interface</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super</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865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break</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extends</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long</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switch</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865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byte</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final</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native</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synchronized</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0082">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case</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finally</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new</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this</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865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catch</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float</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package</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throw</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865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char</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for</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private</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throws</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865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class</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goto </a:t>
                      </a: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protected</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transient </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0082">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const </a:t>
                      </a: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if</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public</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try</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865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continue</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implements</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return</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void</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865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default</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import</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short</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volatile</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0082">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do</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instanceof</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static</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while</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865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enum****</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assert***</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400" b="1"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400" b="1"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7963" name="Rectangle 361"/>
          <p:cNvSpPr>
            <a:spLocks noGrp="1"/>
          </p:cNvSpPr>
          <p:nvPr>
            <p:ph type="body" sz="half" idx="2"/>
          </p:nvPr>
        </p:nvSpPr>
        <p:spPr>
          <a:xfrm>
            <a:off x="457200" y="5301208"/>
            <a:ext cx="8229600" cy="792163"/>
          </a:xfrm>
        </p:spPr>
        <p:txBody>
          <a:bodyPr/>
          <a:lstStyle/>
          <a:p>
            <a:pPr>
              <a:lnSpc>
                <a:spcPct val="80000"/>
              </a:lnSpc>
            </a:pPr>
            <a:r>
              <a:rPr lang="en-US" sz="1200" b="1" dirty="0" smtClean="0"/>
              <a:t>* indicates a keyword that is not currently used </a:t>
            </a:r>
            <a:br>
              <a:rPr lang="en-US" sz="1200" b="1" dirty="0" smtClean="0"/>
            </a:br>
            <a:r>
              <a:rPr lang="en-US" sz="1200" b="1" dirty="0" smtClean="0"/>
              <a:t>** indicates a keyword that was added for Java 2 </a:t>
            </a:r>
          </a:p>
          <a:p>
            <a:pPr>
              <a:lnSpc>
                <a:spcPct val="80000"/>
              </a:lnSpc>
            </a:pPr>
            <a:r>
              <a:rPr lang="en-US" sz="1200" b="1" dirty="0" smtClean="0"/>
              <a:t>*** new in J2SE 1.4</a:t>
            </a:r>
          </a:p>
          <a:p>
            <a:pPr>
              <a:lnSpc>
                <a:spcPct val="80000"/>
              </a:lnSpc>
            </a:pPr>
            <a:r>
              <a:rPr lang="en-US" sz="1200" b="1" dirty="0" smtClean="0"/>
              <a:t>**** new in J2SE 5.0</a:t>
            </a:r>
          </a:p>
        </p:txBody>
      </p:sp>
    </p:spTree>
    <p:extLst>
      <p:ext uri="{BB962C8B-B14F-4D97-AF65-F5344CB8AC3E}">
        <p14:creationId xmlns:p14="http://schemas.microsoft.com/office/powerpoint/2010/main" val="3496168821"/>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a:lstStyle/>
          <a:p>
            <a:r>
              <a:rPr lang="en-US" dirty="0" smtClean="0"/>
              <a:t>Operators in Java</a:t>
            </a:r>
          </a:p>
        </p:txBody>
      </p:sp>
      <p:sp>
        <p:nvSpPr>
          <p:cNvPr id="5123" name="Rectangle 3"/>
          <p:cNvSpPr>
            <a:spLocks noGrp="1"/>
          </p:cNvSpPr>
          <p:nvPr>
            <p:ph type="body" idx="4294967295"/>
          </p:nvPr>
        </p:nvSpPr>
        <p:spPr>
          <a:xfrm>
            <a:off x="457200" y="1481328"/>
            <a:ext cx="8229600" cy="4525963"/>
          </a:xfrm>
          <a:prstGeom prst="rect">
            <a:avLst/>
          </a:prstGeom>
        </p:spPr>
        <p:txBody>
          <a:bodyPr/>
          <a:lstStyle/>
          <a:p>
            <a:r>
              <a:rPr lang="en-US" sz="2800" dirty="0" smtClean="0"/>
              <a:t>Arithmetic operators:    + , - , * , / , % </a:t>
            </a:r>
          </a:p>
          <a:p>
            <a:pPr>
              <a:buNone/>
            </a:pPr>
            <a:r>
              <a:rPr lang="en-US" sz="2800" dirty="0" smtClean="0"/>
              <a:t> ++,--,+=,-=,*=,/=,%=</a:t>
            </a:r>
          </a:p>
          <a:p>
            <a:r>
              <a:rPr lang="en-US" sz="2800" dirty="0" smtClean="0"/>
              <a:t>Bitwise Operators: &amp;, |, ^, ~ , &lt;&lt;, &gt;&gt;,&gt;&gt;&gt;</a:t>
            </a:r>
          </a:p>
          <a:p>
            <a:r>
              <a:rPr lang="en-US" sz="2800" dirty="0" smtClean="0"/>
              <a:t>Relational Operators : &lt;, &gt;, &lt;=, &gt;=, !=, ==</a:t>
            </a:r>
          </a:p>
          <a:p>
            <a:r>
              <a:rPr lang="en-US" sz="2800" dirty="0" smtClean="0"/>
              <a:t>Logical Operators: &amp;,|,^,||,&amp;&amp;,!</a:t>
            </a:r>
          </a:p>
          <a:p>
            <a:r>
              <a:rPr lang="en-US" sz="2800" dirty="0" smtClean="0"/>
              <a:t>Assignment Operators : =</a:t>
            </a:r>
          </a:p>
          <a:p>
            <a:r>
              <a:rPr lang="en-US" sz="2800" dirty="0" smtClean="0"/>
              <a:t>Conditional or ternary operator:</a:t>
            </a:r>
          </a:p>
          <a:p>
            <a:pPr>
              <a:buNone/>
            </a:pPr>
            <a:r>
              <a:rPr lang="en-US" sz="2800" dirty="0" smtClean="0"/>
              <a:t>            (condition) ? (if part) : (else part)</a:t>
            </a:r>
          </a:p>
          <a:p>
            <a:endParaRPr lang="en-US" sz="2800" dirty="0" smtClean="0"/>
          </a:p>
        </p:txBody>
      </p:sp>
    </p:spTree>
    <p:extLst>
      <p:ext uri="{BB962C8B-B14F-4D97-AF65-F5344CB8AC3E}">
        <p14:creationId xmlns:p14="http://schemas.microsoft.com/office/powerpoint/2010/main" val="198311982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457200" y="1481328"/>
            <a:ext cx="8229600" cy="4995672"/>
          </a:xfrm>
          <a:prstGeom prst="rect">
            <a:avLst/>
          </a:prstGeom>
        </p:spPr>
        <p:txBody>
          <a:bodyPr>
            <a:normAutofit/>
          </a:bodyPr>
          <a:lstStyle/>
          <a:p>
            <a:pPr marL="109728" indent="0">
              <a:buNone/>
            </a:pPr>
            <a:endParaRPr lang="en-US" dirty="0"/>
          </a:p>
          <a:p>
            <a:pPr marL="109728" indent="0">
              <a:buNone/>
            </a:pPr>
            <a:r>
              <a:rPr lang="en-US" dirty="0" smtClean="0"/>
              <a:t>The </a:t>
            </a:r>
            <a:r>
              <a:rPr lang="en-US" i="1" dirty="0"/>
              <a:t>instanceof </a:t>
            </a:r>
            <a:r>
              <a:rPr lang="en-US" i="1" dirty="0" smtClean="0"/>
              <a:t> </a:t>
            </a:r>
            <a:r>
              <a:rPr lang="en-US" dirty="0" smtClean="0"/>
              <a:t>operator </a:t>
            </a:r>
            <a:r>
              <a:rPr lang="en-US" dirty="0"/>
              <a:t>compares an object to a specified type </a:t>
            </a:r>
          </a:p>
          <a:p>
            <a:pPr lvl="1"/>
            <a:r>
              <a:rPr lang="en-US" dirty="0" smtClean="0"/>
              <a:t>Checks </a:t>
            </a:r>
            <a:r>
              <a:rPr lang="en-US" dirty="0"/>
              <a:t>whether an object is: </a:t>
            </a:r>
          </a:p>
          <a:p>
            <a:pPr lvl="2"/>
            <a:r>
              <a:rPr lang="en-US" dirty="0" smtClean="0"/>
              <a:t>An </a:t>
            </a:r>
            <a:r>
              <a:rPr lang="en-US" dirty="0"/>
              <a:t>instance of a class. </a:t>
            </a:r>
          </a:p>
          <a:p>
            <a:pPr lvl="2"/>
            <a:r>
              <a:rPr lang="en-US" dirty="0" smtClean="0"/>
              <a:t>An </a:t>
            </a:r>
            <a:r>
              <a:rPr lang="en-US" dirty="0"/>
              <a:t>instance of a subclass. </a:t>
            </a:r>
          </a:p>
          <a:p>
            <a:pPr lvl="2"/>
            <a:r>
              <a:rPr lang="en-US" dirty="0" smtClean="0"/>
              <a:t>An </a:t>
            </a:r>
            <a:r>
              <a:rPr lang="en-US" dirty="0"/>
              <a:t>instance of a class that implements a particular interface. </a:t>
            </a:r>
          </a:p>
          <a:p>
            <a:pPr lvl="2"/>
            <a:r>
              <a:rPr lang="en-US" dirty="0" smtClean="0"/>
              <a:t>The </a:t>
            </a:r>
            <a:r>
              <a:rPr lang="en-US" dirty="0"/>
              <a:t>following returns </a:t>
            </a:r>
            <a:r>
              <a:rPr lang="en-US" i="1" dirty="0"/>
              <a:t>true</a:t>
            </a:r>
            <a:r>
              <a:rPr lang="en-US" dirty="0"/>
              <a:t>: </a:t>
            </a:r>
          </a:p>
          <a:p>
            <a:pPr lvl="3"/>
            <a:r>
              <a:rPr lang="en-US" dirty="0"/>
              <a:t>new String("CitiusTech") instanceof String; </a:t>
            </a:r>
          </a:p>
        </p:txBody>
      </p:sp>
      <p:sp>
        <p:nvSpPr>
          <p:cNvPr id="3" name="Title 2"/>
          <p:cNvSpPr>
            <a:spLocks noGrp="1"/>
          </p:cNvSpPr>
          <p:nvPr>
            <p:ph type="title"/>
          </p:nvPr>
        </p:nvSpPr>
        <p:spPr>
          <a:xfrm>
            <a:off x="457200" y="579438"/>
            <a:ext cx="8229600" cy="639762"/>
          </a:xfrm>
        </p:spPr>
        <p:txBody>
          <a:bodyPr>
            <a:normAutofit fontScale="90000"/>
          </a:bodyPr>
          <a:lstStyle/>
          <a:p>
            <a:r>
              <a:rPr lang="en-US" dirty="0" smtClean="0"/>
              <a:t/>
            </a:r>
            <a:br>
              <a:rPr lang="en-US" dirty="0" smtClean="0"/>
            </a:br>
            <a:r>
              <a:rPr lang="en-US" dirty="0" smtClean="0"/>
              <a:t>Instance </a:t>
            </a:r>
            <a:r>
              <a:rPr lang="en-US" dirty="0"/>
              <a:t>Of Operators </a:t>
            </a:r>
            <a:br>
              <a:rPr lang="en-US" dirty="0"/>
            </a:br>
            <a:endParaRPr lang="en-US" dirty="0"/>
          </a:p>
        </p:txBody>
      </p:sp>
    </p:spTree>
    <p:extLst>
      <p:ext uri="{BB962C8B-B14F-4D97-AF65-F5344CB8AC3E}">
        <p14:creationId xmlns:p14="http://schemas.microsoft.com/office/powerpoint/2010/main" val="2244679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Formats for Comments</a:t>
            </a:r>
          </a:p>
        </p:txBody>
      </p:sp>
      <p:sp>
        <p:nvSpPr>
          <p:cNvPr id="6147" name="Rectangle 3"/>
          <p:cNvSpPr>
            <a:spLocks noGrp="1" noChangeArrowheads="1"/>
          </p:cNvSpPr>
          <p:nvPr>
            <p:ph type="body" idx="4294967295"/>
          </p:nvPr>
        </p:nvSpPr>
        <p:spPr>
          <a:xfrm>
            <a:off x="457200" y="1481328"/>
            <a:ext cx="8229600" cy="4525963"/>
          </a:xfrm>
          <a:prstGeom prst="rect">
            <a:avLst/>
          </a:prstGeom>
        </p:spPr>
        <p:txBody>
          <a:bodyPr/>
          <a:lstStyle/>
          <a:p>
            <a:r>
              <a:rPr lang="en-US" dirty="0" smtClean="0"/>
              <a:t>A “block” comment is placed between /* and */ marks:</a:t>
            </a:r>
          </a:p>
          <a:p>
            <a:endParaRPr lang="en-US" dirty="0" smtClean="0"/>
          </a:p>
          <a:p>
            <a:endParaRPr lang="en-US" dirty="0" smtClean="0"/>
          </a:p>
          <a:p>
            <a:endParaRPr lang="en-US" dirty="0" smtClean="0"/>
          </a:p>
          <a:p>
            <a:endParaRPr lang="en-US" dirty="0" smtClean="0"/>
          </a:p>
          <a:p>
            <a:endParaRPr lang="en-US" dirty="0" smtClean="0"/>
          </a:p>
          <a:p>
            <a:r>
              <a:rPr lang="en-US" dirty="0" smtClean="0"/>
              <a:t>A single-line comment goes from // to the end of the line:</a:t>
            </a:r>
          </a:p>
        </p:txBody>
      </p:sp>
      <p:sp>
        <p:nvSpPr>
          <p:cNvPr id="6148" name="Text Box 4"/>
          <p:cNvSpPr txBox="1">
            <a:spLocks noChangeArrowheads="1"/>
          </p:cNvSpPr>
          <p:nvPr/>
        </p:nvSpPr>
        <p:spPr bwMode="auto">
          <a:xfrm>
            <a:off x="1752600" y="2438400"/>
            <a:ext cx="4367213" cy="1631216"/>
          </a:xfrm>
          <a:prstGeom prst="rect">
            <a:avLst/>
          </a:prstGeom>
          <a:solidFill>
            <a:srgbClr val="CCECFF"/>
          </a:solidFill>
          <a:ln w="9525">
            <a:noFill/>
            <a:miter lim="800000"/>
            <a:headEnd/>
            <a:tailEnd/>
          </a:ln>
        </p:spPr>
        <p:txBody>
          <a:bodyPr wrap="square">
            <a:spAutoFit/>
          </a:bodyPr>
          <a:lstStyle/>
          <a:p>
            <a:pPr lvl="1" eaLnBrk="0" hangingPunct="0"/>
            <a:r>
              <a:rPr kumimoji="1" lang="en-US" sz="2000" dirty="0"/>
              <a:t>/*  Exercise 5-2  for Java Methods</a:t>
            </a:r>
          </a:p>
          <a:p>
            <a:pPr lvl="1" eaLnBrk="0" hangingPunct="0"/>
            <a:r>
              <a:rPr kumimoji="1" lang="en-US" sz="2000" dirty="0"/>
              <a:t>    Author: Miss Brace</a:t>
            </a:r>
          </a:p>
          <a:p>
            <a:pPr lvl="1" eaLnBrk="0" hangingPunct="0"/>
            <a:r>
              <a:rPr kumimoji="1" lang="en-US" sz="2000" dirty="0"/>
              <a:t>    Date: 3/5/2010</a:t>
            </a:r>
          </a:p>
          <a:p>
            <a:pPr lvl="1" eaLnBrk="0" hangingPunct="0"/>
            <a:r>
              <a:rPr kumimoji="1" lang="en-US" sz="2000" dirty="0"/>
              <a:t>    Rev. 1.0                     */</a:t>
            </a:r>
            <a:endParaRPr lang="en-US" sz="2000" dirty="0"/>
          </a:p>
        </p:txBody>
      </p:sp>
      <p:sp>
        <p:nvSpPr>
          <p:cNvPr id="6149" name="Text Box 5"/>
          <p:cNvSpPr txBox="1">
            <a:spLocks noChangeArrowheads="1"/>
          </p:cNvSpPr>
          <p:nvPr/>
        </p:nvSpPr>
        <p:spPr bwMode="auto">
          <a:xfrm>
            <a:off x="685800" y="5775325"/>
            <a:ext cx="7467600" cy="400110"/>
          </a:xfrm>
          <a:prstGeom prst="rect">
            <a:avLst/>
          </a:prstGeom>
          <a:solidFill>
            <a:srgbClr val="CCECFF"/>
          </a:solidFill>
          <a:ln w="9525">
            <a:noFill/>
            <a:miter lim="800000"/>
            <a:headEnd/>
            <a:tailEnd/>
          </a:ln>
        </p:spPr>
        <p:txBody>
          <a:bodyPr wrap="square">
            <a:spAutoFit/>
          </a:bodyPr>
          <a:lstStyle/>
          <a:p>
            <a:pPr lvl="1" eaLnBrk="0" hangingPunct="0">
              <a:spcBef>
                <a:spcPct val="20000"/>
              </a:spcBef>
              <a:buClr>
                <a:srgbClr val="FF9900"/>
              </a:buClr>
              <a:buSzPct val="75000"/>
              <a:buFont typeface="Wingdings" pitchFamily="2" charset="2"/>
              <a:buNone/>
            </a:pPr>
            <a:r>
              <a:rPr kumimoji="1" lang="en-US" sz="2000" dirty="0"/>
              <a:t>weight *= 2.2046;          //  Convert </a:t>
            </a:r>
            <a:r>
              <a:rPr kumimoji="1" lang="en-US" sz="2000" dirty="0" smtClean="0"/>
              <a:t>to kilograms</a:t>
            </a:r>
            <a:endParaRPr kumimoji="1" lang="en-US" sz="2000" dirty="0"/>
          </a:p>
        </p:txBody>
      </p:sp>
    </p:spTree>
    <p:extLst>
      <p:ext uri="{BB962C8B-B14F-4D97-AF65-F5344CB8AC3E}">
        <p14:creationId xmlns:p14="http://schemas.microsoft.com/office/powerpoint/2010/main" val="621376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381000" y="1143000"/>
            <a:ext cx="8305800" cy="5486400"/>
          </a:xfrm>
          <a:prstGeom prst="rect">
            <a:avLst/>
          </a:prstGeom>
        </p:spPr>
        <p:txBody>
          <a:bodyPr>
            <a:normAutofit/>
          </a:bodyPr>
          <a:lstStyle/>
          <a:p>
            <a:r>
              <a:rPr lang="en-US" sz="2400" dirty="0" smtClean="0"/>
              <a:t>Control statement are use to control the flow of execution of the program . Control statement can be put into following categories..</a:t>
            </a:r>
          </a:p>
          <a:p>
            <a:pPr lvl="1"/>
            <a:r>
              <a:rPr lang="en-US" dirty="0" smtClean="0"/>
              <a:t>Selection</a:t>
            </a:r>
          </a:p>
          <a:p>
            <a:pPr lvl="2"/>
            <a:r>
              <a:rPr lang="en-US" dirty="0" smtClean="0"/>
              <a:t>If – else (multiple if , ladder if –else , nested if –else)</a:t>
            </a:r>
          </a:p>
          <a:p>
            <a:pPr lvl="2"/>
            <a:r>
              <a:rPr lang="en-US" dirty="0" smtClean="0"/>
              <a:t>switch</a:t>
            </a:r>
          </a:p>
          <a:p>
            <a:pPr lvl="1"/>
            <a:r>
              <a:rPr lang="en-US" dirty="0" smtClean="0"/>
              <a:t>Iteration</a:t>
            </a:r>
          </a:p>
          <a:p>
            <a:pPr lvl="2"/>
            <a:r>
              <a:rPr lang="en-US" dirty="0" smtClean="0"/>
              <a:t>for </a:t>
            </a:r>
          </a:p>
          <a:p>
            <a:pPr lvl="2"/>
            <a:r>
              <a:rPr lang="en-US" dirty="0" smtClean="0"/>
              <a:t>while</a:t>
            </a:r>
          </a:p>
          <a:p>
            <a:pPr lvl="2"/>
            <a:r>
              <a:rPr lang="en-US" dirty="0" smtClean="0"/>
              <a:t>do - while </a:t>
            </a:r>
          </a:p>
          <a:p>
            <a:pPr lvl="1"/>
            <a:r>
              <a:rPr lang="en-US" dirty="0" smtClean="0"/>
              <a:t>Jump </a:t>
            </a:r>
          </a:p>
          <a:p>
            <a:pPr lvl="2"/>
            <a:r>
              <a:rPr lang="en-US" dirty="0" smtClean="0"/>
              <a:t>break</a:t>
            </a:r>
          </a:p>
          <a:p>
            <a:pPr lvl="2"/>
            <a:r>
              <a:rPr lang="en-US" dirty="0" smtClean="0"/>
              <a:t>continue </a:t>
            </a:r>
          </a:p>
          <a:p>
            <a:pPr lvl="2"/>
            <a:r>
              <a:rPr lang="en-US" dirty="0" smtClean="0"/>
              <a:t>Labeled  break/continue </a:t>
            </a:r>
          </a:p>
          <a:p>
            <a:endParaRPr lang="en-US" dirty="0"/>
          </a:p>
        </p:txBody>
      </p:sp>
      <p:sp>
        <p:nvSpPr>
          <p:cNvPr id="3" name="Title 2"/>
          <p:cNvSpPr>
            <a:spLocks noGrp="1"/>
          </p:cNvSpPr>
          <p:nvPr>
            <p:ph type="title"/>
          </p:nvPr>
        </p:nvSpPr>
        <p:spPr>
          <a:xfrm>
            <a:off x="457200" y="274638"/>
            <a:ext cx="8229600" cy="868362"/>
          </a:xfrm>
        </p:spPr>
        <p:txBody>
          <a:bodyPr/>
          <a:lstStyle/>
          <a:p>
            <a:r>
              <a:rPr lang="en-US" dirty="0" smtClean="0"/>
              <a:t>Control statements</a:t>
            </a:r>
            <a:endParaRPr lang="en-US" dirty="0"/>
          </a:p>
        </p:txBody>
      </p:sp>
    </p:spTree>
    <p:extLst>
      <p:ext uri="{BB962C8B-B14F-4D97-AF65-F5344CB8AC3E}">
        <p14:creationId xmlns:p14="http://schemas.microsoft.com/office/powerpoint/2010/main" val="925335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 for loop</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9" y="764705"/>
            <a:ext cx="5392440" cy="5002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8435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p:cNvSpPr>
          <p:nvPr>
            <p:ph idx="4294967295"/>
          </p:nvPr>
        </p:nvSpPr>
        <p:spPr>
          <a:xfrm>
            <a:off x="457200" y="1481328"/>
            <a:ext cx="8229600" cy="4525963"/>
          </a:xfrm>
          <a:prstGeom prst="rect">
            <a:avLst/>
          </a:prstGeom>
        </p:spPr>
        <p:txBody>
          <a:bodyPr/>
          <a:lstStyle/>
          <a:p>
            <a:pPr>
              <a:lnSpc>
                <a:spcPct val="90000"/>
              </a:lnSpc>
            </a:pPr>
            <a:r>
              <a:rPr lang="en-US" sz="2400" dirty="0" smtClean="0"/>
              <a:t>A variable is a “named container” that holds a value.</a:t>
            </a:r>
          </a:p>
          <a:p>
            <a:pPr>
              <a:lnSpc>
                <a:spcPct val="90000"/>
              </a:lnSpc>
            </a:pPr>
            <a:r>
              <a:rPr lang="en-US" sz="2400" dirty="0" smtClean="0"/>
              <a:t>The programmer gives names to variables.</a:t>
            </a:r>
          </a:p>
          <a:p>
            <a:pPr>
              <a:lnSpc>
                <a:spcPct val="90000"/>
              </a:lnSpc>
            </a:pPr>
            <a:r>
              <a:rPr lang="en-US" sz="2400" dirty="0" smtClean="0"/>
              <a:t>Variables can be of different data types: int, char, double, boolean, etc.</a:t>
            </a:r>
          </a:p>
          <a:p>
            <a:pPr>
              <a:lnSpc>
                <a:spcPct val="90000"/>
              </a:lnSpc>
              <a:spcBef>
                <a:spcPct val="50000"/>
              </a:spcBef>
            </a:pPr>
            <a:r>
              <a:rPr lang="en-US" sz="2400" dirty="0" smtClean="0"/>
              <a:t>Variables can hold objects; then the type is </a:t>
            </a:r>
            <a:r>
              <a:rPr lang="en-US" sz="2400" u="sng" dirty="0" smtClean="0"/>
              <a:t>the class</a:t>
            </a:r>
            <a:r>
              <a:rPr lang="en-US" sz="2400" dirty="0" smtClean="0"/>
              <a:t> of the object.</a:t>
            </a:r>
          </a:p>
          <a:p>
            <a:pPr>
              <a:lnSpc>
                <a:spcPct val="90000"/>
              </a:lnSpc>
              <a:spcBef>
                <a:spcPct val="50000"/>
              </a:spcBef>
            </a:pPr>
            <a:r>
              <a:rPr lang="en-US" sz="2400" dirty="0" smtClean="0"/>
              <a:t>Names usually start with a lowercase letter.</a:t>
            </a:r>
          </a:p>
          <a:p>
            <a:pPr>
              <a:lnSpc>
                <a:spcPct val="90000"/>
              </a:lnSpc>
              <a:spcBef>
                <a:spcPct val="50000"/>
              </a:spcBef>
            </a:pPr>
            <a:r>
              <a:rPr lang="en-US" sz="2400" dirty="0" smtClean="0"/>
              <a:t>A variable must be declared before it can be used</a:t>
            </a:r>
          </a:p>
        </p:txBody>
      </p:sp>
      <p:sp>
        <p:nvSpPr>
          <p:cNvPr id="39938" name="Rectangle 2"/>
          <p:cNvSpPr>
            <a:spLocks noGrp="1"/>
          </p:cNvSpPr>
          <p:nvPr>
            <p:ph type="title"/>
          </p:nvPr>
        </p:nvSpPr>
        <p:spPr/>
        <p:txBody>
          <a:bodyPr/>
          <a:lstStyle/>
          <a:p>
            <a:r>
              <a:rPr lang="en-US" dirty="0" smtClean="0"/>
              <a:t>Variables</a:t>
            </a:r>
          </a:p>
        </p:txBody>
      </p:sp>
    </p:spTree>
    <p:extLst>
      <p:ext uri="{BB962C8B-B14F-4D97-AF65-F5344CB8AC3E}">
        <p14:creationId xmlns:p14="http://schemas.microsoft.com/office/powerpoint/2010/main" val="148544752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p:cNvSpPr>
          <p:nvPr>
            <p:ph idx="4294967295"/>
          </p:nvPr>
        </p:nvSpPr>
        <p:spPr>
          <a:xfrm>
            <a:off x="685800" y="1447800"/>
            <a:ext cx="7696200" cy="4724400"/>
          </a:xfrm>
          <a:prstGeom prst="rect">
            <a:avLst/>
          </a:prstGeom>
        </p:spPr>
        <p:txBody>
          <a:bodyPr/>
          <a:lstStyle/>
          <a:p>
            <a:r>
              <a:rPr lang="en-US" dirty="0" smtClean="0"/>
              <a:t>Syntax: a variablename can include: </a:t>
            </a:r>
          </a:p>
          <a:p>
            <a:pPr lvl="1"/>
            <a:r>
              <a:rPr lang="en-US" dirty="0" smtClean="0"/>
              <a:t>upper- and lowercase letters</a:t>
            </a:r>
          </a:p>
          <a:p>
            <a:pPr lvl="1"/>
            <a:r>
              <a:rPr lang="en-US" dirty="0" smtClean="0"/>
              <a:t>digits</a:t>
            </a:r>
          </a:p>
          <a:p>
            <a:pPr lvl="1"/>
            <a:r>
              <a:rPr lang="en-US" dirty="0" smtClean="0"/>
              <a:t>underscore characters</a:t>
            </a:r>
          </a:p>
          <a:p>
            <a:pPr>
              <a:spcBef>
                <a:spcPct val="50000"/>
              </a:spcBef>
            </a:pPr>
            <a:r>
              <a:rPr lang="en-US" dirty="0" smtClean="0"/>
              <a:t>Syntax: A variablename cannot begin with a digit.</a:t>
            </a:r>
          </a:p>
          <a:p>
            <a:pPr>
              <a:spcBef>
                <a:spcPct val="50000"/>
              </a:spcBef>
            </a:pPr>
            <a:r>
              <a:rPr lang="en-US" dirty="0" smtClean="0"/>
              <a:t>Style: variablenames should be descriptive to</a:t>
            </a:r>
            <a:r>
              <a:rPr lang="en-US" sz="3600" dirty="0" smtClean="0"/>
              <a:t> </a:t>
            </a:r>
            <a:r>
              <a:rPr lang="en-US" dirty="0" smtClean="0"/>
              <a:t>improve </a:t>
            </a:r>
            <a:r>
              <a:rPr lang="en-US" u="sng" dirty="0" smtClean="0"/>
              <a:t>readability</a:t>
            </a:r>
            <a:r>
              <a:rPr lang="en-US" dirty="0" smtClean="0"/>
              <a:t>.</a:t>
            </a:r>
            <a:endParaRPr lang="en-US" sz="3600" dirty="0" smtClean="0"/>
          </a:p>
        </p:txBody>
      </p:sp>
      <p:sp>
        <p:nvSpPr>
          <p:cNvPr id="40962" name="Rectangle 2"/>
          <p:cNvSpPr>
            <a:spLocks noGrp="1"/>
          </p:cNvSpPr>
          <p:nvPr>
            <p:ph type="title"/>
          </p:nvPr>
        </p:nvSpPr>
        <p:spPr/>
        <p:txBody>
          <a:bodyPr/>
          <a:lstStyle/>
          <a:p>
            <a:r>
              <a:rPr lang="en-US" dirty="0" smtClean="0"/>
              <a:t>Variable names (cont’d)</a:t>
            </a:r>
          </a:p>
        </p:txBody>
      </p:sp>
    </p:spTree>
    <p:extLst>
      <p:ext uri="{BB962C8B-B14F-4D97-AF65-F5344CB8AC3E}">
        <p14:creationId xmlns:p14="http://schemas.microsoft.com/office/powerpoint/2010/main" val="276034960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260712"/>
            <a:ext cx="8562480" cy="576000"/>
          </a:xfrm>
        </p:spPr>
        <p:txBody>
          <a:bodyPr/>
          <a:lstStyle/>
          <a:p>
            <a:r>
              <a:rPr lang="en-US" b="0" dirty="0"/>
              <a:t/>
            </a:r>
            <a:br>
              <a:rPr lang="en-US" b="0" dirty="0"/>
            </a:br>
            <a:r>
              <a:rPr lang="en-US" sz="3200" b="0" dirty="0" smtClean="0"/>
              <a:t>Three </a:t>
            </a:r>
            <a:r>
              <a:rPr lang="en-US" sz="3200" b="0" dirty="0"/>
              <a:t>types of variables: </a:t>
            </a:r>
            <a:r>
              <a:rPr lang="en-US" b="0" dirty="0"/>
              <a:t/>
            </a:r>
            <a:br>
              <a:rPr lang="en-US" b="0" dirty="0"/>
            </a:br>
            <a:endParaRPr lang="en-US" dirty="0"/>
          </a:p>
        </p:txBody>
      </p:sp>
      <p:sp>
        <p:nvSpPr>
          <p:cNvPr id="3" name="Text Placeholder 2"/>
          <p:cNvSpPr>
            <a:spLocks noGrp="1"/>
          </p:cNvSpPr>
          <p:nvPr>
            <p:ph type="body" sz="quarter" idx="10"/>
          </p:nvPr>
        </p:nvSpPr>
        <p:spPr>
          <a:xfrm>
            <a:off x="304800" y="980728"/>
            <a:ext cx="8534400" cy="2790056"/>
          </a:xfrm>
        </p:spPr>
        <p:txBody>
          <a:bodyPr>
            <a:normAutofit lnSpcReduction="10000"/>
          </a:bodyPr>
          <a:lstStyle/>
          <a:p>
            <a:r>
              <a:rPr lang="en-US" dirty="0" smtClean="0"/>
              <a:t>Instance </a:t>
            </a:r>
            <a:r>
              <a:rPr lang="en-US" dirty="0"/>
              <a:t>variables </a:t>
            </a:r>
          </a:p>
          <a:p>
            <a:pPr lvl="1"/>
            <a:r>
              <a:rPr lang="en-US" dirty="0" smtClean="0"/>
              <a:t>Instantiated </a:t>
            </a:r>
            <a:r>
              <a:rPr lang="en-US" dirty="0"/>
              <a:t>for every object of the class. </a:t>
            </a:r>
          </a:p>
          <a:p>
            <a:r>
              <a:rPr lang="en-US" dirty="0" smtClean="0"/>
              <a:t>Static </a:t>
            </a:r>
            <a:r>
              <a:rPr lang="en-US" dirty="0"/>
              <a:t>variables </a:t>
            </a:r>
          </a:p>
          <a:p>
            <a:pPr lvl="1"/>
            <a:r>
              <a:rPr lang="en-US" dirty="0" smtClean="0"/>
              <a:t>Class </a:t>
            </a:r>
            <a:r>
              <a:rPr lang="en-US" dirty="0"/>
              <a:t>Variables </a:t>
            </a:r>
          </a:p>
          <a:p>
            <a:pPr lvl="1"/>
            <a:r>
              <a:rPr lang="en-US" smtClean="0"/>
              <a:t>Not </a:t>
            </a:r>
            <a:r>
              <a:rPr lang="en-US" dirty="0" smtClean="0"/>
              <a:t>instantiate </a:t>
            </a:r>
            <a:r>
              <a:rPr lang="en-US" dirty="0"/>
              <a:t>for every object of the class. </a:t>
            </a:r>
          </a:p>
          <a:p>
            <a:r>
              <a:rPr lang="en-US" dirty="0" smtClean="0"/>
              <a:t>Local </a:t>
            </a:r>
            <a:r>
              <a:rPr lang="en-US" dirty="0"/>
              <a:t>variables </a:t>
            </a:r>
          </a:p>
          <a:p>
            <a:pPr lvl="1"/>
            <a:r>
              <a:rPr lang="en-US" dirty="0" smtClean="0"/>
              <a:t>Declared </a:t>
            </a:r>
            <a:r>
              <a:rPr lang="en-US" dirty="0"/>
              <a:t>in methods and blocks. </a:t>
            </a:r>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717032"/>
            <a:ext cx="4229100"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8811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31603" name="Group 19"/>
          <p:cNvGraphicFramePr>
            <a:graphicFrameLocks noGrp="1"/>
          </p:cNvGraphicFramePr>
          <p:nvPr/>
        </p:nvGraphicFramePr>
        <p:xfrm>
          <a:off x="4114800" y="1557338"/>
          <a:ext cx="3986213" cy="4535488"/>
        </p:xfrm>
        <a:graphic>
          <a:graphicData uri="http://schemas.openxmlformats.org/drawingml/2006/table">
            <a:tbl>
              <a:tblPr/>
              <a:tblGrid>
                <a:gridCol w="3986213"/>
              </a:tblGrid>
              <a:tr h="453548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800" b="0" i="0" u="none" strike="noStrike" cap="none" normalizeH="0" baseline="0" dirty="0" smtClean="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31596" name="Group 12"/>
          <p:cNvGraphicFramePr>
            <a:graphicFrameLocks noGrp="1"/>
          </p:cNvGraphicFramePr>
          <p:nvPr>
            <p:extLst>
              <p:ext uri="{D42A27DB-BD31-4B8C-83A1-F6EECF244321}">
                <p14:modId xmlns:p14="http://schemas.microsoft.com/office/powerpoint/2010/main" val="2988819370"/>
              </p:ext>
            </p:extLst>
          </p:nvPr>
        </p:nvGraphicFramePr>
        <p:xfrm>
          <a:off x="250825" y="1526058"/>
          <a:ext cx="3600450" cy="4567238"/>
        </p:xfrm>
        <a:graphic>
          <a:graphicData uri="http://schemas.openxmlformats.org/drawingml/2006/table">
            <a:tbl>
              <a:tblPr/>
              <a:tblGrid>
                <a:gridCol w="3600450"/>
              </a:tblGrid>
              <a:tr h="456723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800" b="0" i="0" u="none" strike="noStrike" cap="none" normalizeH="0" baseline="0" dirty="0" smtClean="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854" name="Rectangle 2"/>
          <p:cNvSpPr>
            <a:spLocks noGrp="1"/>
          </p:cNvSpPr>
          <p:nvPr>
            <p:ph type="title"/>
          </p:nvPr>
        </p:nvSpPr>
        <p:spPr/>
        <p:txBody>
          <a:bodyPr/>
          <a:lstStyle/>
          <a:p>
            <a:r>
              <a:rPr lang="en-US" dirty="0" smtClean="0"/>
              <a:t>Data Types</a:t>
            </a:r>
          </a:p>
        </p:txBody>
      </p:sp>
      <p:sp>
        <p:nvSpPr>
          <p:cNvPr id="35855" name="Rectangle 4"/>
          <p:cNvSpPr>
            <a:spLocks noGrp="1"/>
          </p:cNvSpPr>
          <p:nvPr>
            <p:ph type="body" sz="half" idx="1"/>
          </p:nvPr>
        </p:nvSpPr>
        <p:spPr>
          <a:xfrm>
            <a:off x="228600" y="1676400"/>
            <a:ext cx="3581400" cy="4495800"/>
          </a:xfrm>
        </p:spPr>
        <p:txBody>
          <a:bodyPr/>
          <a:lstStyle/>
          <a:p>
            <a:pPr algn="ctr">
              <a:buFont typeface="Arial" charset="0"/>
              <a:buNone/>
            </a:pPr>
            <a:r>
              <a:rPr lang="en-US" sz="2400" b="1" dirty="0" smtClean="0"/>
              <a:t>Value types</a:t>
            </a:r>
          </a:p>
          <a:p>
            <a:pPr algn="ctr">
              <a:buFont typeface="Arial" charset="0"/>
              <a:buNone/>
            </a:pPr>
            <a:r>
              <a:rPr lang="en-US" sz="2400" b="1" dirty="0" smtClean="0"/>
              <a:t>(Primitive)</a:t>
            </a:r>
          </a:p>
          <a:p>
            <a:r>
              <a:rPr lang="en-US" sz="2400" dirty="0" smtClean="0"/>
              <a:t>byte (1 Byte)</a:t>
            </a:r>
          </a:p>
          <a:p>
            <a:r>
              <a:rPr lang="en-US" sz="2400" dirty="0" smtClean="0"/>
              <a:t>short (2 Byte)</a:t>
            </a:r>
          </a:p>
          <a:p>
            <a:r>
              <a:rPr lang="en-US" sz="2400" dirty="0" smtClean="0"/>
              <a:t>int (4 Byte)</a:t>
            </a:r>
          </a:p>
          <a:p>
            <a:r>
              <a:rPr lang="en-US" sz="2400" dirty="0" smtClean="0"/>
              <a:t>long (8 Byte)</a:t>
            </a:r>
          </a:p>
          <a:p>
            <a:r>
              <a:rPr lang="en-US" sz="2400" dirty="0" smtClean="0"/>
              <a:t>float (4 Byte)</a:t>
            </a:r>
          </a:p>
          <a:p>
            <a:r>
              <a:rPr lang="en-US" sz="2400" dirty="0" smtClean="0"/>
              <a:t>double (8 Byte)</a:t>
            </a:r>
          </a:p>
          <a:p>
            <a:r>
              <a:rPr lang="en-US" sz="2400" dirty="0" smtClean="0"/>
              <a:t>char (2 Byte)</a:t>
            </a:r>
          </a:p>
          <a:p>
            <a:r>
              <a:rPr lang="en-US" sz="2400" dirty="0" smtClean="0"/>
              <a:t>boolean (1 Bit)</a:t>
            </a:r>
          </a:p>
        </p:txBody>
      </p:sp>
      <p:sp>
        <p:nvSpPr>
          <p:cNvPr id="35856" name="Rectangle 5"/>
          <p:cNvSpPr>
            <a:spLocks noGrp="1"/>
          </p:cNvSpPr>
          <p:nvPr>
            <p:ph type="body" sz="half" idx="2"/>
          </p:nvPr>
        </p:nvSpPr>
        <p:spPr>
          <a:xfrm>
            <a:off x="4419600" y="1600200"/>
            <a:ext cx="3276600" cy="4407091"/>
          </a:xfrm>
        </p:spPr>
        <p:txBody>
          <a:bodyPr/>
          <a:lstStyle/>
          <a:p>
            <a:pPr algn="ctr">
              <a:buFont typeface="Arial" charset="0"/>
              <a:buNone/>
            </a:pPr>
            <a:r>
              <a:rPr lang="en-US" sz="2400" b="1" dirty="0" smtClean="0"/>
              <a:t>Reference</a:t>
            </a:r>
          </a:p>
          <a:p>
            <a:pPr algn="ctr">
              <a:buFont typeface="Arial" charset="0"/>
              <a:buNone/>
            </a:pPr>
            <a:r>
              <a:rPr lang="en-US" sz="2400" b="1" dirty="0" smtClean="0"/>
              <a:t>(Non Primitive)</a:t>
            </a:r>
          </a:p>
          <a:p>
            <a:r>
              <a:rPr lang="en-US" sz="2400" dirty="0" smtClean="0"/>
              <a:t>String</a:t>
            </a:r>
          </a:p>
          <a:p>
            <a:r>
              <a:rPr lang="en-US" sz="2400" dirty="0" smtClean="0"/>
              <a:t>arrays</a:t>
            </a:r>
          </a:p>
          <a:p>
            <a:r>
              <a:rPr lang="en-US" sz="2400" dirty="0" smtClean="0"/>
              <a:t>classes</a:t>
            </a:r>
          </a:p>
          <a:p>
            <a:r>
              <a:rPr lang="en-US" sz="2400" dirty="0" smtClean="0"/>
              <a:t>interfaces </a:t>
            </a:r>
          </a:p>
        </p:txBody>
      </p:sp>
    </p:spTree>
    <p:extLst>
      <p:ext uri="{BB962C8B-B14F-4D97-AF65-F5344CB8AC3E}">
        <p14:creationId xmlns:p14="http://schemas.microsoft.com/office/powerpoint/2010/main" val="191654191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2"/>
          <p:cNvSpPr>
            <a:spLocks noGrp="1"/>
          </p:cNvSpPr>
          <p:nvPr>
            <p:ph type="title"/>
          </p:nvPr>
        </p:nvSpPr>
        <p:spPr>
          <a:xfrm>
            <a:off x="500063" y="642938"/>
            <a:ext cx="8229600" cy="1143000"/>
          </a:xfrm>
        </p:spPr>
        <p:txBody>
          <a:bodyPr/>
          <a:lstStyle/>
          <a:p>
            <a:r>
              <a:rPr lang="en-US" sz="4800" dirty="0" smtClean="0"/>
              <a:t>Default Values of Fields</a:t>
            </a:r>
          </a:p>
        </p:txBody>
      </p:sp>
      <p:graphicFrame>
        <p:nvGraphicFramePr>
          <p:cNvPr id="5" name="Table Placeholder 4"/>
          <p:cNvGraphicFramePr>
            <a:graphicFrameLocks noGrp="1"/>
          </p:cNvGraphicFramePr>
          <p:nvPr>
            <p:ph type="tbl" idx="1"/>
          </p:nvPr>
        </p:nvGraphicFramePr>
        <p:xfrm>
          <a:off x="1500188" y="1857375"/>
          <a:ext cx="6000792" cy="4412868"/>
        </p:xfrm>
        <a:graphic>
          <a:graphicData uri="http://schemas.openxmlformats.org/drawingml/2006/table">
            <a:tbl>
              <a:tblPr/>
              <a:tblGrid>
                <a:gridCol w="1938798"/>
                <a:gridCol w="4061994"/>
              </a:tblGrid>
              <a:tr h="280256">
                <a:tc>
                  <a:txBody>
                    <a:bodyPr/>
                    <a:lstStyle/>
                    <a:p>
                      <a:pPr>
                        <a:spcAft>
                          <a:spcPts val="0"/>
                        </a:spcAft>
                      </a:pPr>
                      <a:r>
                        <a:rPr lang="en-US" sz="2400" b="1" dirty="0">
                          <a:latin typeface="Courier New"/>
                          <a:ea typeface="Times New Roman"/>
                          <a:cs typeface="Times New Roman"/>
                        </a:rPr>
                        <a:t>Type</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b="1" dirty="0">
                          <a:latin typeface="Courier New"/>
                          <a:ea typeface="Times New Roman"/>
                          <a:cs typeface="Times New Roman"/>
                        </a:rPr>
                        <a:t>Default value</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514">
                <a:tc>
                  <a:txBody>
                    <a:bodyPr/>
                    <a:lstStyle/>
                    <a:p>
                      <a:pPr>
                        <a:spcAft>
                          <a:spcPts val="0"/>
                        </a:spcAft>
                      </a:pPr>
                      <a:r>
                        <a:rPr lang="en-US" sz="2400" b="1" dirty="0">
                          <a:latin typeface="Courier New"/>
                          <a:ea typeface="Times New Roman"/>
                          <a:cs typeface="Times New Roman"/>
                        </a:rPr>
                        <a:t>boolean</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dirty="0">
                          <a:latin typeface="Courier New"/>
                          <a:ea typeface="Times New Roman"/>
                          <a:cs typeface="Times New Roman"/>
                        </a:rPr>
                        <a:t>false</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256">
                <a:tc>
                  <a:txBody>
                    <a:bodyPr/>
                    <a:lstStyle/>
                    <a:p>
                      <a:pPr>
                        <a:spcAft>
                          <a:spcPts val="0"/>
                        </a:spcAft>
                      </a:pPr>
                      <a:r>
                        <a:rPr lang="en-US" sz="2400" b="1" dirty="0">
                          <a:latin typeface="Courier New"/>
                          <a:ea typeface="Times New Roman"/>
                          <a:cs typeface="Times New Roman"/>
                        </a:rPr>
                        <a:t>byte</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dirty="0">
                          <a:latin typeface="Courier New"/>
                          <a:ea typeface="Times New Roman"/>
                          <a:cs typeface="Times New Roman"/>
                        </a:rPr>
                        <a:t>0</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256">
                <a:tc>
                  <a:txBody>
                    <a:bodyPr/>
                    <a:lstStyle/>
                    <a:p>
                      <a:pPr>
                        <a:spcAft>
                          <a:spcPts val="0"/>
                        </a:spcAft>
                      </a:pPr>
                      <a:r>
                        <a:rPr lang="en-US" sz="2400" b="1" dirty="0">
                          <a:latin typeface="Courier New"/>
                          <a:ea typeface="Times New Roman"/>
                          <a:cs typeface="Times New Roman"/>
                        </a:rPr>
                        <a:t>char</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dirty="0">
                          <a:latin typeface="Courier New"/>
                          <a:ea typeface="Times New Roman"/>
                          <a:cs typeface="Times New Roman"/>
                        </a:rPr>
                        <a:t>'\u0000'</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256">
                <a:tc>
                  <a:txBody>
                    <a:bodyPr/>
                    <a:lstStyle/>
                    <a:p>
                      <a:pPr>
                        <a:spcAft>
                          <a:spcPts val="0"/>
                        </a:spcAft>
                      </a:pPr>
                      <a:r>
                        <a:rPr lang="en-US" sz="2400" b="1" dirty="0">
                          <a:latin typeface="Courier New"/>
                          <a:ea typeface="Times New Roman"/>
                          <a:cs typeface="Times New Roman"/>
                        </a:rPr>
                        <a:t>short</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dirty="0">
                          <a:latin typeface="Courier New"/>
                          <a:ea typeface="Times New Roman"/>
                          <a:cs typeface="Times New Roman"/>
                        </a:rPr>
                        <a:t>0</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256">
                <a:tc>
                  <a:txBody>
                    <a:bodyPr/>
                    <a:lstStyle/>
                    <a:p>
                      <a:pPr>
                        <a:spcAft>
                          <a:spcPts val="0"/>
                        </a:spcAft>
                      </a:pPr>
                      <a:r>
                        <a:rPr lang="en-US" sz="2400" b="1" dirty="0">
                          <a:latin typeface="Courier New"/>
                          <a:ea typeface="Times New Roman"/>
                          <a:cs typeface="Times New Roman"/>
                        </a:rPr>
                        <a:t>int</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dirty="0">
                          <a:latin typeface="Courier New"/>
                          <a:ea typeface="Times New Roman"/>
                          <a:cs typeface="Times New Roman"/>
                        </a:rPr>
                        <a:t>0</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256">
                <a:tc>
                  <a:txBody>
                    <a:bodyPr/>
                    <a:lstStyle/>
                    <a:p>
                      <a:pPr>
                        <a:spcAft>
                          <a:spcPts val="0"/>
                        </a:spcAft>
                      </a:pPr>
                      <a:r>
                        <a:rPr lang="en-US" sz="2400" b="1" dirty="0">
                          <a:latin typeface="Courier New"/>
                          <a:ea typeface="Times New Roman"/>
                          <a:cs typeface="Times New Roman"/>
                        </a:rPr>
                        <a:t>long</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dirty="0">
                          <a:latin typeface="Courier New"/>
                          <a:ea typeface="Times New Roman"/>
                          <a:cs typeface="Times New Roman"/>
                        </a:rPr>
                        <a:t>0l</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256">
                <a:tc>
                  <a:txBody>
                    <a:bodyPr/>
                    <a:lstStyle/>
                    <a:p>
                      <a:pPr>
                        <a:spcAft>
                          <a:spcPts val="0"/>
                        </a:spcAft>
                      </a:pPr>
                      <a:r>
                        <a:rPr lang="en-US" sz="2400" b="1" dirty="0">
                          <a:latin typeface="Courier New"/>
                          <a:ea typeface="Times New Roman"/>
                          <a:cs typeface="Times New Roman"/>
                        </a:rPr>
                        <a:t>float</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dirty="0">
                          <a:latin typeface="Courier New"/>
                          <a:ea typeface="Times New Roman"/>
                          <a:cs typeface="Times New Roman"/>
                        </a:rPr>
                        <a:t>0.0f</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256">
                <a:tc>
                  <a:txBody>
                    <a:bodyPr/>
                    <a:lstStyle/>
                    <a:p>
                      <a:pPr>
                        <a:spcAft>
                          <a:spcPts val="0"/>
                        </a:spcAft>
                      </a:pPr>
                      <a:r>
                        <a:rPr lang="en-US" sz="2400" b="1" dirty="0">
                          <a:latin typeface="Courier New"/>
                          <a:ea typeface="Times New Roman"/>
                          <a:cs typeface="Times New Roman"/>
                        </a:rPr>
                        <a:t>double</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dirty="0">
                          <a:latin typeface="Courier New"/>
                          <a:ea typeface="Times New Roman"/>
                          <a:cs typeface="Times New Roman"/>
                        </a:rPr>
                        <a:t>0.0d</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256">
                <a:tc>
                  <a:txBody>
                    <a:bodyPr/>
                    <a:lstStyle/>
                    <a:p>
                      <a:pPr>
                        <a:spcAft>
                          <a:spcPts val="0"/>
                        </a:spcAft>
                      </a:pPr>
                      <a:r>
                        <a:rPr lang="en-US" sz="2400" b="1" dirty="0">
                          <a:latin typeface="Courier New"/>
                          <a:ea typeface="Times New Roman"/>
                          <a:cs typeface="Times New Roman"/>
                        </a:rPr>
                        <a:t>Object</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dirty="0">
                          <a:latin typeface="Courier New"/>
                          <a:ea typeface="Times New Roman"/>
                          <a:cs typeface="Times New Roman"/>
                        </a:rPr>
                        <a:t>null</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514">
                <a:tc>
                  <a:txBody>
                    <a:bodyPr/>
                    <a:lstStyle/>
                    <a:p>
                      <a:pPr>
                        <a:spcAft>
                          <a:spcPts val="0"/>
                        </a:spcAft>
                      </a:pPr>
                      <a:r>
                        <a:rPr lang="en-US" sz="2400" b="1" dirty="0">
                          <a:latin typeface="Courier New"/>
                          <a:ea typeface="Times New Roman"/>
                          <a:cs typeface="Times New Roman"/>
                        </a:rPr>
                        <a:t>Array</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dirty="0">
                          <a:latin typeface="Courier New"/>
                          <a:ea typeface="Times New Roman"/>
                          <a:cs typeface="Times New Roman"/>
                        </a:rPr>
                        <a:t>based on Array type</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42718794"/>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1143000"/>
            <a:ext cx="8534400" cy="5562600"/>
          </a:xfrm>
          <a:prstGeom prst="rect">
            <a:avLst/>
          </a:prstGeom>
        </p:spPr>
        <p:txBody>
          <a:bodyPr>
            <a:normAutofit lnSpcReduction="10000"/>
          </a:bodyPr>
          <a:lstStyle/>
          <a:p>
            <a:pPr>
              <a:buNone/>
            </a:pPr>
            <a:r>
              <a:rPr lang="en-US" b="1" dirty="0" smtClean="0"/>
              <a:t>Conversion</a:t>
            </a:r>
            <a:r>
              <a:rPr lang="en-US" dirty="0" smtClean="0"/>
              <a:t> : will take place when two types are compatible . Assign a smaller data type into bigger datatype.</a:t>
            </a:r>
          </a:p>
          <a:p>
            <a:pPr>
              <a:buNone/>
            </a:pPr>
            <a:r>
              <a:rPr lang="en-US" dirty="0" smtClean="0"/>
              <a:t>   </a:t>
            </a:r>
            <a:r>
              <a:rPr lang="en-US" sz="2400" dirty="0" smtClean="0"/>
              <a:t>Example :   int = byte</a:t>
            </a:r>
          </a:p>
          <a:p>
            <a:pPr>
              <a:buNone/>
            </a:pPr>
            <a:r>
              <a:rPr lang="en-US" sz="2400" dirty="0" smtClean="0"/>
              <a:t>                     long = int</a:t>
            </a:r>
          </a:p>
          <a:p>
            <a:pPr>
              <a:buNone/>
            </a:pPr>
            <a:r>
              <a:rPr lang="en-US" sz="2400" b="1" dirty="0" smtClean="0"/>
              <a:t>Casting </a:t>
            </a:r>
            <a:r>
              <a:rPr lang="en-US" sz="2400" dirty="0" smtClean="0"/>
              <a:t>:will take place when a larger data type is assign into smaller datatype.</a:t>
            </a:r>
          </a:p>
          <a:p>
            <a:pPr>
              <a:buNone/>
            </a:pPr>
            <a:r>
              <a:rPr lang="en-US" sz="2400" dirty="0" smtClean="0"/>
              <a:t>           Example :  byte = int </a:t>
            </a:r>
          </a:p>
          <a:p>
            <a:pPr>
              <a:buNone/>
            </a:pPr>
            <a:r>
              <a:rPr lang="en-US" sz="2400" dirty="0" smtClean="0"/>
              <a:t>                           int = long</a:t>
            </a:r>
          </a:p>
          <a:p>
            <a:pPr>
              <a:buNone/>
            </a:pPr>
            <a:r>
              <a:rPr lang="en-US" sz="2400" dirty="0" smtClean="0"/>
              <a:t>In this case compiler will generate an error .To avoid this we need to cost this explicitly. </a:t>
            </a:r>
          </a:p>
          <a:p>
            <a:pPr>
              <a:buNone/>
            </a:pPr>
            <a:r>
              <a:rPr lang="en-US" sz="2400" dirty="0" smtClean="0"/>
              <a:t>     Example : byte b;  int i ; long l;</a:t>
            </a:r>
          </a:p>
          <a:p>
            <a:pPr>
              <a:buNone/>
            </a:pPr>
            <a:r>
              <a:rPr lang="en-US" sz="2400" dirty="0" smtClean="0"/>
              <a:t>                     b=(byte) i;</a:t>
            </a:r>
          </a:p>
          <a:p>
            <a:pPr>
              <a:buNone/>
            </a:pPr>
            <a:r>
              <a:rPr lang="en-US" sz="2400" dirty="0" smtClean="0"/>
              <a:t>                      i=(int) l;</a:t>
            </a:r>
          </a:p>
          <a:p>
            <a:pPr>
              <a:buNone/>
            </a:pPr>
            <a:r>
              <a:rPr lang="en-US" dirty="0" smtClean="0"/>
              <a:t>                    </a:t>
            </a:r>
            <a:endParaRPr lang="en-US" dirty="0"/>
          </a:p>
        </p:txBody>
      </p:sp>
      <p:sp>
        <p:nvSpPr>
          <p:cNvPr id="2" name="Title 1"/>
          <p:cNvSpPr>
            <a:spLocks noGrp="1"/>
          </p:cNvSpPr>
          <p:nvPr>
            <p:ph type="title"/>
          </p:nvPr>
        </p:nvSpPr>
        <p:spPr>
          <a:xfrm>
            <a:off x="395536" y="332656"/>
            <a:ext cx="8229600" cy="792162"/>
          </a:xfrm>
        </p:spPr>
        <p:txBody>
          <a:bodyPr/>
          <a:lstStyle/>
          <a:p>
            <a:r>
              <a:rPr lang="en-US" sz="3600" dirty="0" smtClean="0"/>
              <a:t>Type conversion and casting</a:t>
            </a:r>
            <a:endParaRPr lang="en-US" sz="3600" dirty="0"/>
          </a:p>
        </p:txBody>
      </p:sp>
    </p:spTree>
    <p:extLst>
      <p:ext uri="{BB962C8B-B14F-4D97-AF65-F5344CB8AC3E}">
        <p14:creationId xmlns:p14="http://schemas.microsoft.com/office/powerpoint/2010/main" val="2569944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481328"/>
            <a:ext cx="8229600" cy="5071872"/>
          </a:xfrm>
          <a:prstGeom prst="rect">
            <a:avLst/>
          </a:prstGeom>
        </p:spPr>
        <p:txBody>
          <a:bodyPr/>
          <a:lstStyle/>
          <a:p>
            <a:pPr>
              <a:buNone/>
            </a:pPr>
            <a:r>
              <a:rPr lang="en-US" dirty="0" smtClean="0"/>
              <a:t>In arithmetic expressions automatic type promotion take place.</a:t>
            </a:r>
          </a:p>
          <a:p>
            <a:r>
              <a:rPr lang="en-US" dirty="0" smtClean="0"/>
              <a:t>All byte and short value will promoted into int.</a:t>
            </a:r>
          </a:p>
          <a:p>
            <a:r>
              <a:rPr lang="en-US" dirty="0" smtClean="0"/>
              <a:t>If one operand is long the whole expression will be promoted in long.</a:t>
            </a:r>
          </a:p>
          <a:p>
            <a:r>
              <a:rPr lang="en-US" dirty="0" smtClean="0"/>
              <a:t>If one operand is float the whole expression will be promoted in float.</a:t>
            </a:r>
          </a:p>
          <a:p>
            <a:r>
              <a:rPr lang="en-US" dirty="0" smtClean="0"/>
              <a:t>If one operand is double the whole expression will be promoted in double.</a:t>
            </a:r>
          </a:p>
          <a:p>
            <a:endParaRPr lang="en-US" dirty="0"/>
          </a:p>
        </p:txBody>
      </p:sp>
      <p:sp>
        <p:nvSpPr>
          <p:cNvPr id="2" name="Title 1"/>
          <p:cNvSpPr>
            <a:spLocks noGrp="1"/>
          </p:cNvSpPr>
          <p:nvPr>
            <p:ph type="title"/>
          </p:nvPr>
        </p:nvSpPr>
        <p:spPr/>
        <p:txBody>
          <a:bodyPr/>
          <a:lstStyle/>
          <a:p>
            <a:r>
              <a:rPr lang="en-US" dirty="0" smtClean="0"/>
              <a:t>Type promotion rules</a:t>
            </a:r>
            <a:endParaRPr lang="en-US" dirty="0"/>
          </a:p>
        </p:txBody>
      </p:sp>
    </p:spTree>
    <p:extLst>
      <p:ext uri="{BB962C8B-B14F-4D97-AF65-F5344CB8AC3E}">
        <p14:creationId xmlns:p14="http://schemas.microsoft.com/office/powerpoint/2010/main" val="3501231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381000" y="850709"/>
            <a:ext cx="8305800" cy="5854891"/>
          </a:xfrm>
          <a:prstGeom prst="rect">
            <a:avLst/>
          </a:prstGeom>
        </p:spPr>
        <p:txBody>
          <a:bodyPr>
            <a:normAutofit/>
          </a:bodyPr>
          <a:lstStyle/>
          <a:p>
            <a:r>
              <a:rPr lang="en-US" dirty="0" smtClean="0"/>
              <a:t>An array is group of similar type of element referred by a common name.</a:t>
            </a:r>
          </a:p>
          <a:p>
            <a:pPr>
              <a:buNone/>
            </a:pPr>
            <a:r>
              <a:rPr lang="en-US" b="1" dirty="0" smtClean="0"/>
              <a:t>Syntax</a:t>
            </a:r>
            <a:r>
              <a:rPr lang="en-US" dirty="0" smtClean="0"/>
              <a:t> : </a:t>
            </a:r>
            <a:r>
              <a:rPr lang="en-US" i="1" dirty="0" smtClean="0"/>
              <a:t>Type  arr_name [ ] =new Type [size];</a:t>
            </a:r>
          </a:p>
          <a:p>
            <a:pPr>
              <a:buNone/>
            </a:pPr>
            <a:r>
              <a:rPr lang="en-US" i="1" dirty="0" smtClean="0"/>
              <a:t>             Type</a:t>
            </a:r>
            <a:r>
              <a:rPr lang="en-US" dirty="0" smtClean="0"/>
              <a:t>[]  </a:t>
            </a:r>
            <a:r>
              <a:rPr lang="en-US" i="1" dirty="0" smtClean="0"/>
              <a:t>arr_name</a:t>
            </a:r>
            <a:r>
              <a:rPr lang="en-US" dirty="0" smtClean="0"/>
              <a:t> = </a:t>
            </a:r>
            <a:r>
              <a:rPr lang="en-US" i="1" dirty="0" smtClean="0"/>
              <a:t>new Type [size];     </a:t>
            </a:r>
          </a:p>
          <a:p>
            <a:pPr>
              <a:buNone/>
            </a:pPr>
            <a:r>
              <a:rPr lang="en-US" dirty="0" smtClean="0"/>
              <a:t>Arrays can be of two type..</a:t>
            </a:r>
          </a:p>
          <a:p>
            <a:pPr>
              <a:buNone/>
            </a:pPr>
            <a:r>
              <a:rPr lang="en-US" dirty="0" smtClean="0"/>
              <a:t>    1)single dimensional array</a:t>
            </a:r>
          </a:p>
          <a:p>
            <a:pPr>
              <a:buNone/>
            </a:pPr>
            <a:r>
              <a:rPr lang="en-US" dirty="0" smtClean="0"/>
              <a:t>            int  student [ ] =new int [ 10 ];</a:t>
            </a:r>
          </a:p>
          <a:p>
            <a:pPr>
              <a:buNone/>
            </a:pPr>
            <a:r>
              <a:rPr lang="en-US" dirty="0" smtClean="0"/>
              <a:t>    2)multidimensional array</a:t>
            </a:r>
          </a:p>
          <a:p>
            <a:pPr>
              <a:buNone/>
            </a:pPr>
            <a:r>
              <a:rPr lang="en-US" dirty="0" smtClean="0"/>
              <a:t>             int  arr [ ] [ ] =new int [ 10 ][10];</a:t>
            </a:r>
          </a:p>
          <a:p>
            <a:pPr>
              <a:buNone/>
            </a:pPr>
            <a:endParaRPr lang="en-US" dirty="0" smtClean="0"/>
          </a:p>
          <a:p>
            <a:r>
              <a:rPr lang="en-US" dirty="0" smtClean="0"/>
              <a:t>int </a:t>
            </a:r>
            <a:r>
              <a:rPr lang="en-US" dirty="0"/>
              <a:t>arr[] = {2,3,4,5}; </a:t>
            </a:r>
          </a:p>
          <a:p>
            <a:pPr>
              <a:buNone/>
            </a:pPr>
            <a:endParaRPr lang="en-US" dirty="0"/>
          </a:p>
        </p:txBody>
      </p:sp>
      <p:sp>
        <p:nvSpPr>
          <p:cNvPr id="3" name="Title 2"/>
          <p:cNvSpPr>
            <a:spLocks noGrp="1"/>
          </p:cNvSpPr>
          <p:nvPr>
            <p:ph type="title"/>
          </p:nvPr>
        </p:nvSpPr>
        <p:spPr>
          <a:xfrm>
            <a:off x="457200" y="228600"/>
            <a:ext cx="8229600" cy="715962"/>
          </a:xfrm>
        </p:spPr>
        <p:txBody>
          <a:bodyPr>
            <a:normAutofit/>
          </a:bodyPr>
          <a:lstStyle/>
          <a:p>
            <a:r>
              <a:rPr lang="en-US" dirty="0" smtClean="0"/>
              <a:t>Array in JAVA</a:t>
            </a:r>
            <a:endParaRPr lang="en-US" dirty="0"/>
          </a:p>
        </p:txBody>
      </p:sp>
    </p:spTree>
    <p:extLst>
      <p:ext uri="{BB962C8B-B14F-4D97-AF65-F5344CB8AC3E}">
        <p14:creationId xmlns:p14="http://schemas.microsoft.com/office/powerpoint/2010/main" val="2832092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DE9434-D049-4162-A186-E916D26500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D79262D-3CB4-44E0-92A3-1C0AEF17594E}">
  <ds:schemaRefs>
    <ds:schemaRef ds:uri="http://schemas.microsoft.com/sharepoint/v3/contenttype/forms"/>
  </ds:schemaRefs>
</ds:datastoreItem>
</file>

<file path=customXml/itemProps3.xml><?xml version="1.0" encoding="utf-8"?>
<ds:datastoreItem xmlns:ds="http://schemas.openxmlformats.org/officeDocument/2006/customXml" ds:itemID="{BC4C860A-9D4D-4EB3-88E9-8BA2FA62DD59}">
  <ds:schemaRefs>
    <ds:schemaRef ds:uri="http://schemas.microsoft.com/office/infopath/2007/PartnerControls"/>
    <ds:schemaRef ds:uri="http://schemas.microsoft.com/office/2006/documentManagement/types"/>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9639</TotalTime>
  <Words>1249</Words>
  <Application>Microsoft Office PowerPoint</Application>
  <PresentationFormat>On-screen Show (4:3)</PresentationFormat>
  <Paragraphs>250</Paragraphs>
  <Slides>18</Slides>
  <Notes>9</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1_Office Theme</vt:lpstr>
      <vt:lpstr>8_Office Theme</vt:lpstr>
      <vt:lpstr>PowerPoint Presentation</vt:lpstr>
      <vt:lpstr>Variables</vt:lpstr>
      <vt:lpstr>Variable names (cont’d)</vt:lpstr>
      <vt:lpstr> Three types of variables:  </vt:lpstr>
      <vt:lpstr>Data Types</vt:lpstr>
      <vt:lpstr>Default Values of Fields</vt:lpstr>
      <vt:lpstr>Type conversion and casting</vt:lpstr>
      <vt:lpstr>Type promotion rules</vt:lpstr>
      <vt:lpstr>Array in JAVA</vt:lpstr>
      <vt:lpstr>PowerPoint Presentation</vt:lpstr>
      <vt:lpstr>Escape sequences</vt:lpstr>
      <vt:lpstr>Reserved Words</vt:lpstr>
      <vt:lpstr>Keywords in Java</vt:lpstr>
      <vt:lpstr>Operators in Java</vt:lpstr>
      <vt:lpstr> Instance Of Operators  </vt:lpstr>
      <vt:lpstr>Formats for Comments</vt:lpstr>
      <vt:lpstr>Control statements</vt:lpstr>
      <vt:lpstr>Enhance for loop</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Sujay Pal</dc:creator>
  <cp:lastModifiedBy>Santosh Gupta</cp:lastModifiedBy>
  <cp:revision>211</cp:revision>
  <dcterms:created xsi:type="dcterms:W3CDTF">2013-08-08T14:14:41Z</dcterms:created>
  <dcterms:modified xsi:type="dcterms:W3CDTF">2016-05-26T03:28:11Z</dcterms:modified>
</cp:coreProperties>
</file>