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80" r:id="rId5"/>
    <p:sldId id="282" r:id="rId6"/>
    <p:sldId id="297" r:id="rId7"/>
    <p:sldId id="298" r:id="rId8"/>
    <p:sldId id="283" r:id="rId9"/>
    <p:sldId id="284" r:id="rId10"/>
    <p:sldId id="285" r:id="rId11"/>
    <p:sldId id="286" r:id="rId12"/>
    <p:sldId id="287" r:id="rId13"/>
    <p:sldId id="288" r:id="rId14"/>
    <p:sldId id="299" r:id="rId15"/>
    <p:sldId id="289" r:id="rId16"/>
    <p:sldId id="290" r:id="rId17"/>
    <p:sldId id="291" r:id="rId18"/>
    <p:sldId id="292" r:id="rId19"/>
    <p:sldId id="293" r:id="rId20"/>
    <p:sldId id="294" r:id="rId21"/>
    <p:sldId id="295" r:id="rId22"/>
    <p:sldId id="296" r:id="rId23"/>
    <p:sldId id="300" r:id="rId24"/>
    <p:sldId id="301" r:id="rId25"/>
    <p:sldId id="302" r:id="rId26"/>
    <p:sldId id="303" r:id="rId27"/>
    <p:sldId id="30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A200"/>
    <a:srgbClr val="FFFF00"/>
    <a:srgbClr val="99CC00"/>
    <a:srgbClr val="669900"/>
    <a:srgbClr val="588B31"/>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0" d="100"/>
          <a:sy n="70" d="100"/>
        </p:scale>
        <p:origin x="-1374" y="-180"/>
      </p:cViewPr>
      <p:guideLst>
        <p:guide orient="horz" pos="346"/>
        <p:guide orient="horz" pos="653"/>
        <p:guide pos="2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31-03-2017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239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flipH="1">
            <a:off x="178674" y="2924944"/>
            <a:ext cx="6121518" cy="932688"/>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dirty="0" smtClean="0">
                <a:solidFill>
                  <a:schemeClr val="bg1"/>
                </a:solidFill>
                <a:ea typeface="Segoe UI" pitchFamily="34" charset="0"/>
                <a:cs typeface="Segoe UI" pitchFamily="34" charset="0"/>
              </a:rPr>
              <a:t>classes</a:t>
            </a:r>
          </a:p>
          <a:p>
            <a:endParaRPr lang="en-IN" b="1" dirty="0" smtClean="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2"/>
          <p:cNvSpPr>
            <a:spLocks noChangeArrowheads="1"/>
          </p:cNvSpPr>
          <p:nvPr/>
        </p:nvSpPr>
        <p:spPr bwMode="auto">
          <a:xfrm>
            <a:off x="2993" y="6000759"/>
            <a:ext cx="9144000" cy="830997"/>
          </a:xfrm>
          <a:prstGeom prst="rect">
            <a:avLst/>
          </a:prstGeom>
          <a:noFill/>
          <a:ln w="38100">
            <a:noFill/>
            <a:prstDash val="sysDot"/>
            <a:miter lim="800000"/>
            <a:headEnd/>
            <a:tailEnd/>
          </a:ln>
        </p:spPr>
        <p:txBody>
          <a:bodyPr wrap="square">
            <a:spAutoFit/>
          </a:bodyPr>
          <a:lstStyle/>
          <a:p>
            <a:pPr eaLnBrk="0" hangingPunct="0"/>
            <a:r>
              <a:rPr lang="en-IN" sz="1200" dirty="0" err="1" smtClean="0">
                <a:solidFill>
                  <a:schemeClr val="bg1">
                    <a:lumMod val="65000"/>
                  </a:schemeClr>
                </a:solidFill>
                <a:latin typeface="+mn-lt"/>
                <a:cs typeface="Times New Roman" pitchFamily="18" charset="0"/>
              </a:rPr>
              <a:t>CitiusTech</a:t>
            </a:r>
            <a:r>
              <a:rPr lang="en-IN" sz="1200" dirty="0" smtClean="0">
                <a:solidFill>
                  <a:schemeClr val="bg1">
                    <a:lumMod val="65000"/>
                  </a:schemeClr>
                </a:solidFill>
                <a:latin typeface="+mn-lt"/>
                <a:cs typeface="Times New Roman" pitchFamily="18" charset="0"/>
              </a:rPr>
              <a:t> </a:t>
            </a:r>
            <a:r>
              <a:rPr lang="en-IN" sz="1200" dirty="0">
                <a:solidFill>
                  <a:schemeClr val="bg1">
                    <a:lumMod val="65000"/>
                  </a:schemeClr>
                </a:solidFill>
                <a:latin typeface="+mn-lt"/>
                <a:cs typeface="Times New Roman" pitchFamily="18" charset="0"/>
              </a:rPr>
              <a:t>has prepared the content contained in this document based on information and knowledge that it reasonably believes to be reliable.  Any recipient may rely on the contents of this document at its own risk and CitiusTech shall not be responsible for any error and/or omission in the preparation of this document.  The use of any third party reference should not be regarded as an indication of an endorsement, an affiliation or the existence of any other kind of relationship between CitiusTech and such third </a:t>
            </a:r>
            <a:r>
              <a:rPr lang="en-IN" sz="1200" dirty="0" smtClean="0">
                <a:solidFill>
                  <a:schemeClr val="bg1">
                    <a:lumMod val="65000"/>
                  </a:schemeClr>
                </a:solidFill>
                <a:latin typeface="+mn-lt"/>
                <a:cs typeface="Times New Roman" pitchFamily="18" charset="0"/>
              </a:rPr>
              <a:t>party</a:t>
            </a:r>
            <a:endParaRPr lang="en-US" sz="1200" dirty="0">
              <a:solidFill>
                <a:schemeClr val="bg1">
                  <a:lumMod val="65000"/>
                </a:schemeClr>
              </a:solidFill>
              <a:latin typeface="+mn-lt"/>
            </a:endParaRPr>
          </a:p>
        </p:txBody>
      </p:sp>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04800" y="990600"/>
            <a:ext cx="8534400" cy="5473891"/>
          </a:xfrm>
          <a:prstGeom prst="rect">
            <a:avLst/>
          </a:prstGeom>
        </p:spPr>
        <p:txBody>
          <a:bodyPr>
            <a:normAutofit fontScale="77500" lnSpcReduction="20000"/>
          </a:bodyPr>
          <a:lstStyle/>
          <a:p>
            <a:pPr>
              <a:buNone/>
            </a:pPr>
            <a:r>
              <a:rPr lang="en-US" dirty="0" smtClean="0"/>
              <a:t>class Math</a:t>
            </a:r>
          </a:p>
          <a:p>
            <a:pPr>
              <a:buNone/>
            </a:pPr>
            <a:r>
              <a:rPr lang="en-US" dirty="0" smtClean="0"/>
              <a:t>   {</a:t>
            </a:r>
          </a:p>
          <a:p>
            <a:pPr>
              <a:buNone/>
            </a:pPr>
            <a:r>
              <a:rPr lang="en-US" dirty="0" smtClean="0"/>
              <a:t>     int area;</a:t>
            </a:r>
          </a:p>
          <a:p>
            <a:pPr>
              <a:buNone/>
            </a:pPr>
            <a:r>
              <a:rPr lang="en-US" dirty="0" smtClean="0"/>
              <a:t>      </a:t>
            </a:r>
            <a:r>
              <a:rPr lang="en-US" b="1" dirty="0" smtClean="0"/>
              <a:t>int</a:t>
            </a:r>
            <a:r>
              <a:rPr lang="en-US" dirty="0" smtClean="0"/>
              <a:t>  getArea (int a , int b)</a:t>
            </a:r>
          </a:p>
          <a:p>
            <a:pPr>
              <a:buNone/>
            </a:pPr>
            <a:r>
              <a:rPr lang="en-US" dirty="0" smtClean="0"/>
              <a:t>         {</a:t>
            </a:r>
          </a:p>
          <a:p>
            <a:pPr>
              <a:buNone/>
            </a:pPr>
            <a:r>
              <a:rPr lang="en-US" dirty="0" smtClean="0"/>
              <a:t>           int area = a*b;</a:t>
            </a:r>
          </a:p>
          <a:p>
            <a:pPr>
              <a:buNone/>
            </a:pPr>
            <a:r>
              <a:rPr lang="en-US" dirty="0" smtClean="0"/>
              <a:t>           </a:t>
            </a:r>
            <a:r>
              <a:rPr lang="en-US" b="1" dirty="0" smtClean="0"/>
              <a:t>return</a:t>
            </a:r>
            <a:r>
              <a:rPr lang="en-US" dirty="0" smtClean="0"/>
              <a:t> area;</a:t>
            </a:r>
          </a:p>
          <a:p>
            <a:pPr>
              <a:buNone/>
            </a:pPr>
            <a:r>
              <a:rPr lang="en-US" dirty="0" smtClean="0"/>
              <a:t>        }</a:t>
            </a:r>
          </a:p>
          <a:p>
            <a:pPr>
              <a:buNone/>
            </a:pPr>
            <a:r>
              <a:rPr lang="en-US" dirty="0" smtClean="0"/>
              <a:t>}</a:t>
            </a:r>
          </a:p>
          <a:p>
            <a:pPr>
              <a:buNone/>
            </a:pPr>
            <a:r>
              <a:rPr lang="en-US" dirty="0"/>
              <a:t>c</a:t>
            </a:r>
            <a:r>
              <a:rPr lang="en-US" dirty="0" smtClean="0"/>
              <a:t>lass Test</a:t>
            </a:r>
          </a:p>
          <a:p>
            <a:pPr>
              <a:buNone/>
            </a:pPr>
            <a:r>
              <a:rPr lang="en-US" dirty="0" smtClean="0"/>
              <a:t>  {</a:t>
            </a:r>
          </a:p>
          <a:p>
            <a:pPr>
              <a:buNone/>
            </a:pPr>
            <a:r>
              <a:rPr lang="en-US" dirty="0" smtClean="0"/>
              <a:t>    public static void main(String s[]) //  main function</a:t>
            </a:r>
          </a:p>
          <a:p>
            <a:pPr>
              <a:buNone/>
            </a:pPr>
            <a:r>
              <a:rPr lang="en-US" dirty="0" smtClean="0"/>
              <a:t>      {</a:t>
            </a:r>
          </a:p>
          <a:p>
            <a:pPr>
              <a:buNone/>
            </a:pPr>
            <a:r>
              <a:rPr lang="en-US" dirty="0" smtClean="0"/>
              <a:t>        Math   b=new Math();</a:t>
            </a:r>
          </a:p>
          <a:p>
            <a:pPr>
              <a:buNone/>
            </a:pPr>
            <a:r>
              <a:rPr lang="en-US" dirty="0" smtClean="0"/>
              <a:t>          int result = b. getArea(10,20);</a:t>
            </a:r>
          </a:p>
          <a:p>
            <a:pPr>
              <a:buNone/>
            </a:pPr>
            <a:r>
              <a:rPr lang="en-US" dirty="0" smtClean="0"/>
              <a:t>           System.out.println (result);  // using System class.</a:t>
            </a:r>
          </a:p>
          <a:p>
            <a:pPr>
              <a:buNone/>
            </a:pPr>
            <a:r>
              <a:rPr lang="en-US" dirty="0" smtClean="0"/>
              <a:t>      }</a:t>
            </a:r>
          </a:p>
          <a:p>
            <a:pPr>
              <a:buNone/>
            </a:pPr>
            <a:r>
              <a:rPr lang="en-US" dirty="0" smtClean="0"/>
              <a:t>}</a:t>
            </a:r>
            <a:endParaRPr lang="en-US" dirty="0"/>
          </a:p>
        </p:txBody>
      </p:sp>
      <p:sp>
        <p:nvSpPr>
          <p:cNvPr id="3" name="Title 2"/>
          <p:cNvSpPr>
            <a:spLocks noGrp="1"/>
          </p:cNvSpPr>
          <p:nvPr>
            <p:ph type="title"/>
          </p:nvPr>
        </p:nvSpPr>
        <p:spPr>
          <a:xfrm>
            <a:off x="457200" y="152400"/>
            <a:ext cx="8229600" cy="715962"/>
          </a:xfrm>
        </p:spPr>
        <p:txBody>
          <a:bodyPr>
            <a:normAutofit/>
          </a:bodyPr>
          <a:lstStyle/>
          <a:p>
            <a:r>
              <a:rPr lang="en-US" dirty="0" smtClean="0"/>
              <a:t>Returning value</a:t>
            </a:r>
            <a:endParaRPr lang="en-US" dirty="0"/>
          </a:p>
        </p:txBody>
      </p:sp>
    </p:spTree>
    <p:extLst>
      <p:ext uri="{BB962C8B-B14F-4D97-AF65-F5344CB8AC3E}">
        <p14:creationId xmlns:p14="http://schemas.microsoft.com/office/powerpoint/2010/main" val="1529048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a:t>with Variable Argument </a:t>
            </a:r>
            <a:r>
              <a:rPr lang="en-US" dirty="0" smtClean="0"/>
              <a:t>List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01" y="1916832"/>
            <a:ext cx="8765657"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114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1524000"/>
            <a:ext cx="4876800" cy="3657600"/>
          </a:xfrm>
          <a:prstGeom prst="rect">
            <a:avLst/>
          </a:prstGeom>
        </p:spPr>
        <p:txBody>
          <a:bodyPr>
            <a:normAutofit fontScale="85000" lnSpcReduction="20000"/>
          </a:bodyPr>
          <a:lstStyle/>
          <a:p>
            <a:pPr>
              <a:buNone/>
            </a:pPr>
            <a:r>
              <a:rPr lang="en-US" dirty="0" smtClean="0"/>
              <a:t>class </a:t>
            </a:r>
            <a:r>
              <a:rPr lang="en-US" dirty="0" err="1"/>
              <a:t>O</a:t>
            </a:r>
            <a:r>
              <a:rPr lang="en-US" dirty="0" err="1" smtClean="0"/>
              <a:t>verLoading</a:t>
            </a:r>
            <a:endParaRPr lang="en-US" dirty="0" smtClean="0"/>
          </a:p>
          <a:p>
            <a:pPr>
              <a:buNone/>
            </a:pP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a:t>
            </a:r>
          </a:p>
          <a:p>
            <a:pPr>
              <a:buNone/>
            </a:pPr>
            <a:r>
              <a:rPr lang="en-US" dirty="0" smtClean="0"/>
              <a:t>         </a:t>
            </a:r>
            <a:r>
              <a:rPr lang="en-US" dirty="0" err="1"/>
              <a:t>F</a:t>
            </a:r>
            <a:r>
              <a:rPr lang="en-US" dirty="0" err="1" smtClean="0"/>
              <a:t>unctionOverload</a:t>
            </a:r>
            <a:r>
              <a:rPr lang="en-US" dirty="0" smtClean="0"/>
              <a:t> </a:t>
            </a:r>
            <a:r>
              <a:rPr lang="en-US" dirty="0" err="1" smtClean="0"/>
              <a:t>obj</a:t>
            </a:r>
            <a:r>
              <a:rPr lang="en-US" dirty="0" smtClean="0"/>
              <a:t> = new     </a:t>
            </a:r>
            <a:r>
              <a:rPr lang="en-US" dirty="0" err="1"/>
              <a:t>F</a:t>
            </a:r>
            <a:r>
              <a:rPr lang="en-US" dirty="0" err="1" smtClean="0"/>
              <a:t>unctionOverload</a:t>
            </a:r>
            <a:r>
              <a:rPr lang="en-US" dirty="0" smtClean="0"/>
              <a:t>();</a:t>
            </a:r>
          </a:p>
          <a:p>
            <a:pPr>
              <a:buNone/>
            </a:pPr>
            <a:r>
              <a:rPr lang="en-US" dirty="0" smtClean="0"/>
              <a:t>         </a:t>
            </a:r>
            <a:r>
              <a:rPr lang="en-US" dirty="0" err="1" smtClean="0"/>
              <a:t>obj.add</a:t>
            </a:r>
            <a:r>
              <a:rPr lang="en-US" dirty="0" smtClean="0"/>
              <a:t>(1,2);</a:t>
            </a:r>
          </a:p>
          <a:p>
            <a:pPr>
              <a:buNone/>
            </a:pPr>
            <a:r>
              <a:rPr lang="en-US" dirty="0" smtClean="0"/>
              <a:t>         </a:t>
            </a:r>
            <a:r>
              <a:rPr lang="en-US" dirty="0" err="1" smtClean="0"/>
              <a:t>obj.add</a:t>
            </a:r>
            <a:r>
              <a:rPr lang="en-US" dirty="0" smtClean="0"/>
              <a:t>(1,2,3);</a:t>
            </a:r>
          </a:p>
          <a:p>
            <a:pPr>
              <a:buNone/>
            </a:pPr>
            <a:r>
              <a:rPr lang="en-US" dirty="0" smtClean="0"/>
              <a:t>         </a:t>
            </a:r>
            <a:r>
              <a:rPr lang="en-US" dirty="0" err="1" smtClean="0"/>
              <a:t>obj.add</a:t>
            </a:r>
            <a:r>
              <a:rPr lang="en-US" dirty="0" smtClean="0"/>
              <a:t>("Life in “,”UK”);</a:t>
            </a:r>
          </a:p>
          <a:p>
            <a:pPr>
              <a:buNone/>
            </a:pPr>
            <a:r>
              <a:rPr lang="en-US" dirty="0" smtClean="0"/>
              <a:t>         </a:t>
            </a:r>
            <a:r>
              <a:rPr lang="en-US" dirty="0" err="1" smtClean="0"/>
              <a:t>obj.add</a:t>
            </a:r>
            <a:r>
              <a:rPr lang="en-US" dirty="0" smtClean="0"/>
              <a:t>(11.5, 22.5);</a:t>
            </a:r>
          </a:p>
          <a:p>
            <a:pPr>
              <a:buNone/>
            </a:pPr>
            <a:r>
              <a:rPr lang="en-US" dirty="0" smtClean="0"/>
              <a:t>    }</a:t>
            </a:r>
          </a:p>
          <a:p>
            <a:pPr>
              <a:buNone/>
            </a:pPr>
            <a:r>
              <a:rPr lang="en-US" dirty="0" smtClean="0"/>
              <a:t>}</a:t>
            </a:r>
          </a:p>
          <a:p>
            <a:pPr>
              <a:buNone/>
            </a:pPr>
            <a:endParaRPr lang="en-US" dirty="0" smtClean="0"/>
          </a:p>
          <a:p>
            <a:pPr>
              <a:buNone/>
            </a:pPr>
            <a:endParaRPr lang="en-US" dirty="0"/>
          </a:p>
        </p:txBody>
      </p:sp>
      <p:sp>
        <p:nvSpPr>
          <p:cNvPr id="3" name="Title 2"/>
          <p:cNvSpPr>
            <a:spLocks noGrp="1"/>
          </p:cNvSpPr>
          <p:nvPr>
            <p:ph type="title"/>
          </p:nvPr>
        </p:nvSpPr>
        <p:spPr>
          <a:xfrm>
            <a:off x="457200" y="274638"/>
            <a:ext cx="8229600" cy="715962"/>
          </a:xfrm>
        </p:spPr>
        <p:txBody>
          <a:bodyPr>
            <a:normAutofit/>
          </a:bodyPr>
          <a:lstStyle/>
          <a:p>
            <a:r>
              <a:rPr lang="en-US" dirty="0" smtClean="0"/>
              <a:t>Method overloading</a:t>
            </a:r>
            <a:endParaRPr lang="en-US" dirty="0"/>
          </a:p>
        </p:txBody>
      </p:sp>
      <p:sp>
        <p:nvSpPr>
          <p:cNvPr id="4" name="Content Placeholder 1"/>
          <p:cNvSpPr txBox="1">
            <a:spLocks/>
          </p:cNvSpPr>
          <p:nvPr/>
        </p:nvSpPr>
        <p:spPr>
          <a:xfrm>
            <a:off x="4800600" y="304800"/>
            <a:ext cx="4114800" cy="6324600"/>
          </a:xfrm>
          <a:prstGeom prst="rect">
            <a:avLst/>
          </a:prstGeom>
        </p:spPr>
        <p:txBody>
          <a:bodyPr vert="horz">
            <a:normAutofit fontScale="550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class </a:t>
            </a:r>
            <a:r>
              <a:rPr lang="en-US" sz="2700" dirty="0" err="1"/>
              <a:t>F</a:t>
            </a: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unctionOverload</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void add(int a, int b)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int sum = a + b;</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System.out.println(\"Sum of </a:t>
            </a: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a+b</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 is  \"+sum);</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void add(int a, int b, int c)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int sum = a + b + c;</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System.out.println(\"Sum of </a:t>
            </a: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a+b+c</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 is \"+sum);</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void add(double a, double b)</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double sum = a + b;</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System.out.println(\"Sum of </a:t>
            </a: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a+b</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 is \"+sum);</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void add(String s1, String s2)</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String s = s1+s2;</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28679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990600"/>
            <a:ext cx="8458200" cy="5638800"/>
          </a:xfrm>
          <a:prstGeom prst="rect">
            <a:avLst/>
          </a:prstGeom>
        </p:spPr>
        <p:txBody>
          <a:bodyPr/>
          <a:lstStyle/>
          <a:p>
            <a:r>
              <a:rPr lang="en-US" dirty="0" smtClean="0"/>
              <a:t>Constructors are use to initialize object .</a:t>
            </a:r>
          </a:p>
          <a:p>
            <a:r>
              <a:rPr lang="en-US" dirty="0" smtClean="0"/>
              <a:t>Name of constructor should be same as name of the class.</a:t>
            </a:r>
          </a:p>
          <a:p>
            <a:r>
              <a:rPr lang="en-US" dirty="0" smtClean="0"/>
              <a:t>Constructor can takes arguments.</a:t>
            </a:r>
          </a:p>
          <a:p>
            <a:r>
              <a:rPr lang="en-US" dirty="0" smtClean="0"/>
              <a:t>No return type.</a:t>
            </a:r>
            <a:br>
              <a:rPr lang="en-US" dirty="0" smtClean="0"/>
            </a:br>
            <a:r>
              <a:rPr lang="en-US" dirty="0" smtClean="0"/>
              <a:t/>
            </a:r>
            <a:br>
              <a:rPr lang="en-US" dirty="0" smtClean="0"/>
            </a:br>
            <a:r>
              <a:rPr lang="en-US" dirty="0" smtClean="0"/>
              <a:t>Type of Constructor:</a:t>
            </a:r>
          </a:p>
          <a:p>
            <a:pPr lvl="1"/>
            <a:r>
              <a:rPr lang="en-US" dirty="0" smtClean="0"/>
              <a:t>Constructor without parameter</a:t>
            </a:r>
          </a:p>
          <a:p>
            <a:pPr lvl="1"/>
            <a:r>
              <a:rPr lang="en-US" dirty="0" smtClean="0"/>
              <a:t>Parameterized Constructor</a:t>
            </a:r>
            <a:br>
              <a:rPr lang="en-US" dirty="0" smtClean="0"/>
            </a:br>
            <a:r>
              <a:rPr lang="en-US" dirty="0" smtClean="0"/>
              <a:t/>
            </a:r>
            <a:br>
              <a:rPr lang="en-US" dirty="0" smtClean="0"/>
            </a:br>
            <a:r>
              <a:rPr lang="en-US" dirty="0" smtClean="0"/>
              <a:t>Note : Java provides a default constructor and its initialize data member of the class with default values.</a:t>
            </a:r>
            <a:endParaRPr lang="en-US" dirty="0"/>
          </a:p>
        </p:txBody>
      </p:sp>
      <p:sp>
        <p:nvSpPr>
          <p:cNvPr id="3" name="Title 2"/>
          <p:cNvSpPr>
            <a:spLocks noGrp="1"/>
          </p:cNvSpPr>
          <p:nvPr>
            <p:ph type="title"/>
          </p:nvPr>
        </p:nvSpPr>
        <p:spPr>
          <a:xfrm>
            <a:off x="457200" y="152400"/>
            <a:ext cx="8229600" cy="639762"/>
          </a:xfrm>
        </p:spPr>
        <p:txBody>
          <a:bodyPr>
            <a:normAutofit/>
          </a:bodyPr>
          <a:lstStyle/>
          <a:p>
            <a:r>
              <a:rPr lang="en-US" dirty="0"/>
              <a:t>C</a:t>
            </a:r>
            <a:r>
              <a:rPr lang="en-US" dirty="0" smtClean="0"/>
              <a:t>onstructors</a:t>
            </a:r>
            <a:endParaRPr lang="en-US" dirty="0"/>
          </a:p>
        </p:txBody>
      </p:sp>
    </p:spTree>
    <p:extLst>
      <p:ext uri="{BB962C8B-B14F-4D97-AF65-F5344CB8AC3E}">
        <p14:creationId xmlns:p14="http://schemas.microsoft.com/office/powerpoint/2010/main" val="253317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228600"/>
            <a:ext cx="4495800" cy="6400800"/>
          </a:xfrm>
          <a:prstGeom prst="rect">
            <a:avLst/>
          </a:prstGeom>
        </p:spPr>
        <p:txBody>
          <a:bodyPr>
            <a:normAutofit fontScale="62500" lnSpcReduction="20000"/>
          </a:bodyPr>
          <a:lstStyle/>
          <a:p>
            <a:pPr>
              <a:buNone/>
            </a:pPr>
            <a:r>
              <a:rPr lang="en-US" dirty="0" smtClean="0"/>
              <a:t>class Student</a:t>
            </a:r>
          </a:p>
          <a:p>
            <a:pPr>
              <a:buNone/>
            </a:pPr>
            <a:r>
              <a:rPr lang="en-US" dirty="0" smtClean="0"/>
              <a:t>  {</a:t>
            </a:r>
          </a:p>
          <a:p>
            <a:pPr>
              <a:buNone/>
            </a:pPr>
            <a:r>
              <a:rPr lang="en-US" dirty="0" smtClean="0"/>
              <a:t>    String </a:t>
            </a:r>
            <a:r>
              <a:rPr lang="en-US" dirty="0" err="1" smtClean="0"/>
              <a:t>sid</a:t>
            </a:r>
            <a:r>
              <a:rPr lang="en-US" dirty="0" smtClean="0"/>
              <a:t> , </a:t>
            </a:r>
            <a:r>
              <a:rPr lang="en-US" dirty="0" err="1" smtClean="0"/>
              <a:t>sname</a:t>
            </a:r>
            <a:r>
              <a:rPr lang="en-US" dirty="0" smtClean="0"/>
              <a:t>;</a:t>
            </a:r>
          </a:p>
          <a:p>
            <a:pPr>
              <a:buNone/>
            </a:pPr>
            <a:r>
              <a:rPr lang="en-US" dirty="0" smtClean="0"/>
              <a:t>    Student()</a:t>
            </a:r>
          </a:p>
          <a:p>
            <a:pPr>
              <a:buNone/>
            </a:pPr>
            <a:r>
              <a:rPr lang="en-US" dirty="0" smtClean="0"/>
              <a:t>       {</a:t>
            </a:r>
          </a:p>
          <a:p>
            <a:pPr>
              <a:buNone/>
            </a:pPr>
            <a:r>
              <a:rPr lang="en-US" dirty="0" smtClean="0"/>
              <a:t>          </a:t>
            </a:r>
            <a:r>
              <a:rPr lang="en-US" dirty="0" err="1" smtClean="0"/>
              <a:t>sid</a:t>
            </a:r>
            <a:r>
              <a:rPr lang="en-US" dirty="0" smtClean="0"/>
              <a:t>=“01”;</a:t>
            </a:r>
          </a:p>
          <a:p>
            <a:pPr>
              <a:buNone/>
            </a:pPr>
            <a:r>
              <a:rPr lang="en-US" dirty="0" smtClean="0"/>
              <a:t>          </a:t>
            </a:r>
            <a:r>
              <a:rPr lang="en-US" dirty="0" err="1" smtClean="0"/>
              <a:t>sname</a:t>
            </a:r>
            <a:r>
              <a:rPr lang="en-US" dirty="0" smtClean="0"/>
              <a:t>=“</a:t>
            </a:r>
            <a:r>
              <a:rPr lang="en-US" dirty="0" err="1" smtClean="0"/>
              <a:t>herry</a:t>
            </a:r>
            <a:r>
              <a:rPr lang="en-US" dirty="0" smtClean="0"/>
              <a:t>”;</a:t>
            </a:r>
          </a:p>
          <a:p>
            <a:pPr>
              <a:buNone/>
            </a:pPr>
            <a:r>
              <a:rPr lang="en-US" dirty="0" smtClean="0"/>
              <a:t>       }</a:t>
            </a:r>
          </a:p>
          <a:p>
            <a:pPr>
              <a:buNone/>
            </a:pPr>
            <a:r>
              <a:rPr lang="en-US" dirty="0" smtClean="0"/>
              <a:t>     Student(String id ,String name)</a:t>
            </a:r>
          </a:p>
          <a:p>
            <a:pPr>
              <a:buNone/>
            </a:pPr>
            <a:r>
              <a:rPr lang="en-US" dirty="0" smtClean="0"/>
              <a:t>       {</a:t>
            </a:r>
          </a:p>
          <a:p>
            <a:pPr>
              <a:buNone/>
            </a:pPr>
            <a:r>
              <a:rPr lang="en-US" dirty="0" smtClean="0"/>
              <a:t>          </a:t>
            </a:r>
            <a:r>
              <a:rPr lang="en-US" dirty="0" err="1" smtClean="0"/>
              <a:t>sid</a:t>
            </a:r>
            <a:r>
              <a:rPr lang="en-US" dirty="0" smtClean="0"/>
              <a:t>=id;</a:t>
            </a:r>
          </a:p>
          <a:p>
            <a:pPr>
              <a:buNone/>
            </a:pPr>
            <a:r>
              <a:rPr lang="en-US" dirty="0" smtClean="0"/>
              <a:t>          </a:t>
            </a:r>
            <a:r>
              <a:rPr lang="en-US" dirty="0" err="1" smtClean="0"/>
              <a:t>sname</a:t>
            </a:r>
            <a:r>
              <a:rPr lang="en-US" dirty="0" smtClean="0"/>
              <a:t>=name;</a:t>
            </a:r>
          </a:p>
          <a:p>
            <a:pPr>
              <a:buNone/>
            </a:pPr>
            <a:r>
              <a:rPr lang="en-US" dirty="0" smtClean="0"/>
              <a:t>       }</a:t>
            </a:r>
          </a:p>
          <a:p>
            <a:pPr>
              <a:buNone/>
            </a:pPr>
            <a:r>
              <a:rPr lang="en-US" dirty="0" smtClean="0"/>
              <a:t>    Student(Student </a:t>
            </a:r>
            <a:r>
              <a:rPr lang="en-US" dirty="0" err="1" smtClean="0"/>
              <a:t>obj</a:t>
            </a:r>
            <a:r>
              <a:rPr lang="en-US" dirty="0" smtClean="0"/>
              <a:t>)</a:t>
            </a:r>
          </a:p>
          <a:p>
            <a:pPr>
              <a:buNone/>
            </a:pPr>
            <a:r>
              <a:rPr lang="en-US" dirty="0" smtClean="0"/>
              <a:t>       {</a:t>
            </a:r>
          </a:p>
          <a:p>
            <a:pPr>
              <a:buNone/>
            </a:pPr>
            <a:r>
              <a:rPr lang="en-US" dirty="0" smtClean="0"/>
              <a:t>          </a:t>
            </a:r>
            <a:r>
              <a:rPr lang="en-US" dirty="0" err="1" smtClean="0"/>
              <a:t>sid</a:t>
            </a:r>
            <a:r>
              <a:rPr lang="en-US" dirty="0" smtClean="0"/>
              <a:t>=obj.sid;</a:t>
            </a:r>
          </a:p>
          <a:p>
            <a:pPr>
              <a:buNone/>
            </a:pPr>
            <a:r>
              <a:rPr lang="en-US" dirty="0" smtClean="0"/>
              <a:t>          </a:t>
            </a:r>
            <a:r>
              <a:rPr lang="en-US" dirty="0" err="1" smtClean="0"/>
              <a:t>sname</a:t>
            </a:r>
            <a:r>
              <a:rPr lang="en-US" dirty="0" smtClean="0"/>
              <a:t>=</a:t>
            </a:r>
            <a:r>
              <a:rPr lang="en-US" dirty="0" err="1" smtClean="0"/>
              <a:t>obj.sname</a:t>
            </a:r>
            <a:r>
              <a:rPr lang="en-US" dirty="0" smtClean="0"/>
              <a:t>;</a:t>
            </a:r>
          </a:p>
          <a:p>
            <a:pPr>
              <a:buNone/>
            </a:pPr>
            <a:r>
              <a:rPr lang="en-US" dirty="0" smtClean="0"/>
              <a:t>       }</a:t>
            </a:r>
          </a:p>
          <a:p>
            <a:pPr>
              <a:buNone/>
            </a:pPr>
            <a:r>
              <a:rPr lang="en-US" dirty="0" smtClean="0"/>
              <a:t>     void show()</a:t>
            </a:r>
          </a:p>
          <a:p>
            <a:pPr>
              <a:buNone/>
            </a:pPr>
            <a:r>
              <a:rPr lang="en-US" dirty="0" smtClean="0"/>
              <a:t>        {</a:t>
            </a:r>
          </a:p>
          <a:p>
            <a:pPr>
              <a:buNone/>
            </a:pPr>
            <a:r>
              <a:rPr lang="en-US" dirty="0" smtClean="0"/>
              <a:t>          </a:t>
            </a:r>
            <a:r>
              <a:rPr lang="en-US" dirty="0" err="1" smtClean="0"/>
              <a:t>System.out.println</a:t>
            </a:r>
            <a:r>
              <a:rPr lang="en-US" dirty="0" smtClean="0"/>
              <a:t>(</a:t>
            </a:r>
            <a:r>
              <a:rPr lang="en-US" dirty="0" err="1" smtClean="0"/>
              <a:t>sid</a:t>
            </a:r>
            <a:r>
              <a:rPr lang="en-US" dirty="0" smtClean="0"/>
              <a:t>+  “   ”+</a:t>
            </a:r>
            <a:r>
              <a:rPr lang="en-US" dirty="0" err="1" smtClean="0"/>
              <a:t>sname</a:t>
            </a:r>
            <a:r>
              <a:rPr lang="en-US" dirty="0" smtClean="0"/>
              <a:t>);</a:t>
            </a:r>
          </a:p>
          <a:p>
            <a:pPr>
              <a:buNone/>
            </a:pPr>
            <a:r>
              <a:rPr lang="en-US" dirty="0" smtClean="0"/>
              <a:t>        }</a:t>
            </a:r>
          </a:p>
          <a:p>
            <a:pPr>
              <a:buNone/>
            </a:pPr>
            <a:endParaRPr lang="en-US" dirty="0" smtClean="0"/>
          </a:p>
          <a:p>
            <a:pPr>
              <a:buNone/>
            </a:pPr>
            <a:endParaRPr lang="en-US" dirty="0" smtClean="0"/>
          </a:p>
          <a:p>
            <a:pPr>
              <a:buNone/>
            </a:pPr>
            <a:r>
              <a:rPr lang="en-US" dirty="0" smtClean="0"/>
              <a:t>    </a:t>
            </a:r>
            <a:endParaRPr lang="en-US" dirty="0"/>
          </a:p>
        </p:txBody>
      </p:sp>
      <p:sp>
        <p:nvSpPr>
          <p:cNvPr id="4" name="Content Placeholder 1"/>
          <p:cNvSpPr txBox="1">
            <a:spLocks/>
          </p:cNvSpPr>
          <p:nvPr/>
        </p:nvSpPr>
        <p:spPr>
          <a:xfrm>
            <a:off x="3733800" y="381000"/>
            <a:ext cx="5257800" cy="6400800"/>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class Example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700" dirty="0" smtClean="0"/>
              <a:t> public static void main(String 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700" dirty="0" smtClean="0"/>
              <a:t>  Student ob=new Student();</a:t>
            </a:r>
          </a:p>
          <a:p>
            <a:pPr marL="365760" lvl="0" indent="-256032">
              <a:spcBef>
                <a:spcPts val="400"/>
              </a:spcBef>
              <a:buClr>
                <a:schemeClr val="accent1"/>
              </a:buClr>
              <a:buSzPct val="68000"/>
            </a:pPr>
            <a:r>
              <a:rPr lang="en-US" sz="2700" dirty="0" smtClean="0"/>
              <a:t>Student ob1=new Student(“12”,”ram”); </a:t>
            </a:r>
          </a:p>
          <a:p>
            <a:pPr marL="365760" lvl="0" indent="-256032">
              <a:spcBef>
                <a:spcPts val="400"/>
              </a:spcBef>
              <a:buClr>
                <a:schemeClr val="accent1"/>
              </a:buClr>
              <a:buSzPct val="68000"/>
            </a:pPr>
            <a:r>
              <a:rPr lang="en-US" sz="2700" dirty="0" smtClean="0"/>
              <a:t>Student ob2=new Student(ob1);</a:t>
            </a:r>
          </a:p>
          <a:p>
            <a:pPr marL="365760" lvl="0" indent="-256032">
              <a:spcBef>
                <a:spcPts val="400"/>
              </a:spcBef>
              <a:buClr>
                <a:schemeClr val="accent1"/>
              </a:buClr>
              <a:buSzPct val="68000"/>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lvl="0" indent="-256032">
              <a:spcBef>
                <a:spcPts val="400"/>
              </a:spcBef>
              <a:buClr>
                <a:schemeClr val="accent1"/>
              </a:buClr>
              <a:buSzPct val="68000"/>
            </a:pPr>
            <a:r>
              <a:rPr lang="en-US" sz="2700" dirty="0" smtClean="0"/>
              <a:t>}</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914400" y="5410200"/>
            <a:ext cx="7086600" cy="1200329"/>
          </a:xfrm>
          <a:prstGeom prst="rect">
            <a:avLst/>
          </a:prstGeom>
        </p:spPr>
        <p:txBody>
          <a:bodyPr wrap="square">
            <a:spAutoFit/>
          </a:bodyPr>
          <a:lstStyle/>
          <a:p>
            <a:r>
              <a:rPr lang="en-US" dirty="0" smtClean="0"/>
              <a:t>Note : if we have parameterized constructor in class and we want to use default constructor the we have to define a default constructor in class. </a:t>
            </a:r>
          </a:p>
          <a:p>
            <a:r>
              <a:rPr lang="en-US" dirty="0" smtClean="0"/>
              <a:t>(  constructor overloading )</a:t>
            </a:r>
            <a:endParaRPr lang="en-US" dirty="0"/>
          </a:p>
        </p:txBody>
      </p:sp>
    </p:spTree>
    <p:extLst>
      <p:ext uri="{BB962C8B-B14F-4D97-AF65-F5344CB8AC3E}">
        <p14:creationId xmlns:p14="http://schemas.microsoft.com/office/powerpoint/2010/main" val="2945970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838200"/>
            <a:ext cx="8229600" cy="5486400"/>
          </a:xfrm>
          <a:prstGeom prst="rect">
            <a:avLst/>
          </a:prstGeom>
        </p:spPr>
        <p:txBody>
          <a:bodyPr>
            <a:normAutofit fontScale="92500" lnSpcReduction="10000"/>
          </a:bodyPr>
          <a:lstStyle/>
          <a:p>
            <a:pPr>
              <a:buNone/>
            </a:pPr>
            <a:r>
              <a:rPr lang="en-US" dirty="0" smtClean="0"/>
              <a:t>Use to refer the current object.</a:t>
            </a:r>
            <a:br>
              <a:rPr lang="en-US" dirty="0" smtClean="0"/>
            </a:br>
            <a:r>
              <a:rPr lang="en-US" dirty="0" smtClean="0"/>
              <a:t/>
            </a:r>
            <a:br>
              <a:rPr lang="en-US" dirty="0" smtClean="0"/>
            </a:br>
            <a:r>
              <a:rPr lang="en-US" dirty="0" smtClean="0"/>
              <a:t> class Square</a:t>
            </a:r>
          </a:p>
          <a:p>
            <a:pPr>
              <a:buNone/>
            </a:pPr>
            <a:r>
              <a:rPr lang="en-US" dirty="0" smtClean="0"/>
              <a:t>         {</a:t>
            </a:r>
          </a:p>
          <a:p>
            <a:pPr>
              <a:buNone/>
            </a:pPr>
            <a:r>
              <a:rPr lang="en-US" dirty="0" smtClean="0"/>
              <a:t>       int height;</a:t>
            </a:r>
          </a:p>
          <a:p>
            <a:pPr>
              <a:buNone/>
            </a:pPr>
            <a:r>
              <a:rPr lang="en-US" dirty="0" smtClean="0"/>
              <a:t>       int width;</a:t>
            </a:r>
          </a:p>
          <a:p>
            <a:pPr>
              <a:buNone/>
            </a:pPr>
            <a:endParaRPr lang="en-US" dirty="0" smtClean="0"/>
          </a:p>
          <a:p>
            <a:pPr>
              <a:buNone/>
            </a:pPr>
            <a:r>
              <a:rPr lang="en-US" dirty="0" smtClean="0"/>
              <a:t>         Square(int height, int width)</a:t>
            </a:r>
          </a:p>
          <a:p>
            <a:pPr>
              <a:buNone/>
            </a:pPr>
            <a:r>
              <a:rPr lang="en-US" dirty="0" smtClean="0"/>
              <a:t>         {</a:t>
            </a:r>
          </a:p>
          <a:p>
            <a:pPr>
              <a:buNone/>
            </a:pPr>
            <a:r>
              <a:rPr lang="en-US" dirty="0" smtClean="0"/>
              <a:t>        </a:t>
            </a:r>
            <a:r>
              <a:rPr lang="en-US" sz="1700" dirty="0" smtClean="0"/>
              <a:t>// Note that constructor variable and instance variable names are same</a:t>
            </a:r>
            <a:r>
              <a:rPr lang="en-US" dirty="0" smtClean="0"/>
              <a:t>               </a:t>
            </a:r>
          </a:p>
          <a:p>
            <a:pPr>
              <a:buNone/>
            </a:pPr>
            <a:r>
              <a:rPr lang="en-US" dirty="0" smtClean="0"/>
              <a:t>                </a:t>
            </a:r>
            <a:r>
              <a:rPr lang="en-US" dirty="0" err="1" smtClean="0"/>
              <a:t>this.height</a:t>
            </a:r>
            <a:r>
              <a:rPr lang="en-US" dirty="0" smtClean="0"/>
              <a:t> = height; </a:t>
            </a:r>
          </a:p>
          <a:p>
            <a:pPr>
              <a:buNone/>
            </a:pPr>
            <a:r>
              <a:rPr lang="en-US" dirty="0" smtClean="0"/>
              <a:t>                </a:t>
            </a:r>
            <a:r>
              <a:rPr lang="en-US" dirty="0" err="1" smtClean="0"/>
              <a:t>this.width</a:t>
            </a:r>
            <a:r>
              <a:rPr lang="en-US" dirty="0" smtClean="0"/>
              <a:t> = width;</a:t>
            </a:r>
          </a:p>
          <a:p>
            <a:pPr>
              <a:buNone/>
            </a:pPr>
            <a:r>
              <a:rPr lang="en-US" dirty="0" smtClean="0"/>
              <a:t>          }</a:t>
            </a:r>
          </a:p>
          <a:p>
            <a:pPr>
              <a:buNone/>
            </a:pPr>
            <a:r>
              <a:rPr lang="en-US" dirty="0" smtClean="0"/>
              <a:t>}</a:t>
            </a:r>
            <a:endParaRPr lang="en-US" dirty="0"/>
          </a:p>
        </p:txBody>
      </p:sp>
      <p:sp>
        <p:nvSpPr>
          <p:cNvPr id="3" name="Title 2"/>
          <p:cNvSpPr>
            <a:spLocks noGrp="1"/>
          </p:cNvSpPr>
          <p:nvPr>
            <p:ph type="title"/>
          </p:nvPr>
        </p:nvSpPr>
        <p:spPr>
          <a:xfrm>
            <a:off x="457200" y="152400"/>
            <a:ext cx="8229600" cy="715962"/>
          </a:xfrm>
        </p:spPr>
        <p:txBody>
          <a:bodyPr>
            <a:normAutofit/>
          </a:bodyPr>
          <a:lstStyle/>
          <a:p>
            <a:r>
              <a:rPr lang="en-US" dirty="0" smtClean="0"/>
              <a:t>“this” keyword</a:t>
            </a:r>
            <a:endParaRPr lang="en-US" dirty="0"/>
          </a:p>
        </p:txBody>
      </p:sp>
    </p:spTree>
    <p:extLst>
      <p:ext uri="{BB962C8B-B14F-4D97-AF65-F5344CB8AC3E}">
        <p14:creationId xmlns:p14="http://schemas.microsoft.com/office/powerpoint/2010/main" val="1911472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838200"/>
            <a:ext cx="8382000" cy="6019800"/>
          </a:xfrm>
          <a:prstGeom prst="rect">
            <a:avLst/>
          </a:prstGeom>
        </p:spPr>
        <p:txBody>
          <a:bodyPr>
            <a:normAutofit/>
          </a:bodyPr>
          <a:lstStyle/>
          <a:p>
            <a:r>
              <a:rPr lang="en-US" dirty="0" smtClean="0"/>
              <a:t>static keyword can be applied to method ,  class or member variable inside a class.</a:t>
            </a:r>
            <a:br>
              <a:rPr lang="en-US" dirty="0" smtClean="0"/>
            </a:br>
            <a:endParaRPr lang="en-US" dirty="0" smtClean="0"/>
          </a:p>
          <a:p>
            <a:r>
              <a:rPr lang="en-US" dirty="0" smtClean="0"/>
              <a:t>Static member can be accessed before object creation with the help of class name</a:t>
            </a:r>
            <a:r>
              <a:rPr lang="en-US" sz="2000" dirty="0" smtClean="0"/>
              <a:t>.(as main is static)</a:t>
            </a:r>
            <a:br>
              <a:rPr lang="en-US" sz="2000" dirty="0" smtClean="0"/>
            </a:br>
            <a:endParaRPr lang="en-US" sz="2000" dirty="0" smtClean="0"/>
          </a:p>
          <a:p>
            <a:r>
              <a:rPr lang="en-US" dirty="0" smtClean="0"/>
              <a:t>Rules:</a:t>
            </a:r>
          </a:p>
          <a:p>
            <a:pPr lvl="1"/>
            <a:r>
              <a:rPr lang="en-US" dirty="0" smtClean="0"/>
              <a:t>Static can access only static.</a:t>
            </a:r>
          </a:p>
          <a:p>
            <a:pPr lvl="1"/>
            <a:r>
              <a:rPr lang="en-US" dirty="0" smtClean="0"/>
              <a:t>Non static also can access static.</a:t>
            </a:r>
          </a:p>
          <a:p>
            <a:pPr lvl="1"/>
            <a:r>
              <a:rPr lang="en-US" dirty="0" smtClean="0"/>
              <a:t>Static can’t access non static.</a:t>
            </a:r>
            <a:br>
              <a:rPr lang="en-US" dirty="0" smtClean="0"/>
            </a:br>
            <a:endParaRPr lang="en-US" dirty="0" smtClean="0"/>
          </a:p>
        </p:txBody>
      </p:sp>
      <p:sp>
        <p:nvSpPr>
          <p:cNvPr id="3" name="Title 2"/>
          <p:cNvSpPr>
            <a:spLocks noGrp="1"/>
          </p:cNvSpPr>
          <p:nvPr>
            <p:ph type="title"/>
          </p:nvPr>
        </p:nvSpPr>
        <p:spPr>
          <a:xfrm>
            <a:off x="457200" y="228600"/>
            <a:ext cx="8229600" cy="639762"/>
          </a:xfrm>
        </p:spPr>
        <p:txBody>
          <a:bodyPr>
            <a:normAutofit/>
          </a:bodyPr>
          <a:lstStyle/>
          <a:p>
            <a:r>
              <a:rPr lang="en-US" dirty="0" smtClean="0"/>
              <a:t>Static </a:t>
            </a:r>
            <a:endParaRPr lang="en-US" dirty="0"/>
          </a:p>
        </p:txBody>
      </p:sp>
    </p:spTree>
    <p:extLst>
      <p:ext uri="{BB962C8B-B14F-4D97-AF65-F5344CB8AC3E}">
        <p14:creationId xmlns:p14="http://schemas.microsoft.com/office/powerpoint/2010/main" val="40801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04800" y="381000"/>
            <a:ext cx="8610600" cy="6248400"/>
          </a:xfrm>
          <a:prstGeom prst="rect">
            <a:avLst/>
          </a:prstGeom>
        </p:spPr>
        <p:txBody>
          <a:bodyPr>
            <a:normAutofit fontScale="92500" lnSpcReduction="20000"/>
          </a:bodyPr>
          <a:lstStyle/>
          <a:p>
            <a:r>
              <a:rPr lang="en-US" sz="3500" dirty="0"/>
              <a:t>Static initializer block : </a:t>
            </a:r>
            <a:r>
              <a:rPr lang="en-US" sz="2600" dirty="0"/>
              <a:t>as we have constructors for instance data </a:t>
            </a:r>
            <a:r>
              <a:rPr lang="en-US" sz="2600" dirty="0" smtClean="0"/>
              <a:t>members </a:t>
            </a:r>
            <a:r>
              <a:rPr lang="en-US" sz="2600" dirty="0"/>
              <a:t>,for static data member we have static initializer block</a:t>
            </a:r>
            <a:r>
              <a:rPr lang="en-US" sz="2600" dirty="0" smtClean="0"/>
              <a:t>.</a:t>
            </a:r>
            <a:endParaRPr lang="en-US" sz="1900" dirty="0"/>
          </a:p>
          <a:p>
            <a:pPr>
              <a:buNone/>
            </a:pPr>
            <a:r>
              <a:rPr lang="en-US" dirty="0" smtClean="0"/>
              <a:t>class  Example</a:t>
            </a:r>
          </a:p>
          <a:p>
            <a:pPr>
              <a:buNone/>
            </a:pPr>
            <a:r>
              <a:rPr lang="en-US" dirty="0" smtClean="0"/>
              <a:t>   {</a:t>
            </a:r>
          </a:p>
          <a:p>
            <a:pPr>
              <a:buNone/>
            </a:pPr>
            <a:r>
              <a:rPr lang="en-US" dirty="0" smtClean="0"/>
              <a:t>    int </a:t>
            </a:r>
            <a:r>
              <a:rPr lang="en-US" dirty="0" err="1" smtClean="0"/>
              <a:t>nst</a:t>
            </a:r>
            <a:r>
              <a:rPr lang="en-US" dirty="0" smtClean="0"/>
              <a:t>;</a:t>
            </a:r>
          </a:p>
          <a:p>
            <a:pPr>
              <a:buNone/>
            </a:pPr>
            <a:r>
              <a:rPr lang="en-US" dirty="0" smtClean="0"/>
              <a:t>    static int </a:t>
            </a:r>
            <a:r>
              <a:rPr lang="en-US" dirty="0" err="1" smtClean="0"/>
              <a:t>st</a:t>
            </a:r>
            <a:r>
              <a:rPr lang="en-US" dirty="0" smtClean="0"/>
              <a:t>;</a:t>
            </a:r>
          </a:p>
          <a:p>
            <a:pPr>
              <a:buNone/>
            </a:pPr>
            <a:r>
              <a:rPr lang="en-US" dirty="0" smtClean="0"/>
              <a:t>    Example()  { </a:t>
            </a:r>
            <a:r>
              <a:rPr lang="en-US" dirty="0" err="1" smtClean="0"/>
              <a:t>nst</a:t>
            </a:r>
            <a:r>
              <a:rPr lang="en-US" dirty="0" smtClean="0"/>
              <a:t> =1000; }</a:t>
            </a:r>
          </a:p>
          <a:p>
            <a:pPr>
              <a:buNone/>
            </a:pPr>
            <a:r>
              <a:rPr lang="en-US" dirty="0" smtClean="0"/>
              <a:t>    static</a:t>
            </a:r>
          </a:p>
          <a:p>
            <a:pPr>
              <a:buNone/>
            </a:pPr>
            <a:r>
              <a:rPr lang="en-US" dirty="0" smtClean="0"/>
              <a:t>       {</a:t>
            </a:r>
          </a:p>
          <a:p>
            <a:pPr>
              <a:buNone/>
            </a:pPr>
            <a:r>
              <a:rPr lang="en-US" dirty="0" smtClean="0"/>
              <a:t>         </a:t>
            </a:r>
            <a:r>
              <a:rPr lang="en-US" dirty="0" err="1" smtClean="0"/>
              <a:t>st</a:t>
            </a:r>
            <a:r>
              <a:rPr lang="en-US" dirty="0" smtClean="0"/>
              <a:t>=100;</a:t>
            </a:r>
          </a:p>
          <a:p>
            <a:pPr>
              <a:buNone/>
            </a:pPr>
            <a:r>
              <a:rPr lang="en-US" dirty="0" smtClean="0"/>
              <a:t>       }</a:t>
            </a:r>
          </a:p>
          <a:p>
            <a:pPr>
              <a:buNone/>
            </a:pPr>
            <a:r>
              <a:rPr lang="en-US" dirty="0" smtClean="0"/>
              <a:t>   void static show()</a:t>
            </a:r>
          </a:p>
          <a:p>
            <a:pPr>
              <a:buNone/>
            </a:pPr>
            <a:r>
              <a:rPr lang="en-US" dirty="0" smtClean="0"/>
              <a:t>      {</a:t>
            </a:r>
          </a:p>
          <a:p>
            <a:pPr>
              <a:buNone/>
            </a:pPr>
            <a:r>
              <a:rPr lang="en-US" dirty="0" smtClean="0"/>
              <a:t>        //</a:t>
            </a:r>
          </a:p>
          <a:p>
            <a:pPr>
              <a:buNone/>
            </a:pPr>
            <a:r>
              <a:rPr lang="en-US" dirty="0" smtClean="0"/>
              <a:t>       }</a:t>
            </a:r>
          </a:p>
          <a:p>
            <a:pPr>
              <a:buNone/>
            </a:pPr>
            <a:r>
              <a:rPr lang="en-US" dirty="0" smtClean="0"/>
              <a:t>}</a:t>
            </a:r>
            <a:endParaRPr lang="en-US" dirty="0"/>
          </a:p>
        </p:txBody>
      </p:sp>
    </p:spTree>
    <p:extLst>
      <p:ext uri="{BB962C8B-B14F-4D97-AF65-F5344CB8AC3E}">
        <p14:creationId xmlns:p14="http://schemas.microsoft.com/office/powerpoint/2010/main" val="1711291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838200"/>
            <a:ext cx="8382000" cy="5715000"/>
          </a:xfrm>
          <a:prstGeom prst="rect">
            <a:avLst/>
          </a:prstGeom>
        </p:spPr>
        <p:txBody>
          <a:bodyPr/>
          <a:lstStyle/>
          <a:p>
            <a:r>
              <a:rPr lang="en-US" dirty="0" smtClean="0"/>
              <a:t>A variable ,method and class can be declared as final.</a:t>
            </a:r>
          </a:p>
          <a:p>
            <a:pPr lvl="1"/>
            <a:r>
              <a:rPr lang="en-US" dirty="0" smtClean="0"/>
              <a:t>If a data member is final its treated as constant. </a:t>
            </a:r>
          </a:p>
          <a:p>
            <a:pPr lvl="1"/>
            <a:r>
              <a:rPr lang="en-US" dirty="0" smtClean="0"/>
              <a:t>If a method is final it can’t be override.</a:t>
            </a:r>
          </a:p>
          <a:p>
            <a:pPr lvl="1"/>
            <a:r>
              <a:rPr lang="en-US" dirty="0" smtClean="0"/>
              <a:t>If a class id final it can’t be inherit.</a:t>
            </a:r>
            <a:br>
              <a:rPr lang="en-US" dirty="0" smtClean="0"/>
            </a:br>
            <a:r>
              <a:rPr lang="en-US" dirty="0" smtClean="0"/>
              <a:t/>
            </a:r>
            <a:br>
              <a:rPr lang="en-US" dirty="0" smtClean="0"/>
            </a:br>
            <a:r>
              <a:rPr lang="en-US" dirty="0" smtClean="0"/>
              <a:t>final class Test  // can’t be extends</a:t>
            </a:r>
            <a:br>
              <a:rPr lang="en-US" dirty="0" smtClean="0"/>
            </a:br>
            <a:r>
              <a:rPr lang="en-US" dirty="0" smtClean="0"/>
              <a:t>   {</a:t>
            </a:r>
          </a:p>
          <a:p>
            <a:pPr lvl="1">
              <a:buNone/>
            </a:pPr>
            <a:r>
              <a:rPr lang="en-US" dirty="0" smtClean="0"/>
              <a:t>      final int a = 50;  // can’t be changed </a:t>
            </a:r>
          </a:p>
          <a:p>
            <a:pPr lvl="1">
              <a:buNone/>
            </a:pPr>
            <a:r>
              <a:rPr lang="en-US" dirty="0" smtClean="0"/>
              <a:t>      final m1() {    }    // can’t be override </a:t>
            </a:r>
          </a:p>
          <a:p>
            <a:pPr lvl="1">
              <a:buNone/>
            </a:pPr>
            <a:r>
              <a:rPr lang="en-US" dirty="0" smtClean="0"/>
              <a:t>     }</a:t>
            </a:r>
            <a:endParaRPr lang="en-US" dirty="0"/>
          </a:p>
        </p:txBody>
      </p:sp>
      <p:sp>
        <p:nvSpPr>
          <p:cNvPr id="3" name="Title 2"/>
          <p:cNvSpPr>
            <a:spLocks noGrp="1"/>
          </p:cNvSpPr>
          <p:nvPr>
            <p:ph type="title"/>
          </p:nvPr>
        </p:nvSpPr>
        <p:spPr>
          <a:xfrm>
            <a:off x="533400" y="152400"/>
            <a:ext cx="8229600" cy="792162"/>
          </a:xfrm>
        </p:spPr>
        <p:txBody>
          <a:bodyPr/>
          <a:lstStyle/>
          <a:p>
            <a:r>
              <a:rPr lang="en-US" dirty="0" smtClean="0"/>
              <a:t>Final</a:t>
            </a:r>
            <a:endParaRPr lang="en-US" dirty="0"/>
          </a:p>
        </p:txBody>
      </p:sp>
    </p:spTree>
    <p:extLst>
      <p:ext uri="{BB962C8B-B14F-4D97-AF65-F5344CB8AC3E}">
        <p14:creationId xmlns:p14="http://schemas.microsoft.com/office/powerpoint/2010/main" val="334628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1066800"/>
            <a:ext cx="8229600" cy="5321491"/>
          </a:xfrm>
          <a:prstGeom prst="rect">
            <a:avLst/>
          </a:prstGeom>
        </p:spPr>
        <p:txBody>
          <a:bodyPr/>
          <a:lstStyle/>
          <a:p>
            <a:r>
              <a:rPr lang="en-US" dirty="0" smtClean="0"/>
              <a:t>public</a:t>
            </a:r>
          </a:p>
          <a:p>
            <a:pPr lvl="1"/>
            <a:r>
              <a:rPr lang="en-US" dirty="0" smtClean="0"/>
              <a:t>	can access any where</a:t>
            </a:r>
            <a:br>
              <a:rPr lang="en-US" dirty="0" smtClean="0"/>
            </a:br>
            <a:endParaRPr lang="en-US" dirty="0" smtClean="0"/>
          </a:p>
          <a:p>
            <a:r>
              <a:rPr lang="en-US" dirty="0" smtClean="0"/>
              <a:t>private </a:t>
            </a:r>
          </a:p>
          <a:p>
            <a:pPr lvl="1"/>
            <a:r>
              <a:rPr lang="en-US" dirty="0" smtClean="0"/>
              <a:t>can access within class</a:t>
            </a:r>
            <a:br>
              <a:rPr lang="en-US" dirty="0" smtClean="0"/>
            </a:br>
            <a:endParaRPr lang="en-US" dirty="0" smtClean="0"/>
          </a:p>
          <a:p>
            <a:r>
              <a:rPr lang="en-US" dirty="0"/>
              <a:t>p</a:t>
            </a:r>
            <a:r>
              <a:rPr lang="en-US" dirty="0" smtClean="0"/>
              <a:t>rotected</a:t>
            </a:r>
          </a:p>
          <a:p>
            <a:pPr lvl="1"/>
            <a:r>
              <a:rPr lang="en-US" dirty="0" smtClean="0"/>
              <a:t>can access within package and subclasses</a:t>
            </a:r>
            <a:br>
              <a:rPr lang="en-US" dirty="0" smtClean="0"/>
            </a:br>
            <a:endParaRPr lang="en-US" dirty="0" smtClean="0"/>
          </a:p>
          <a:p>
            <a:r>
              <a:rPr lang="en-US" dirty="0" smtClean="0"/>
              <a:t>default </a:t>
            </a:r>
          </a:p>
          <a:p>
            <a:pPr lvl="1"/>
            <a:r>
              <a:rPr lang="en-US" dirty="0" smtClean="0"/>
              <a:t>Package level access</a:t>
            </a:r>
            <a:endParaRPr lang="en-US" dirty="0"/>
          </a:p>
        </p:txBody>
      </p:sp>
      <p:sp>
        <p:nvSpPr>
          <p:cNvPr id="3" name="Title 2"/>
          <p:cNvSpPr>
            <a:spLocks noGrp="1"/>
          </p:cNvSpPr>
          <p:nvPr>
            <p:ph type="title"/>
          </p:nvPr>
        </p:nvSpPr>
        <p:spPr>
          <a:xfrm>
            <a:off x="457200" y="76200"/>
            <a:ext cx="8229600" cy="715962"/>
          </a:xfrm>
        </p:spPr>
        <p:txBody>
          <a:bodyPr>
            <a:normAutofit/>
          </a:bodyPr>
          <a:lstStyle/>
          <a:p>
            <a:r>
              <a:rPr lang="en-US" dirty="0" smtClean="0"/>
              <a:t>Access </a:t>
            </a:r>
            <a:r>
              <a:rPr lang="en-US" dirty="0" err="1" smtClean="0"/>
              <a:t>specifiers</a:t>
            </a:r>
            <a:endParaRPr lang="en-US" dirty="0"/>
          </a:p>
        </p:txBody>
      </p:sp>
    </p:spTree>
    <p:extLst>
      <p:ext uri="{BB962C8B-B14F-4D97-AF65-F5344CB8AC3E}">
        <p14:creationId xmlns:p14="http://schemas.microsoft.com/office/powerpoint/2010/main" val="840874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304800"/>
            <a:ext cx="8686800" cy="6248400"/>
          </a:xfrm>
          <a:prstGeom prst="rect">
            <a:avLst/>
          </a:prstGeom>
        </p:spPr>
        <p:txBody>
          <a:bodyPr>
            <a:normAutofit lnSpcReduction="10000"/>
          </a:bodyPr>
          <a:lstStyle/>
          <a:p>
            <a:pPr>
              <a:buNone/>
            </a:pPr>
            <a:r>
              <a:rPr lang="en-US" sz="3200" b="1" dirty="0" smtClean="0"/>
              <a:t>Structure of a class…</a:t>
            </a:r>
          </a:p>
          <a:p>
            <a:pPr>
              <a:buNone/>
            </a:pPr>
            <a:r>
              <a:rPr lang="en-US" dirty="0" smtClean="0"/>
              <a:t>class  Class_name</a:t>
            </a:r>
          </a:p>
          <a:p>
            <a:pPr>
              <a:buNone/>
            </a:pPr>
            <a:r>
              <a:rPr lang="en-US" dirty="0" smtClean="0"/>
              <a:t>   {</a:t>
            </a:r>
          </a:p>
          <a:p>
            <a:pPr>
              <a:buNone/>
            </a:pPr>
            <a:r>
              <a:rPr lang="en-US" dirty="0" smtClean="0"/>
              <a:t>    constructor</a:t>
            </a:r>
          </a:p>
          <a:p>
            <a:pPr>
              <a:buNone/>
            </a:pPr>
            <a:r>
              <a:rPr lang="en-US" dirty="0" smtClean="0"/>
              <a:t>      {     }</a:t>
            </a:r>
          </a:p>
          <a:p>
            <a:pPr>
              <a:buNone/>
            </a:pPr>
            <a:r>
              <a:rPr lang="en-US" dirty="0" smtClean="0"/>
              <a:t>     type static_variable_1;</a:t>
            </a:r>
          </a:p>
          <a:p>
            <a:pPr>
              <a:buNone/>
            </a:pPr>
            <a:r>
              <a:rPr lang="en-US" dirty="0" smtClean="0"/>
              <a:t>     type instance_variable_1;</a:t>
            </a:r>
          </a:p>
          <a:p>
            <a:pPr>
              <a:buNone/>
            </a:pPr>
            <a:r>
              <a:rPr lang="en-US" dirty="0" smtClean="0"/>
              <a:t>     type instance_variable_2;</a:t>
            </a:r>
          </a:p>
          <a:p>
            <a:pPr>
              <a:buNone/>
            </a:pPr>
            <a:endParaRPr lang="en-US" dirty="0" smtClean="0"/>
          </a:p>
          <a:p>
            <a:pPr>
              <a:buNone/>
            </a:pPr>
            <a:r>
              <a:rPr lang="en-US" dirty="0" smtClean="0"/>
              <a:t>    type method_name_1(parameter_1,…….)</a:t>
            </a:r>
          </a:p>
          <a:p>
            <a:pPr>
              <a:buNone/>
            </a:pPr>
            <a:r>
              <a:rPr lang="en-US" dirty="0" smtClean="0"/>
              <a:t>        { method body  }</a:t>
            </a:r>
          </a:p>
          <a:p>
            <a:pPr>
              <a:buNone/>
            </a:pPr>
            <a:r>
              <a:rPr lang="en-US" dirty="0" smtClean="0"/>
              <a:t>    type method_name_2(parameter_1,…….)</a:t>
            </a:r>
          </a:p>
          <a:p>
            <a:pPr>
              <a:buNone/>
            </a:pPr>
            <a:r>
              <a:rPr lang="en-US" dirty="0" smtClean="0"/>
              <a:t>     { method body  }</a:t>
            </a:r>
          </a:p>
          <a:p>
            <a:pPr>
              <a:buNone/>
            </a:pPr>
            <a:r>
              <a:rPr lang="en-US" dirty="0" smtClean="0"/>
              <a:t>  }</a:t>
            </a:r>
          </a:p>
          <a:p>
            <a:pPr>
              <a:buNone/>
            </a:pPr>
            <a:endParaRPr lang="en-US" dirty="0"/>
          </a:p>
        </p:txBody>
      </p:sp>
    </p:spTree>
    <p:extLst>
      <p:ext uri="{BB962C8B-B14F-4D97-AF65-F5344CB8AC3E}">
        <p14:creationId xmlns:p14="http://schemas.microsoft.com/office/powerpoint/2010/main" val="342649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r>
              <a:rPr lang="en-US" dirty="0"/>
              <a:t>Management </a:t>
            </a:r>
          </a:p>
        </p:txBody>
      </p:sp>
      <p:sp>
        <p:nvSpPr>
          <p:cNvPr id="3" name="Text Placeholder 2"/>
          <p:cNvSpPr>
            <a:spLocks noGrp="1"/>
          </p:cNvSpPr>
          <p:nvPr>
            <p:ph type="body" sz="quarter" idx="10"/>
          </p:nvPr>
        </p:nvSpPr>
        <p:spPr>
          <a:xfrm>
            <a:off x="304800" y="836712"/>
            <a:ext cx="8534400" cy="5411688"/>
          </a:xfrm>
        </p:spPr>
        <p:txBody>
          <a:bodyPr>
            <a:normAutofit/>
          </a:bodyPr>
          <a:lstStyle/>
          <a:p>
            <a:r>
              <a:rPr lang="en-US" dirty="0" smtClean="0"/>
              <a:t> Java </a:t>
            </a:r>
            <a:r>
              <a:rPr lang="en-US" dirty="0"/>
              <a:t>Virtual Machine (JVM) de-allocates memory allocated to unreferenced objects during the garbage collection process. </a:t>
            </a:r>
          </a:p>
          <a:p>
            <a:r>
              <a:rPr lang="en-US" dirty="0" smtClean="0"/>
              <a:t> Garbage </a:t>
            </a:r>
            <a:r>
              <a:rPr lang="en-US" dirty="0"/>
              <a:t>Collector: </a:t>
            </a:r>
            <a:r>
              <a:rPr lang="en-US" dirty="0" smtClean="0"/>
              <a:t> </a:t>
            </a:r>
            <a:endParaRPr lang="en-US" dirty="0"/>
          </a:p>
          <a:p>
            <a:pPr lvl="1"/>
            <a:r>
              <a:rPr lang="en-US" dirty="0" smtClean="0"/>
              <a:t>Runs </a:t>
            </a:r>
            <a:r>
              <a:rPr lang="en-US" dirty="0"/>
              <a:t>in the background when JVM starts. </a:t>
            </a:r>
          </a:p>
          <a:p>
            <a:pPr lvl="1"/>
            <a:r>
              <a:rPr lang="en-US" dirty="0" smtClean="0"/>
              <a:t>Collects </a:t>
            </a:r>
            <a:r>
              <a:rPr lang="en-US" dirty="0"/>
              <a:t>all the unreferenced objects. </a:t>
            </a:r>
          </a:p>
          <a:p>
            <a:pPr lvl="1"/>
            <a:r>
              <a:rPr lang="en-US" dirty="0" smtClean="0"/>
              <a:t>Frees </a:t>
            </a:r>
            <a:r>
              <a:rPr lang="en-US" dirty="0"/>
              <a:t>the space occupied by these objects. </a:t>
            </a:r>
          </a:p>
          <a:p>
            <a:pPr lvl="1"/>
            <a:r>
              <a:rPr lang="en-US" dirty="0" smtClean="0"/>
              <a:t>Call </a:t>
            </a:r>
            <a:r>
              <a:rPr lang="en-US" i="1" dirty="0"/>
              <a:t>System.gc() </a:t>
            </a:r>
            <a:r>
              <a:rPr lang="en-US" dirty="0"/>
              <a:t>method to “hint” the JVM to invoke the garbage collector. </a:t>
            </a:r>
          </a:p>
          <a:p>
            <a:pPr lvl="1"/>
            <a:r>
              <a:rPr lang="en-US" dirty="0" smtClean="0"/>
              <a:t>There </a:t>
            </a:r>
            <a:r>
              <a:rPr lang="en-US" dirty="0"/>
              <a:t>is no guarantee that it would be invoked. It is implementation dependent. </a:t>
            </a:r>
          </a:p>
          <a:p>
            <a:endParaRPr lang="en-US" dirty="0"/>
          </a:p>
          <a:p>
            <a:endParaRPr lang="en-US" dirty="0"/>
          </a:p>
        </p:txBody>
      </p:sp>
    </p:spTree>
    <p:extLst>
      <p:ext uri="{BB962C8B-B14F-4D97-AF65-F5344CB8AC3E}">
        <p14:creationId xmlns:p14="http://schemas.microsoft.com/office/powerpoint/2010/main" val="94046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System </a:t>
            </a:r>
            <a:r>
              <a:rPr lang="en-US" dirty="0"/>
              <a:t>Class </a:t>
            </a:r>
            <a:br>
              <a:rPr lang="en-US" dirty="0"/>
            </a:br>
            <a:endParaRPr lang="en-US" dirty="0"/>
          </a:p>
        </p:txBody>
      </p:sp>
      <p:sp>
        <p:nvSpPr>
          <p:cNvPr id="3" name="Text Placeholder 2"/>
          <p:cNvSpPr>
            <a:spLocks noGrp="1"/>
          </p:cNvSpPr>
          <p:nvPr>
            <p:ph type="body" sz="quarter" idx="10"/>
          </p:nvPr>
        </p:nvSpPr>
        <p:spPr>
          <a:xfrm>
            <a:off x="323528" y="692696"/>
            <a:ext cx="8534400" cy="2736304"/>
          </a:xfrm>
        </p:spPr>
        <p:txBody>
          <a:bodyPr/>
          <a:lstStyle/>
          <a:p>
            <a:pPr lvl="0"/>
            <a:r>
              <a:rPr lang="en-US" dirty="0"/>
              <a:t>Cannot be instantiated. </a:t>
            </a:r>
            <a:endParaRPr lang="en-US" sz="1600" dirty="0"/>
          </a:p>
          <a:p>
            <a:pPr lvl="0"/>
            <a:r>
              <a:rPr lang="en-US" dirty="0"/>
              <a:t>Contains a methods and variables to handle system I/O. </a:t>
            </a:r>
            <a:endParaRPr lang="en-US" sz="1600" dirty="0"/>
          </a:p>
          <a:p>
            <a:pPr lvl="0"/>
            <a:r>
              <a:rPr lang="en-US" dirty="0"/>
              <a:t>Facilities provided by the System class: </a:t>
            </a:r>
            <a:endParaRPr lang="en-US" sz="1600" dirty="0"/>
          </a:p>
          <a:p>
            <a:pPr lvl="1"/>
            <a:r>
              <a:rPr lang="en-US" dirty="0"/>
              <a:t>Standard input </a:t>
            </a:r>
            <a:endParaRPr lang="en-US" sz="1600" dirty="0"/>
          </a:p>
          <a:p>
            <a:pPr lvl="1"/>
            <a:r>
              <a:rPr lang="en-US" dirty="0"/>
              <a:t>Standard output </a:t>
            </a:r>
            <a:endParaRPr lang="en-US" sz="1600" dirty="0"/>
          </a:p>
          <a:p>
            <a:pPr lvl="1"/>
            <a:r>
              <a:rPr lang="en-US" dirty="0"/>
              <a:t>Error output streams </a:t>
            </a:r>
            <a:endParaRPr lang="en-US" sz="1600" dirty="0"/>
          </a:p>
          <a:p>
            <a:endParaRPr lang="en-US" dirty="0"/>
          </a:p>
        </p:txBody>
      </p:sp>
    </p:spTree>
    <p:extLst>
      <p:ext uri="{BB962C8B-B14F-4D97-AF65-F5344CB8AC3E}">
        <p14:creationId xmlns:p14="http://schemas.microsoft.com/office/powerpoint/2010/main" val="731509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16632"/>
            <a:ext cx="8562480" cy="576000"/>
          </a:xfrm>
        </p:spPr>
        <p:txBody>
          <a:bodyPr/>
          <a:lstStyle/>
          <a:p>
            <a:r>
              <a:rPr lang="en-US" dirty="0" smtClean="0"/>
              <a:t>Packages </a:t>
            </a:r>
            <a:endParaRPr lang="en-US" dirty="0"/>
          </a:p>
        </p:txBody>
      </p:sp>
      <p:sp>
        <p:nvSpPr>
          <p:cNvPr id="3" name="Text Placeholder 2"/>
          <p:cNvSpPr>
            <a:spLocks noGrp="1"/>
          </p:cNvSpPr>
          <p:nvPr>
            <p:ph type="body" sz="quarter" idx="10"/>
          </p:nvPr>
        </p:nvSpPr>
        <p:spPr>
          <a:xfrm>
            <a:off x="323528" y="548680"/>
            <a:ext cx="8534400" cy="1008112"/>
          </a:xfrm>
        </p:spPr>
        <p:txBody>
          <a:bodyPr/>
          <a:lstStyle/>
          <a:p>
            <a:r>
              <a:rPr lang="en-US" dirty="0" smtClean="0"/>
              <a:t>In </a:t>
            </a:r>
            <a:r>
              <a:rPr lang="en-US" dirty="0"/>
              <a:t>Java, by the use of packages, you can group a number of related classes and/or interfaces together into a single unit.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95661"/>
            <a:ext cx="26384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556792"/>
            <a:ext cx="5515733" cy="4340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76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a:t>Java Packages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65" y="908720"/>
            <a:ext cx="7848600"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36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t>
            </a:r>
            <a:r>
              <a:rPr lang="en-US" dirty="0"/>
              <a:t>Import </a:t>
            </a:r>
          </a:p>
        </p:txBody>
      </p:sp>
      <p:sp>
        <p:nvSpPr>
          <p:cNvPr id="3" name="Text Placeholder 2"/>
          <p:cNvSpPr>
            <a:spLocks noGrp="1"/>
          </p:cNvSpPr>
          <p:nvPr>
            <p:ph type="body" sz="quarter" idx="10"/>
          </p:nvPr>
        </p:nvSpPr>
        <p:spPr>
          <a:xfrm>
            <a:off x="304800" y="908720"/>
            <a:ext cx="8534400" cy="1296144"/>
          </a:xfrm>
        </p:spPr>
        <p:txBody>
          <a:bodyPr/>
          <a:lstStyle/>
          <a:p>
            <a:r>
              <a:rPr lang="en-US" dirty="0" smtClean="0"/>
              <a:t>Static </a:t>
            </a:r>
            <a:r>
              <a:rPr lang="en-US" dirty="0"/>
              <a:t>import enables programmers to import static members. </a:t>
            </a:r>
          </a:p>
          <a:p>
            <a:r>
              <a:rPr lang="en-US" dirty="0" smtClean="0"/>
              <a:t>Class </a:t>
            </a:r>
            <a:r>
              <a:rPr lang="en-US" dirty="0"/>
              <a:t>name and a dot (.) are not required to use an imported static member </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76872"/>
            <a:ext cx="65817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8617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990600"/>
            <a:ext cx="8458200" cy="5638800"/>
          </a:xfrm>
          <a:prstGeom prst="rect">
            <a:avLst/>
          </a:prstGeom>
        </p:spPr>
        <p:txBody>
          <a:bodyPr/>
          <a:lstStyle/>
          <a:p>
            <a:r>
              <a:rPr lang="en-US" sz="2800" dirty="0" smtClean="0"/>
              <a:t>The </a:t>
            </a:r>
            <a:r>
              <a:rPr lang="en-US" sz="2800" b="1" dirty="0" smtClean="0"/>
              <a:t>“class</a:t>
            </a:r>
            <a:r>
              <a:rPr lang="en-US" sz="2800" b="1" dirty="0" smtClean="0"/>
              <a:t>” </a:t>
            </a:r>
            <a:r>
              <a:rPr lang="en-US" sz="2800" dirty="0" smtClean="0"/>
              <a:t>is use to represent the Entity in form of Code (Progarmme).</a:t>
            </a:r>
          </a:p>
          <a:p>
            <a:pPr>
              <a:buNone/>
            </a:pPr>
            <a:r>
              <a:rPr lang="en-US" sz="2800" dirty="0" smtClean="0"/>
              <a:t>A </a:t>
            </a:r>
            <a:r>
              <a:rPr lang="en-US" sz="2800" dirty="0" smtClean="0"/>
              <a:t>class </a:t>
            </a:r>
            <a:r>
              <a:rPr lang="en-US" sz="2800" dirty="0" smtClean="0"/>
              <a:t>can have two types of  members….</a:t>
            </a:r>
          </a:p>
          <a:p>
            <a:pPr>
              <a:buNone/>
            </a:pPr>
            <a:r>
              <a:rPr lang="en-US" sz="2800" dirty="0" smtClean="0"/>
              <a:t>    1) Data Member</a:t>
            </a:r>
          </a:p>
          <a:p>
            <a:pPr>
              <a:buNone/>
            </a:pPr>
            <a:r>
              <a:rPr lang="en-US" sz="2800" dirty="0" smtClean="0"/>
              <a:t>    2) Function Member</a:t>
            </a:r>
          </a:p>
          <a:p>
            <a:pPr>
              <a:buNone/>
            </a:pPr>
            <a:r>
              <a:rPr lang="en-US" sz="2800" b="1" dirty="0" smtClean="0"/>
              <a:t>Relation Map between Entity And </a:t>
            </a:r>
            <a:r>
              <a:rPr lang="en-US" sz="2800" b="1" dirty="0" smtClean="0"/>
              <a:t>“class”</a:t>
            </a:r>
            <a:endParaRPr lang="en-US" sz="2800" b="1" dirty="0" smtClean="0"/>
          </a:p>
          <a:p>
            <a:pPr>
              <a:buNone/>
            </a:pPr>
            <a:r>
              <a:rPr lang="en-US" sz="2800" dirty="0" smtClean="0"/>
              <a:t>                  ENTITY                     </a:t>
            </a:r>
            <a:r>
              <a:rPr lang="en-US" sz="2800" dirty="0" smtClean="0"/>
              <a:t>class</a:t>
            </a:r>
            <a:endParaRPr lang="en-US" dirty="0"/>
          </a:p>
        </p:txBody>
      </p:sp>
      <p:sp>
        <p:nvSpPr>
          <p:cNvPr id="2" name="Title 1"/>
          <p:cNvSpPr>
            <a:spLocks noGrp="1"/>
          </p:cNvSpPr>
          <p:nvPr>
            <p:ph type="title"/>
          </p:nvPr>
        </p:nvSpPr>
        <p:spPr>
          <a:xfrm>
            <a:off x="457200" y="274638"/>
            <a:ext cx="8229600" cy="868362"/>
          </a:xfrm>
        </p:spPr>
        <p:txBody>
          <a:bodyPr/>
          <a:lstStyle/>
          <a:p>
            <a:r>
              <a:rPr lang="en-US" dirty="0" smtClean="0"/>
              <a:t>The </a:t>
            </a:r>
            <a:r>
              <a:rPr lang="en-US" dirty="0" smtClean="0"/>
              <a:t>class</a:t>
            </a:r>
            <a:endParaRPr lang="en-US" dirty="0"/>
          </a:p>
        </p:txBody>
      </p:sp>
      <p:sp>
        <p:nvSpPr>
          <p:cNvPr id="4" name="Oval 3"/>
          <p:cNvSpPr/>
          <p:nvPr/>
        </p:nvSpPr>
        <p:spPr>
          <a:xfrm>
            <a:off x="2057400" y="4343400"/>
            <a:ext cx="1752600" cy="2209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p:cNvSpPr/>
          <p:nvPr/>
        </p:nvSpPr>
        <p:spPr>
          <a:xfrm>
            <a:off x="5562600" y="4267200"/>
            <a:ext cx="1752600" cy="23622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TextBox 5"/>
          <p:cNvSpPr txBox="1"/>
          <p:nvPr/>
        </p:nvSpPr>
        <p:spPr>
          <a:xfrm>
            <a:off x="2514600" y="4648200"/>
            <a:ext cx="914400" cy="381000"/>
          </a:xfrm>
          <a:prstGeom prst="rect">
            <a:avLst/>
          </a:prstGeom>
          <a:noFill/>
        </p:spPr>
        <p:txBody>
          <a:bodyPr wrap="square" rtlCol="0">
            <a:spAutoFit/>
          </a:bodyPr>
          <a:lstStyle/>
          <a:p>
            <a:r>
              <a:rPr lang="en-US" dirty="0" smtClean="0"/>
              <a:t>STATE</a:t>
            </a:r>
            <a:endParaRPr lang="en-US" dirty="0"/>
          </a:p>
        </p:txBody>
      </p:sp>
      <p:sp>
        <p:nvSpPr>
          <p:cNvPr id="7" name="TextBox 6"/>
          <p:cNvSpPr txBox="1"/>
          <p:nvPr/>
        </p:nvSpPr>
        <p:spPr>
          <a:xfrm>
            <a:off x="2133600" y="5562600"/>
            <a:ext cx="1600200" cy="369332"/>
          </a:xfrm>
          <a:prstGeom prst="rect">
            <a:avLst/>
          </a:prstGeom>
          <a:noFill/>
        </p:spPr>
        <p:txBody>
          <a:bodyPr wrap="square" rtlCol="0">
            <a:spAutoFit/>
          </a:bodyPr>
          <a:lstStyle/>
          <a:p>
            <a:r>
              <a:rPr lang="en-US" dirty="0" smtClean="0"/>
              <a:t>BEHAVIOUR</a:t>
            </a:r>
            <a:endParaRPr lang="en-US" dirty="0"/>
          </a:p>
        </p:txBody>
      </p:sp>
      <p:sp>
        <p:nvSpPr>
          <p:cNvPr id="8" name="TextBox 7"/>
          <p:cNvSpPr txBox="1"/>
          <p:nvPr/>
        </p:nvSpPr>
        <p:spPr>
          <a:xfrm>
            <a:off x="5932512" y="5562600"/>
            <a:ext cx="1447800" cy="646331"/>
          </a:xfrm>
          <a:prstGeom prst="rect">
            <a:avLst/>
          </a:prstGeom>
          <a:noFill/>
        </p:spPr>
        <p:txBody>
          <a:bodyPr wrap="square" rtlCol="0">
            <a:spAutoFit/>
          </a:bodyPr>
          <a:lstStyle/>
          <a:p>
            <a:r>
              <a:rPr lang="en-US" dirty="0" smtClean="0"/>
              <a:t>FUNCTION MEMBER</a:t>
            </a:r>
            <a:endParaRPr lang="en-US" dirty="0"/>
          </a:p>
        </p:txBody>
      </p:sp>
      <p:sp>
        <p:nvSpPr>
          <p:cNvPr id="9" name="TextBox 8"/>
          <p:cNvSpPr txBox="1"/>
          <p:nvPr/>
        </p:nvSpPr>
        <p:spPr>
          <a:xfrm>
            <a:off x="5791200" y="4648200"/>
            <a:ext cx="1447800" cy="646331"/>
          </a:xfrm>
          <a:prstGeom prst="rect">
            <a:avLst/>
          </a:prstGeom>
          <a:noFill/>
        </p:spPr>
        <p:txBody>
          <a:bodyPr wrap="square" rtlCol="0">
            <a:spAutoFit/>
          </a:bodyPr>
          <a:lstStyle/>
          <a:p>
            <a:r>
              <a:rPr lang="en-US" dirty="0" smtClean="0"/>
              <a:t>DATA MEMBER</a:t>
            </a:r>
            <a:endParaRPr lang="en-US" dirty="0"/>
          </a:p>
        </p:txBody>
      </p:sp>
      <p:cxnSp>
        <p:nvCxnSpPr>
          <p:cNvPr id="13" name="Straight Arrow Connector 12"/>
          <p:cNvCxnSpPr>
            <a:stCxn id="6" idx="3"/>
          </p:cNvCxnSpPr>
          <p:nvPr/>
        </p:nvCxnSpPr>
        <p:spPr>
          <a:xfrm flipV="1">
            <a:off x="3429000" y="4802188"/>
            <a:ext cx="2362200" cy="365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V="1">
            <a:off x="3505200" y="5715000"/>
            <a:ext cx="2362200" cy="365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79056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2362200"/>
            <a:ext cx="5410200" cy="3733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Oval 3"/>
          <p:cNvSpPr/>
          <p:nvPr/>
        </p:nvSpPr>
        <p:spPr>
          <a:xfrm>
            <a:off x="228600" y="1219200"/>
            <a:ext cx="2743200"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Oval 14"/>
          <p:cNvSpPr/>
          <p:nvPr/>
        </p:nvSpPr>
        <p:spPr>
          <a:xfrm>
            <a:off x="228600" y="7620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p:cNvSpPr>
            <a:spLocks noGrp="1"/>
          </p:cNvSpPr>
          <p:nvPr>
            <p:ph idx="4294967295"/>
          </p:nvPr>
        </p:nvSpPr>
        <p:spPr>
          <a:xfrm>
            <a:off x="152400" y="304800"/>
            <a:ext cx="8763000" cy="6076528"/>
          </a:xfrm>
          <a:prstGeom prst="rect">
            <a:avLst/>
          </a:prstGeom>
        </p:spPr>
        <p:txBody>
          <a:bodyPr>
            <a:normAutofit fontScale="70000" lnSpcReduction="20000"/>
          </a:bodyPr>
          <a:lstStyle/>
          <a:p>
            <a:pPr>
              <a:buNone/>
            </a:pPr>
            <a:r>
              <a:rPr lang="en-US" b="1" dirty="0" smtClean="0"/>
              <a:t>Eample( CLASS )……</a:t>
            </a:r>
            <a:r>
              <a:rPr lang="en-US" dirty="0" smtClean="0"/>
              <a:t/>
            </a:r>
            <a:br>
              <a:rPr lang="en-US" dirty="0" smtClean="0"/>
            </a:br>
            <a:r>
              <a:rPr lang="en-US" b="1" dirty="0" smtClean="0"/>
              <a:t>                                                                          KEYWORD</a:t>
            </a:r>
          </a:p>
          <a:p>
            <a:pPr>
              <a:buNone/>
            </a:pPr>
            <a:r>
              <a:rPr lang="en-US" sz="2400" dirty="0" smtClean="0"/>
              <a:t>   class  Account</a:t>
            </a:r>
          </a:p>
          <a:p>
            <a:pPr>
              <a:buNone/>
            </a:pPr>
            <a:r>
              <a:rPr lang="en-US" sz="2400" dirty="0" smtClean="0"/>
              <a:t>   {</a:t>
            </a:r>
          </a:p>
          <a:p>
            <a:pPr>
              <a:buNone/>
            </a:pPr>
            <a:r>
              <a:rPr lang="en-US" sz="2400" dirty="0" smtClean="0"/>
              <a:t>        </a:t>
            </a:r>
            <a:r>
              <a:rPr lang="en-US" sz="2100" dirty="0" smtClean="0">
                <a:solidFill>
                  <a:schemeClr val="accent3">
                    <a:lumMod val="50000"/>
                  </a:schemeClr>
                </a:solidFill>
              </a:rPr>
              <a:t>int Account_Bal ; </a:t>
            </a:r>
          </a:p>
          <a:p>
            <a:pPr>
              <a:buNone/>
            </a:pPr>
            <a:r>
              <a:rPr lang="en-US" sz="2100" dirty="0" smtClean="0">
                <a:solidFill>
                  <a:schemeClr val="accent3">
                    <a:lumMod val="50000"/>
                  </a:schemeClr>
                </a:solidFill>
              </a:rPr>
              <a:t>         String Name ;                                                                                    </a:t>
            </a:r>
            <a:r>
              <a:rPr lang="en-US" sz="2100" b="1" dirty="0" smtClean="0">
                <a:solidFill>
                  <a:schemeClr val="accent3">
                    <a:lumMod val="50000"/>
                  </a:schemeClr>
                </a:solidFill>
              </a:rPr>
              <a:t>DATA  MEMBER</a:t>
            </a:r>
          </a:p>
          <a:p>
            <a:pPr>
              <a:buNone/>
            </a:pPr>
            <a:r>
              <a:rPr lang="en-US" sz="2100" dirty="0" smtClean="0">
                <a:solidFill>
                  <a:schemeClr val="accent3">
                    <a:lumMod val="50000"/>
                  </a:schemeClr>
                </a:solidFill>
              </a:rPr>
              <a:t>         char Account_Type</a:t>
            </a:r>
            <a:r>
              <a:rPr lang="en-US" sz="2100" dirty="0" smtClean="0">
                <a:solidFill>
                  <a:srgbClr val="92D050"/>
                </a:solidFill>
              </a:rPr>
              <a:t>;</a:t>
            </a:r>
          </a:p>
          <a:p>
            <a:pPr>
              <a:buNone/>
            </a:pPr>
            <a:endParaRPr lang="en-US" dirty="0" smtClean="0"/>
          </a:p>
          <a:p>
            <a:pPr>
              <a:buNone/>
            </a:pPr>
            <a:r>
              <a:rPr lang="en-US" sz="2000" dirty="0" smtClean="0"/>
              <a:t>       </a:t>
            </a:r>
          </a:p>
          <a:p>
            <a:pPr>
              <a:buNone/>
            </a:pPr>
            <a:endParaRPr lang="en-US" sz="2000" dirty="0" smtClean="0"/>
          </a:p>
          <a:p>
            <a:pPr>
              <a:buNone/>
            </a:pPr>
            <a:endParaRPr lang="en-US" sz="2000" dirty="0" smtClean="0"/>
          </a:p>
          <a:p>
            <a:pPr>
              <a:buNone/>
            </a:pPr>
            <a:r>
              <a:rPr lang="en-US" sz="2000" dirty="0" smtClean="0"/>
              <a:t>       </a:t>
            </a:r>
            <a:r>
              <a:rPr lang="en-US" sz="2000" dirty="0" smtClean="0">
                <a:solidFill>
                  <a:srgbClr val="002060"/>
                </a:solidFill>
              </a:rPr>
              <a:t>void account_Bal()</a:t>
            </a:r>
          </a:p>
          <a:p>
            <a:pPr>
              <a:buNone/>
            </a:pPr>
            <a:r>
              <a:rPr lang="en-US" sz="2000" dirty="0" smtClean="0">
                <a:solidFill>
                  <a:srgbClr val="002060"/>
                </a:solidFill>
              </a:rPr>
              <a:t>         {</a:t>
            </a:r>
          </a:p>
          <a:p>
            <a:pPr>
              <a:buNone/>
            </a:pPr>
            <a:r>
              <a:rPr lang="en-US" dirty="0" smtClean="0">
                <a:solidFill>
                  <a:srgbClr val="002060"/>
                </a:solidFill>
              </a:rPr>
              <a:t>          </a:t>
            </a:r>
            <a:r>
              <a:rPr lang="en-US" sz="2000" dirty="0" smtClean="0">
                <a:solidFill>
                  <a:srgbClr val="002060"/>
                </a:solidFill>
              </a:rPr>
              <a:t>// code to get the account balance.</a:t>
            </a:r>
          </a:p>
          <a:p>
            <a:pPr>
              <a:buNone/>
            </a:pPr>
            <a:r>
              <a:rPr lang="en-US" sz="2000" dirty="0" smtClean="0">
                <a:solidFill>
                  <a:srgbClr val="002060"/>
                </a:solidFill>
              </a:rPr>
              <a:t>         }</a:t>
            </a:r>
          </a:p>
          <a:p>
            <a:pPr>
              <a:buNone/>
            </a:pPr>
            <a:r>
              <a:rPr lang="en-US" sz="2000" dirty="0" smtClean="0">
                <a:solidFill>
                  <a:srgbClr val="002060"/>
                </a:solidFill>
              </a:rPr>
              <a:t>       Void deposit()</a:t>
            </a:r>
          </a:p>
          <a:p>
            <a:pPr>
              <a:buNone/>
            </a:pPr>
            <a:r>
              <a:rPr lang="en-US" sz="2000" dirty="0" smtClean="0">
                <a:solidFill>
                  <a:srgbClr val="002060"/>
                </a:solidFill>
              </a:rPr>
              <a:t>          {</a:t>
            </a:r>
          </a:p>
          <a:p>
            <a:pPr>
              <a:buNone/>
            </a:pPr>
            <a:r>
              <a:rPr lang="en-US" sz="2000" dirty="0" smtClean="0">
                <a:solidFill>
                  <a:srgbClr val="002060"/>
                </a:solidFill>
              </a:rPr>
              <a:t>          // code for deposit the amount </a:t>
            </a:r>
            <a:r>
              <a:rPr lang="en-US" sz="2100" b="1" dirty="0" smtClean="0">
                <a:solidFill>
                  <a:srgbClr val="002060"/>
                </a:solidFill>
              </a:rPr>
              <a:t>.                                                                              </a:t>
            </a:r>
          </a:p>
          <a:p>
            <a:pPr>
              <a:buNone/>
            </a:pPr>
            <a:r>
              <a:rPr lang="en-US" sz="2100" b="1" dirty="0">
                <a:solidFill>
                  <a:srgbClr val="002060"/>
                </a:solidFill>
              </a:rPr>
              <a:t> </a:t>
            </a:r>
            <a:r>
              <a:rPr lang="en-US" sz="2100" b="1" dirty="0" smtClean="0">
                <a:solidFill>
                  <a:srgbClr val="002060"/>
                </a:solidFill>
              </a:rPr>
              <a:t>                                                                                                                                                   FUNCTION MEMBER</a:t>
            </a:r>
          </a:p>
          <a:p>
            <a:pPr>
              <a:buNone/>
            </a:pPr>
            <a:r>
              <a:rPr lang="en-US" sz="2000" dirty="0" smtClean="0">
                <a:solidFill>
                  <a:srgbClr val="002060"/>
                </a:solidFill>
              </a:rPr>
              <a:t>          }</a:t>
            </a:r>
          </a:p>
          <a:p>
            <a:pPr>
              <a:buNone/>
            </a:pPr>
            <a:r>
              <a:rPr lang="en-US" sz="2000" dirty="0" smtClean="0">
                <a:solidFill>
                  <a:srgbClr val="002060"/>
                </a:solidFill>
              </a:rPr>
              <a:t>        void withdraw()</a:t>
            </a:r>
          </a:p>
          <a:p>
            <a:pPr>
              <a:buNone/>
            </a:pPr>
            <a:r>
              <a:rPr lang="en-US" sz="2000" dirty="0" smtClean="0">
                <a:solidFill>
                  <a:srgbClr val="002060"/>
                </a:solidFill>
              </a:rPr>
              <a:t>           {</a:t>
            </a:r>
          </a:p>
          <a:p>
            <a:pPr>
              <a:buNone/>
            </a:pPr>
            <a:r>
              <a:rPr lang="en-US" sz="2000" dirty="0" smtClean="0">
                <a:solidFill>
                  <a:srgbClr val="002060"/>
                </a:solidFill>
              </a:rPr>
              <a:t>          // code for deposit the amount .</a:t>
            </a:r>
          </a:p>
          <a:p>
            <a:pPr>
              <a:buNone/>
            </a:pPr>
            <a:r>
              <a:rPr lang="en-US" sz="2000" dirty="0" smtClean="0">
                <a:solidFill>
                  <a:srgbClr val="002060"/>
                </a:solidFill>
              </a:rPr>
              <a:t>           }</a:t>
            </a:r>
          </a:p>
          <a:p>
            <a:pPr>
              <a:buNone/>
            </a:pPr>
            <a:r>
              <a:rPr lang="en-US" sz="2400" dirty="0" smtClean="0"/>
              <a:t>  }</a:t>
            </a:r>
          </a:p>
          <a:p>
            <a:pPr>
              <a:buNone/>
            </a:pPr>
            <a:r>
              <a:rPr lang="en-US" sz="2000" dirty="0" smtClean="0"/>
              <a:t>           </a:t>
            </a:r>
            <a:endParaRPr lang="en-US" dirty="0"/>
          </a:p>
        </p:txBody>
      </p:sp>
      <p:cxnSp>
        <p:nvCxnSpPr>
          <p:cNvPr id="7" name="Straight Arrow Connector 6"/>
          <p:cNvCxnSpPr/>
          <p:nvPr/>
        </p:nvCxnSpPr>
        <p:spPr>
          <a:xfrm>
            <a:off x="3200400" y="1676400"/>
            <a:ext cx="198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562600" y="4495800"/>
            <a:ext cx="838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V="1">
            <a:off x="838200" y="685800"/>
            <a:ext cx="3352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083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04801"/>
            <a:ext cx="4572000" cy="430887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000" dirty="0" smtClean="0"/>
              <a:t>class Account</a:t>
            </a:r>
          </a:p>
          <a:p>
            <a:pPr>
              <a:buNone/>
            </a:pPr>
            <a:r>
              <a:rPr lang="en-US" sz="2000" dirty="0" smtClean="0"/>
              <a:t>   {</a:t>
            </a:r>
          </a:p>
          <a:p>
            <a:pPr>
              <a:buNone/>
            </a:pPr>
            <a:r>
              <a:rPr lang="en-US" sz="2000" dirty="0" smtClean="0"/>
              <a:t>     int </a:t>
            </a:r>
            <a:r>
              <a:rPr lang="en-US" sz="2000" dirty="0" err="1" smtClean="0"/>
              <a:t>Ac_Bal</a:t>
            </a:r>
            <a:r>
              <a:rPr lang="en-US" sz="2000" dirty="0" smtClean="0"/>
              <a:t>;</a:t>
            </a:r>
          </a:p>
          <a:p>
            <a:pPr>
              <a:buNone/>
            </a:pPr>
            <a:r>
              <a:rPr lang="en-US" sz="2000" dirty="0" smtClean="0"/>
              <a:t>     String name;</a:t>
            </a:r>
          </a:p>
          <a:p>
            <a:pPr>
              <a:buNone/>
            </a:pPr>
            <a:r>
              <a:rPr lang="en-US" sz="2000" dirty="0" smtClean="0"/>
              <a:t>     void </a:t>
            </a:r>
            <a:r>
              <a:rPr lang="en-US" sz="2000" dirty="0" err="1" smtClean="0"/>
              <a:t>getAcBal</a:t>
            </a:r>
            <a:r>
              <a:rPr lang="en-US" sz="2000" dirty="0" smtClean="0"/>
              <a:t>()</a:t>
            </a:r>
          </a:p>
          <a:p>
            <a:pPr>
              <a:buNone/>
            </a:pPr>
            <a:r>
              <a:rPr lang="en-US" sz="2000" dirty="0" smtClean="0"/>
              <a:t>          {    </a:t>
            </a:r>
          </a:p>
          <a:p>
            <a:pPr>
              <a:buNone/>
            </a:pPr>
            <a:r>
              <a:rPr lang="en-US" sz="2000" dirty="0" smtClean="0"/>
              <a:t>            </a:t>
            </a:r>
            <a:r>
              <a:rPr lang="en-US" sz="2000" dirty="0" err="1" smtClean="0"/>
              <a:t>System.out.println</a:t>
            </a:r>
            <a:r>
              <a:rPr lang="en-US" sz="2000" dirty="0" smtClean="0"/>
              <a:t>(</a:t>
            </a:r>
            <a:r>
              <a:rPr lang="en-US" sz="2000" dirty="0" err="1" smtClean="0"/>
              <a:t>Ac_bal</a:t>
            </a:r>
            <a:r>
              <a:rPr lang="en-US" sz="2000" dirty="0" smtClean="0"/>
              <a:t>) ;</a:t>
            </a:r>
          </a:p>
          <a:p>
            <a:pPr>
              <a:buNone/>
            </a:pPr>
            <a:r>
              <a:rPr lang="en-US" sz="2000" dirty="0" smtClean="0"/>
              <a:t>          }</a:t>
            </a:r>
          </a:p>
          <a:p>
            <a:pPr>
              <a:buNone/>
            </a:pPr>
            <a:r>
              <a:rPr lang="en-US" sz="2000" dirty="0" smtClean="0"/>
              <a:t>     void </a:t>
            </a:r>
            <a:r>
              <a:rPr lang="en-US" sz="2000" dirty="0" err="1" smtClean="0"/>
              <a:t>getName</a:t>
            </a:r>
            <a:r>
              <a:rPr lang="en-US" sz="2000" dirty="0" smtClean="0"/>
              <a:t>()</a:t>
            </a:r>
          </a:p>
          <a:p>
            <a:pPr>
              <a:buNone/>
            </a:pPr>
            <a:r>
              <a:rPr lang="en-US" sz="2000" dirty="0" smtClean="0"/>
              <a:t>          {</a:t>
            </a:r>
          </a:p>
          <a:p>
            <a:pPr>
              <a:buNone/>
            </a:pPr>
            <a:r>
              <a:rPr lang="en-US" sz="2000" dirty="0" smtClean="0"/>
              <a:t>            </a:t>
            </a:r>
            <a:r>
              <a:rPr lang="en-US" sz="2000" dirty="0" err="1" smtClean="0"/>
              <a:t>System.out.println</a:t>
            </a:r>
            <a:r>
              <a:rPr lang="en-US" sz="2000" dirty="0" smtClean="0"/>
              <a:t>(name);</a:t>
            </a:r>
          </a:p>
          <a:p>
            <a:pPr>
              <a:buNone/>
            </a:pPr>
            <a:r>
              <a:rPr lang="en-US" sz="2000" dirty="0" smtClean="0"/>
              <a:t>          }</a:t>
            </a:r>
          </a:p>
          <a:p>
            <a:pPr>
              <a:buNone/>
            </a:pPr>
            <a:r>
              <a:rPr lang="en-US" sz="2000" dirty="0" smtClean="0"/>
              <a:t>    }</a:t>
            </a:r>
          </a:p>
          <a:p>
            <a:endParaRPr lang="en-US" sz="1600" dirty="0"/>
          </a:p>
        </p:txBody>
      </p:sp>
      <p:sp>
        <p:nvSpPr>
          <p:cNvPr id="7" name="TextBox 6"/>
          <p:cNvSpPr txBox="1"/>
          <p:nvPr/>
        </p:nvSpPr>
        <p:spPr>
          <a:xfrm>
            <a:off x="4876800" y="1524000"/>
            <a:ext cx="4038600" cy="46474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class Test</a:t>
            </a:r>
          </a:p>
          <a:p>
            <a:r>
              <a:rPr lang="en-US" sz="2000" dirty="0" smtClean="0"/>
              <a:t> {</a:t>
            </a:r>
          </a:p>
          <a:p>
            <a:r>
              <a:rPr lang="en-US" sz="2000" dirty="0"/>
              <a:t> </a:t>
            </a:r>
            <a:r>
              <a:rPr lang="en-US" sz="2000" dirty="0" smtClean="0"/>
              <a:t> public static void main(String s[])</a:t>
            </a:r>
          </a:p>
          <a:p>
            <a:r>
              <a:rPr lang="en-US" sz="2000" dirty="0"/>
              <a:t> </a:t>
            </a:r>
            <a:r>
              <a:rPr lang="en-US" sz="2000" dirty="0" smtClean="0"/>
              <a:t>   {</a:t>
            </a:r>
          </a:p>
          <a:p>
            <a:r>
              <a:rPr lang="en-US" sz="2000" dirty="0"/>
              <a:t> </a:t>
            </a:r>
            <a:r>
              <a:rPr lang="en-US" sz="2000" dirty="0" smtClean="0"/>
              <a:t>    Account </a:t>
            </a:r>
            <a:r>
              <a:rPr lang="en-US" sz="2000" dirty="0" err="1" smtClean="0"/>
              <a:t>atm</a:t>
            </a:r>
            <a:r>
              <a:rPr lang="en-US" sz="2000" dirty="0" smtClean="0"/>
              <a:t>=new Account();</a:t>
            </a:r>
          </a:p>
          <a:p>
            <a:r>
              <a:rPr lang="en-US" sz="2000" dirty="0"/>
              <a:t> </a:t>
            </a:r>
            <a:r>
              <a:rPr lang="en-US" sz="2000" dirty="0" smtClean="0"/>
              <a:t>      </a:t>
            </a:r>
            <a:r>
              <a:rPr lang="en-US" sz="2000" dirty="0" err="1" smtClean="0"/>
              <a:t>atm.Ac_Bal</a:t>
            </a:r>
            <a:r>
              <a:rPr lang="en-US" sz="2000" dirty="0" smtClean="0"/>
              <a:t>=1000;</a:t>
            </a:r>
          </a:p>
          <a:p>
            <a:r>
              <a:rPr lang="en-US" sz="2000" dirty="0"/>
              <a:t> </a:t>
            </a:r>
            <a:r>
              <a:rPr lang="en-US" sz="2000" dirty="0" smtClean="0"/>
              <a:t>      atm.name =“JAI”;</a:t>
            </a:r>
          </a:p>
          <a:p>
            <a:r>
              <a:rPr lang="en-US" sz="2000" dirty="0"/>
              <a:t> </a:t>
            </a:r>
            <a:r>
              <a:rPr lang="en-US" sz="2000" dirty="0" smtClean="0"/>
              <a:t>      </a:t>
            </a:r>
            <a:r>
              <a:rPr lang="en-US" sz="2000" dirty="0" err="1" smtClean="0"/>
              <a:t>atm.getAcBal</a:t>
            </a:r>
            <a:r>
              <a:rPr lang="en-US" sz="2000" dirty="0" smtClean="0"/>
              <a:t>();</a:t>
            </a:r>
          </a:p>
          <a:p>
            <a:r>
              <a:rPr lang="en-US" sz="2000" dirty="0"/>
              <a:t> </a:t>
            </a:r>
            <a:r>
              <a:rPr lang="en-US" sz="2000" dirty="0" smtClean="0"/>
              <a:t>      </a:t>
            </a:r>
            <a:r>
              <a:rPr lang="en-US" sz="2000" dirty="0" err="1" smtClean="0"/>
              <a:t>atm.getName</a:t>
            </a:r>
            <a:r>
              <a:rPr lang="en-US" sz="2000" dirty="0" smtClean="0"/>
              <a:t>();</a:t>
            </a:r>
          </a:p>
          <a:p>
            <a:r>
              <a:rPr lang="en-US" sz="2000" dirty="0"/>
              <a:t> </a:t>
            </a:r>
            <a:r>
              <a:rPr lang="en-US" sz="2000" dirty="0" smtClean="0"/>
              <a:t>  }</a:t>
            </a:r>
          </a:p>
          <a:p>
            <a:r>
              <a:rPr lang="en-US" sz="2000" dirty="0"/>
              <a:t> </a:t>
            </a:r>
            <a:r>
              <a:rPr lang="en-US" sz="2000" dirty="0" smtClean="0"/>
              <a:t>}</a:t>
            </a:r>
            <a:endParaRPr lang="en-US" dirty="0" smtClean="0"/>
          </a:p>
          <a:p>
            <a:r>
              <a:rPr lang="en-US" dirty="0"/>
              <a:t> </a:t>
            </a:r>
            <a:r>
              <a:rPr lang="en-US" dirty="0" smtClean="0"/>
              <a:t>   </a:t>
            </a:r>
          </a:p>
          <a:p>
            <a:r>
              <a:rPr lang="en-US" dirty="0" smtClean="0"/>
              <a:t> </a:t>
            </a:r>
            <a:endParaRPr lang="en-US" dirty="0"/>
          </a:p>
        </p:txBody>
      </p:sp>
      <p:sp>
        <p:nvSpPr>
          <p:cNvPr id="8" name="Oval 7"/>
          <p:cNvSpPr/>
          <p:nvPr/>
        </p:nvSpPr>
        <p:spPr>
          <a:xfrm>
            <a:off x="5334000" y="457200"/>
            <a:ext cx="2667000"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Design</a:t>
            </a:r>
            <a:endParaRPr lang="en-US" dirty="0"/>
          </a:p>
        </p:txBody>
      </p:sp>
      <p:sp>
        <p:nvSpPr>
          <p:cNvPr id="9" name="Oval 8"/>
          <p:cNvSpPr/>
          <p:nvPr/>
        </p:nvSpPr>
        <p:spPr>
          <a:xfrm>
            <a:off x="1371600" y="5029200"/>
            <a:ext cx="26670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Using entity through “Object”</a:t>
            </a:r>
            <a:endParaRPr lang="en-US" dirty="0"/>
          </a:p>
        </p:txBody>
      </p:sp>
      <p:cxnSp>
        <p:nvCxnSpPr>
          <p:cNvPr id="11" name="Straight Arrow Connector 10"/>
          <p:cNvCxnSpPr/>
          <p:nvPr/>
        </p:nvCxnSpPr>
        <p:spPr>
          <a:xfrm rot="10800000">
            <a:off x="4876800" y="762000"/>
            <a:ext cx="3048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a:off x="4114800" y="5410200"/>
            <a:ext cx="6096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14071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52400" y="404664"/>
            <a:ext cx="8763000" cy="6224736"/>
          </a:xfrm>
          <a:prstGeom prst="rect">
            <a:avLst/>
          </a:prstGeom>
        </p:spPr>
        <p:txBody>
          <a:bodyPr/>
          <a:lstStyle/>
          <a:p>
            <a:pPr>
              <a:buNone/>
            </a:pPr>
            <a:r>
              <a:rPr lang="en-US" dirty="0" smtClean="0"/>
              <a:t>   </a:t>
            </a:r>
            <a:endParaRPr lang="en-US" dirty="0"/>
          </a:p>
        </p:txBody>
      </p:sp>
      <p:sp>
        <p:nvSpPr>
          <p:cNvPr id="4" name="Oval 3"/>
          <p:cNvSpPr/>
          <p:nvPr/>
        </p:nvSpPr>
        <p:spPr>
          <a:xfrm>
            <a:off x="3276600" y="2362200"/>
            <a:ext cx="2362200" cy="1752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main ( )</a:t>
            </a:r>
            <a:endParaRPr lang="en-US" sz="2800" dirty="0"/>
          </a:p>
        </p:txBody>
      </p:sp>
      <p:sp>
        <p:nvSpPr>
          <p:cNvPr id="5" name="Oval 4"/>
          <p:cNvSpPr/>
          <p:nvPr/>
        </p:nvSpPr>
        <p:spPr>
          <a:xfrm>
            <a:off x="609600" y="1676400"/>
            <a:ext cx="1752600" cy="1143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t>
            </a:r>
            <a:r>
              <a:rPr lang="en-US" dirty="0" smtClean="0"/>
              <a:t>lass 2</a:t>
            </a:r>
            <a:endParaRPr lang="en-US" dirty="0"/>
          </a:p>
        </p:txBody>
      </p:sp>
      <p:sp>
        <p:nvSpPr>
          <p:cNvPr id="6" name="Oval 5"/>
          <p:cNvSpPr/>
          <p:nvPr/>
        </p:nvSpPr>
        <p:spPr>
          <a:xfrm>
            <a:off x="3505200" y="4876800"/>
            <a:ext cx="1752600" cy="1143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t>
            </a:r>
            <a:r>
              <a:rPr lang="en-US" dirty="0" smtClean="0"/>
              <a:t>lass 4</a:t>
            </a:r>
            <a:endParaRPr lang="en-US" dirty="0"/>
          </a:p>
        </p:txBody>
      </p:sp>
      <p:sp>
        <p:nvSpPr>
          <p:cNvPr id="7" name="Oval 6"/>
          <p:cNvSpPr/>
          <p:nvPr/>
        </p:nvSpPr>
        <p:spPr>
          <a:xfrm>
            <a:off x="3581400" y="533400"/>
            <a:ext cx="1752600" cy="1143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t>
            </a:r>
            <a:r>
              <a:rPr lang="en-US" dirty="0" smtClean="0"/>
              <a:t>lass 1</a:t>
            </a:r>
            <a:endParaRPr lang="en-US" dirty="0"/>
          </a:p>
        </p:txBody>
      </p:sp>
      <p:sp>
        <p:nvSpPr>
          <p:cNvPr id="8" name="Oval 7"/>
          <p:cNvSpPr/>
          <p:nvPr/>
        </p:nvSpPr>
        <p:spPr>
          <a:xfrm>
            <a:off x="6400800" y="1524000"/>
            <a:ext cx="1752600" cy="1143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t>
            </a:r>
            <a:r>
              <a:rPr lang="en-US" dirty="0" smtClean="0"/>
              <a:t>lass n</a:t>
            </a:r>
            <a:endParaRPr lang="en-US" dirty="0"/>
          </a:p>
        </p:txBody>
      </p:sp>
      <p:sp>
        <p:nvSpPr>
          <p:cNvPr id="9" name="Oval 8"/>
          <p:cNvSpPr/>
          <p:nvPr/>
        </p:nvSpPr>
        <p:spPr>
          <a:xfrm>
            <a:off x="6324600" y="3505200"/>
            <a:ext cx="1752600" cy="1143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t>
            </a:r>
            <a:r>
              <a:rPr lang="en-US" dirty="0" smtClean="0"/>
              <a:t>lass 5</a:t>
            </a:r>
            <a:endParaRPr lang="en-US" dirty="0"/>
          </a:p>
        </p:txBody>
      </p:sp>
      <p:sp>
        <p:nvSpPr>
          <p:cNvPr id="10" name="Oval 9"/>
          <p:cNvSpPr/>
          <p:nvPr/>
        </p:nvSpPr>
        <p:spPr>
          <a:xfrm>
            <a:off x="685800" y="3581400"/>
            <a:ext cx="1752600" cy="1143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t>
            </a:r>
            <a:r>
              <a:rPr lang="en-US" dirty="0" smtClean="0"/>
              <a:t>lass 3</a:t>
            </a:r>
            <a:endParaRPr lang="en-US" dirty="0"/>
          </a:p>
        </p:txBody>
      </p:sp>
      <p:cxnSp>
        <p:nvCxnSpPr>
          <p:cNvPr id="14" name="Straight Arrow Connector 13"/>
          <p:cNvCxnSpPr/>
          <p:nvPr/>
        </p:nvCxnSpPr>
        <p:spPr>
          <a:xfrm>
            <a:off x="2362200" y="2590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590800" y="38862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5791200" y="25146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229100" y="2019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114800" y="4495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715000" y="36576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85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914400"/>
            <a:ext cx="8686800" cy="5638800"/>
          </a:xfrm>
          <a:prstGeom prst="rect">
            <a:avLst/>
          </a:prstGeom>
        </p:spPr>
        <p:txBody>
          <a:bodyPr>
            <a:normAutofit lnSpcReduction="10000"/>
          </a:bodyPr>
          <a:lstStyle/>
          <a:p>
            <a:pPr>
              <a:buNone/>
            </a:pPr>
            <a:r>
              <a:rPr lang="en-US" sz="2800" dirty="0" smtClean="0"/>
              <a:t>class Test</a:t>
            </a:r>
          </a:p>
          <a:p>
            <a:pPr>
              <a:buNone/>
            </a:pPr>
            <a:r>
              <a:rPr lang="en-US" sz="2800" dirty="0" smtClean="0"/>
              <a:t> {</a:t>
            </a:r>
          </a:p>
          <a:p>
            <a:pPr>
              <a:buNone/>
            </a:pPr>
            <a:r>
              <a:rPr lang="en-US" sz="2800" dirty="0" smtClean="0"/>
              <a:t>  public static void main(String s[])</a:t>
            </a:r>
          </a:p>
          <a:p>
            <a:pPr>
              <a:buNone/>
            </a:pPr>
            <a:r>
              <a:rPr lang="en-US" sz="2800" dirty="0" smtClean="0"/>
              <a:t>    {</a:t>
            </a:r>
          </a:p>
          <a:p>
            <a:pPr>
              <a:buNone/>
            </a:pPr>
            <a:r>
              <a:rPr lang="en-US" sz="2800" dirty="0" smtClean="0"/>
              <a:t>     Account atm1=new Account();</a:t>
            </a:r>
          </a:p>
          <a:p>
            <a:pPr>
              <a:buNone/>
            </a:pPr>
            <a:r>
              <a:rPr lang="en-US" sz="2800" dirty="0" smtClean="0"/>
              <a:t>     Account atm2=new Account();</a:t>
            </a:r>
          </a:p>
          <a:p>
            <a:pPr>
              <a:buNone/>
            </a:pPr>
            <a:r>
              <a:rPr lang="en-US" sz="2800" dirty="0" smtClean="0"/>
              <a:t>       atm1.Ac_Bal=1000;</a:t>
            </a:r>
          </a:p>
          <a:p>
            <a:pPr>
              <a:buNone/>
            </a:pPr>
            <a:r>
              <a:rPr lang="en-US" sz="2800" dirty="0" smtClean="0"/>
              <a:t>       atm1.name =“JAI”;</a:t>
            </a:r>
          </a:p>
          <a:p>
            <a:pPr>
              <a:buNone/>
            </a:pPr>
            <a:r>
              <a:rPr lang="en-US" sz="2800" dirty="0" smtClean="0"/>
              <a:t>       atm2.getAcBal();</a:t>
            </a:r>
          </a:p>
          <a:p>
            <a:pPr>
              <a:buNone/>
            </a:pPr>
            <a:r>
              <a:rPr lang="en-US" sz="2800" dirty="0" smtClean="0"/>
              <a:t>       atm2.getName();</a:t>
            </a:r>
          </a:p>
          <a:p>
            <a:pPr>
              <a:buNone/>
            </a:pPr>
            <a:r>
              <a:rPr lang="en-US" sz="2800" dirty="0" smtClean="0"/>
              <a:t>   }</a:t>
            </a:r>
          </a:p>
          <a:p>
            <a:pPr>
              <a:buNone/>
            </a:pPr>
            <a:r>
              <a:rPr lang="en-US" sz="2800" dirty="0" smtClean="0"/>
              <a:t> }</a:t>
            </a:r>
            <a:endParaRPr lang="en-US" dirty="0" smtClean="0"/>
          </a:p>
          <a:p>
            <a:endParaRPr lang="en-US" dirty="0"/>
          </a:p>
        </p:txBody>
      </p:sp>
      <p:sp>
        <p:nvSpPr>
          <p:cNvPr id="3" name="Title 2"/>
          <p:cNvSpPr>
            <a:spLocks noGrp="1"/>
          </p:cNvSpPr>
          <p:nvPr>
            <p:ph type="title"/>
          </p:nvPr>
        </p:nvSpPr>
        <p:spPr>
          <a:xfrm>
            <a:off x="457200" y="274638"/>
            <a:ext cx="8229600" cy="639762"/>
          </a:xfrm>
        </p:spPr>
        <p:txBody>
          <a:bodyPr>
            <a:normAutofit/>
          </a:bodyPr>
          <a:lstStyle/>
          <a:p>
            <a:r>
              <a:rPr lang="en-US" dirty="0" smtClean="0"/>
              <a:t>Creating multiple objects</a:t>
            </a:r>
            <a:endParaRPr lang="en-US" dirty="0"/>
          </a:p>
        </p:txBody>
      </p:sp>
      <p:grpSp>
        <p:nvGrpSpPr>
          <p:cNvPr id="12" name="Group 11"/>
          <p:cNvGrpSpPr/>
          <p:nvPr/>
        </p:nvGrpSpPr>
        <p:grpSpPr>
          <a:xfrm>
            <a:off x="4248338" y="4038600"/>
            <a:ext cx="4572135" cy="2362200"/>
            <a:chOff x="3505200" y="3501008"/>
            <a:chExt cx="4724400" cy="2899792"/>
          </a:xfrm>
        </p:grpSpPr>
        <p:sp>
          <p:nvSpPr>
            <p:cNvPr id="4" name="Oval 3"/>
            <p:cNvSpPr/>
            <p:nvPr/>
          </p:nvSpPr>
          <p:spPr>
            <a:xfrm>
              <a:off x="5940152" y="5085184"/>
              <a:ext cx="2289448" cy="13156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Account</a:t>
              </a:r>
              <a:endParaRPr lang="en-US" dirty="0"/>
            </a:p>
          </p:txBody>
        </p:sp>
        <p:sp>
          <p:nvSpPr>
            <p:cNvPr id="5" name="Oval 4"/>
            <p:cNvSpPr/>
            <p:nvPr/>
          </p:nvSpPr>
          <p:spPr>
            <a:xfrm>
              <a:off x="3505200" y="5791200"/>
              <a:ext cx="1371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ATM2</a:t>
              </a:r>
              <a:endParaRPr lang="en-US" dirty="0"/>
            </a:p>
          </p:txBody>
        </p:sp>
        <p:sp>
          <p:nvSpPr>
            <p:cNvPr id="6" name="Oval 5"/>
            <p:cNvSpPr/>
            <p:nvPr/>
          </p:nvSpPr>
          <p:spPr>
            <a:xfrm>
              <a:off x="3509726" y="3771900"/>
              <a:ext cx="1371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ATM1</a:t>
              </a:r>
              <a:endParaRPr lang="en-US" dirty="0"/>
            </a:p>
          </p:txBody>
        </p:sp>
        <p:sp>
          <p:nvSpPr>
            <p:cNvPr id="11" name="Oval 10"/>
            <p:cNvSpPr/>
            <p:nvPr/>
          </p:nvSpPr>
          <p:spPr>
            <a:xfrm>
              <a:off x="5715000" y="3501008"/>
              <a:ext cx="2514600" cy="12961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Account</a:t>
              </a:r>
              <a:endParaRPr lang="en-US" dirty="0"/>
            </a:p>
          </p:txBody>
        </p:sp>
      </p:grpSp>
      <p:cxnSp>
        <p:nvCxnSpPr>
          <p:cNvPr id="8" name="Straight Arrow Connector 7"/>
          <p:cNvCxnSpPr/>
          <p:nvPr/>
        </p:nvCxnSpPr>
        <p:spPr>
          <a:xfrm flipV="1">
            <a:off x="5698232" y="6036393"/>
            <a:ext cx="688684"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45832" y="4476527"/>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016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1066800"/>
            <a:ext cx="8686800" cy="5562600"/>
          </a:xfrm>
          <a:prstGeom prst="rect">
            <a:avLst/>
          </a:prstGeom>
        </p:spPr>
        <p:txBody>
          <a:bodyPr>
            <a:normAutofit lnSpcReduction="10000"/>
          </a:bodyPr>
          <a:lstStyle/>
          <a:p>
            <a:pPr>
              <a:buNone/>
            </a:pPr>
            <a:r>
              <a:rPr lang="en-US" sz="2400" dirty="0" smtClean="0"/>
              <a:t>class Test</a:t>
            </a:r>
          </a:p>
          <a:p>
            <a:pPr>
              <a:buNone/>
            </a:pPr>
            <a:r>
              <a:rPr lang="en-US" sz="2400" dirty="0" smtClean="0"/>
              <a:t> {</a:t>
            </a:r>
          </a:p>
          <a:p>
            <a:pPr>
              <a:buNone/>
            </a:pPr>
            <a:r>
              <a:rPr lang="en-US" sz="2400" dirty="0" smtClean="0"/>
              <a:t>  public static void main(String s[])</a:t>
            </a:r>
          </a:p>
          <a:p>
            <a:pPr>
              <a:buNone/>
            </a:pPr>
            <a:r>
              <a:rPr lang="en-US" sz="2400" dirty="0" smtClean="0"/>
              <a:t>    {</a:t>
            </a:r>
          </a:p>
          <a:p>
            <a:pPr>
              <a:buNone/>
            </a:pPr>
            <a:r>
              <a:rPr lang="en-US" sz="2400" dirty="0" smtClean="0"/>
              <a:t>     Account atm1=new Account();</a:t>
            </a:r>
          </a:p>
          <a:p>
            <a:pPr>
              <a:buNone/>
            </a:pPr>
            <a:r>
              <a:rPr lang="en-US" sz="2400" dirty="0" smtClean="0"/>
              <a:t>     Account atm2;   //reference variable</a:t>
            </a:r>
          </a:p>
          <a:p>
            <a:pPr>
              <a:buNone/>
            </a:pPr>
            <a:r>
              <a:rPr lang="en-US" sz="2400" dirty="0" smtClean="0"/>
              <a:t>       atm2 = atm1;</a:t>
            </a:r>
          </a:p>
          <a:p>
            <a:pPr>
              <a:buNone/>
            </a:pPr>
            <a:r>
              <a:rPr lang="en-US" sz="2400" dirty="0" smtClean="0"/>
              <a:t>       atm1=NULL;</a:t>
            </a:r>
          </a:p>
          <a:p>
            <a:pPr>
              <a:buNone/>
            </a:pPr>
            <a:r>
              <a:rPr lang="en-US" sz="2400" dirty="0" smtClean="0"/>
              <a:t>       atm2.name =“JAI”;</a:t>
            </a:r>
          </a:p>
          <a:p>
            <a:pPr>
              <a:buNone/>
            </a:pPr>
            <a:r>
              <a:rPr lang="en-US" sz="2400" dirty="0" smtClean="0"/>
              <a:t>       atm2.getAcBal();</a:t>
            </a:r>
          </a:p>
          <a:p>
            <a:pPr>
              <a:buNone/>
            </a:pPr>
            <a:r>
              <a:rPr lang="en-US" sz="2400" dirty="0" smtClean="0"/>
              <a:t>       atm2.getName();</a:t>
            </a:r>
          </a:p>
          <a:p>
            <a:pPr>
              <a:buNone/>
            </a:pPr>
            <a:r>
              <a:rPr lang="en-US" sz="2400" dirty="0" smtClean="0"/>
              <a:t>   }</a:t>
            </a:r>
          </a:p>
          <a:p>
            <a:pPr>
              <a:buNone/>
            </a:pPr>
            <a:r>
              <a:rPr lang="en-US" sz="2400" dirty="0" smtClean="0"/>
              <a:t> }</a:t>
            </a:r>
            <a:endParaRPr lang="en-US" dirty="0"/>
          </a:p>
        </p:txBody>
      </p:sp>
      <p:sp>
        <p:nvSpPr>
          <p:cNvPr id="3" name="Title 2"/>
          <p:cNvSpPr>
            <a:spLocks noGrp="1"/>
          </p:cNvSpPr>
          <p:nvPr>
            <p:ph type="title"/>
          </p:nvPr>
        </p:nvSpPr>
        <p:spPr>
          <a:xfrm>
            <a:off x="457200" y="274638"/>
            <a:ext cx="8229600" cy="792162"/>
          </a:xfrm>
        </p:spPr>
        <p:txBody>
          <a:bodyPr>
            <a:noAutofit/>
          </a:bodyPr>
          <a:lstStyle/>
          <a:p>
            <a:r>
              <a:rPr lang="en-US" sz="3200" dirty="0" smtClean="0"/>
              <a:t>Assigning object to Reference variable</a:t>
            </a:r>
            <a:endParaRPr lang="en-US" sz="3200" dirty="0"/>
          </a:p>
        </p:txBody>
      </p:sp>
      <p:sp>
        <p:nvSpPr>
          <p:cNvPr id="5" name="Oval 4"/>
          <p:cNvSpPr/>
          <p:nvPr/>
        </p:nvSpPr>
        <p:spPr>
          <a:xfrm>
            <a:off x="5881048" y="4691185"/>
            <a:ext cx="2251881" cy="17096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Account</a:t>
            </a:r>
            <a:endParaRPr lang="en-US" dirty="0"/>
          </a:p>
        </p:txBody>
      </p:sp>
      <p:sp>
        <p:nvSpPr>
          <p:cNvPr id="6" name="Oval 5"/>
          <p:cNvSpPr/>
          <p:nvPr/>
        </p:nvSpPr>
        <p:spPr>
          <a:xfrm>
            <a:off x="4038600" y="5853723"/>
            <a:ext cx="1228299" cy="478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ATM2</a:t>
            </a:r>
            <a:endParaRPr lang="en-US" dirty="0"/>
          </a:p>
        </p:txBody>
      </p:sp>
      <p:sp>
        <p:nvSpPr>
          <p:cNvPr id="7" name="Oval 6"/>
          <p:cNvSpPr/>
          <p:nvPr/>
        </p:nvSpPr>
        <p:spPr>
          <a:xfrm>
            <a:off x="7687101" y="3733800"/>
            <a:ext cx="1228299" cy="478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ATM1</a:t>
            </a:r>
            <a:endParaRPr lang="en-US" dirty="0"/>
          </a:p>
        </p:txBody>
      </p:sp>
      <p:cxnSp>
        <p:nvCxnSpPr>
          <p:cNvPr id="9" name="Straight Arrow Connector 8"/>
          <p:cNvCxnSpPr/>
          <p:nvPr/>
        </p:nvCxnSpPr>
        <p:spPr>
          <a:xfrm flipV="1">
            <a:off x="5334000" y="5791200"/>
            <a:ext cx="457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886700" y="4457700"/>
            <a:ext cx="5334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94671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52400" y="990600"/>
            <a:ext cx="8534400" cy="5638800"/>
          </a:xfrm>
          <a:prstGeom prst="rect">
            <a:avLst/>
          </a:prstGeom>
        </p:spPr>
        <p:txBody>
          <a:bodyPr>
            <a:normAutofit fontScale="85000" lnSpcReduction="20000"/>
          </a:bodyPr>
          <a:lstStyle/>
          <a:p>
            <a:pPr>
              <a:buNone/>
            </a:pPr>
            <a:r>
              <a:rPr lang="en-US" dirty="0" smtClean="0"/>
              <a:t>class Math</a:t>
            </a:r>
          </a:p>
          <a:p>
            <a:pPr>
              <a:buNone/>
            </a:pPr>
            <a:r>
              <a:rPr lang="en-US" dirty="0" smtClean="0"/>
              <a:t>   {</a:t>
            </a:r>
          </a:p>
          <a:p>
            <a:pPr>
              <a:buNone/>
            </a:pPr>
            <a:r>
              <a:rPr lang="en-US" dirty="0" smtClean="0"/>
              <a:t>     int area;</a:t>
            </a:r>
          </a:p>
          <a:p>
            <a:pPr>
              <a:buNone/>
            </a:pPr>
            <a:r>
              <a:rPr lang="en-US" dirty="0" smtClean="0"/>
              <a:t>      void getArea (int a , int b)</a:t>
            </a:r>
          </a:p>
          <a:p>
            <a:pPr>
              <a:buNone/>
            </a:pPr>
            <a:r>
              <a:rPr lang="en-US" dirty="0" smtClean="0"/>
              <a:t>         {</a:t>
            </a:r>
          </a:p>
          <a:p>
            <a:pPr>
              <a:buNone/>
            </a:pPr>
            <a:r>
              <a:rPr lang="en-US" dirty="0" smtClean="0"/>
              <a:t>           int area = a*b;</a:t>
            </a:r>
          </a:p>
          <a:p>
            <a:pPr>
              <a:buNone/>
            </a:pPr>
            <a:r>
              <a:rPr lang="en-US" dirty="0" smtClean="0"/>
              <a:t>         System.out.println(“area = “ +area);</a:t>
            </a:r>
          </a:p>
          <a:p>
            <a:pPr>
              <a:buNone/>
            </a:pPr>
            <a:r>
              <a:rPr lang="en-US" dirty="0" smtClean="0"/>
              <a:t>        }</a:t>
            </a:r>
          </a:p>
          <a:p>
            <a:pPr>
              <a:buNone/>
            </a:pPr>
            <a:r>
              <a:rPr lang="en-US" dirty="0" smtClean="0"/>
              <a:t>}</a:t>
            </a:r>
          </a:p>
          <a:p>
            <a:pPr>
              <a:buNone/>
            </a:pPr>
            <a:r>
              <a:rPr lang="en-US" dirty="0"/>
              <a:t>c</a:t>
            </a:r>
            <a:r>
              <a:rPr lang="en-US" dirty="0" smtClean="0"/>
              <a:t>lass Test</a:t>
            </a:r>
          </a:p>
          <a:p>
            <a:pPr>
              <a:buNone/>
            </a:pPr>
            <a:r>
              <a:rPr lang="en-US" dirty="0" smtClean="0"/>
              <a:t>  {</a:t>
            </a:r>
          </a:p>
          <a:p>
            <a:pPr>
              <a:buNone/>
            </a:pPr>
            <a:r>
              <a:rPr lang="en-US" dirty="0" smtClean="0"/>
              <a:t>    public static void main(String s[])</a:t>
            </a:r>
          </a:p>
          <a:p>
            <a:pPr>
              <a:buNone/>
            </a:pPr>
            <a:r>
              <a:rPr lang="en-US" dirty="0" smtClean="0"/>
              <a:t>      {</a:t>
            </a:r>
          </a:p>
          <a:p>
            <a:pPr>
              <a:buNone/>
            </a:pPr>
            <a:r>
              <a:rPr lang="en-US" dirty="0" smtClean="0"/>
              <a:t>        Math   b=new Math();</a:t>
            </a:r>
          </a:p>
          <a:p>
            <a:pPr>
              <a:buNone/>
            </a:pPr>
            <a:r>
              <a:rPr lang="en-US" dirty="0" smtClean="0"/>
              <a:t>          b. getArea(10,20);</a:t>
            </a:r>
          </a:p>
          <a:p>
            <a:pPr>
              <a:buNone/>
            </a:pPr>
            <a:r>
              <a:rPr lang="en-US" dirty="0" smtClean="0"/>
              <a:t>      }</a:t>
            </a:r>
          </a:p>
          <a:p>
            <a:pPr>
              <a:buNone/>
            </a:pPr>
            <a:r>
              <a:rPr lang="en-US" dirty="0" smtClean="0"/>
              <a:t>}</a:t>
            </a:r>
            <a:endParaRPr lang="en-US" dirty="0"/>
          </a:p>
        </p:txBody>
      </p:sp>
      <p:sp>
        <p:nvSpPr>
          <p:cNvPr id="3" name="Title 2"/>
          <p:cNvSpPr>
            <a:spLocks noGrp="1"/>
          </p:cNvSpPr>
          <p:nvPr>
            <p:ph type="title"/>
          </p:nvPr>
        </p:nvSpPr>
        <p:spPr>
          <a:xfrm>
            <a:off x="457200" y="274638"/>
            <a:ext cx="8229600" cy="715962"/>
          </a:xfrm>
        </p:spPr>
        <p:txBody>
          <a:bodyPr>
            <a:normAutofit/>
          </a:bodyPr>
          <a:lstStyle/>
          <a:p>
            <a:r>
              <a:rPr lang="en-US" dirty="0" smtClean="0"/>
              <a:t>Adding Parameter to method </a:t>
            </a:r>
            <a:endParaRPr lang="en-US" dirty="0"/>
          </a:p>
        </p:txBody>
      </p:sp>
    </p:spTree>
    <p:extLst>
      <p:ext uri="{BB962C8B-B14F-4D97-AF65-F5344CB8AC3E}">
        <p14:creationId xmlns:p14="http://schemas.microsoft.com/office/powerpoint/2010/main" val="362661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9834</TotalTime>
  <Words>1166</Words>
  <Application>Microsoft Office PowerPoint</Application>
  <PresentationFormat>On-screen Show (4:3)</PresentationFormat>
  <Paragraphs>316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PowerPoint Presentation</vt:lpstr>
      <vt:lpstr>PowerPoint Presentation</vt:lpstr>
      <vt:lpstr>The class</vt:lpstr>
      <vt:lpstr>PowerPoint Presentation</vt:lpstr>
      <vt:lpstr>PowerPoint Presentation</vt:lpstr>
      <vt:lpstr>PowerPoint Presentation</vt:lpstr>
      <vt:lpstr>Creating multiple objects</vt:lpstr>
      <vt:lpstr>Assigning object to Reference variable</vt:lpstr>
      <vt:lpstr>Adding Parameter to method </vt:lpstr>
      <vt:lpstr>Returning value</vt:lpstr>
      <vt:lpstr>Method with Variable Argument List </vt:lpstr>
      <vt:lpstr>Method overloading</vt:lpstr>
      <vt:lpstr>Constructors</vt:lpstr>
      <vt:lpstr>PowerPoint Presentation</vt:lpstr>
      <vt:lpstr>“this” keyword</vt:lpstr>
      <vt:lpstr>Static </vt:lpstr>
      <vt:lpstr>PowerPoint Presentation</vt:lpstr>
      <vt:lpstr>Final</vt:lpstr>
      <vt:lpstr>Access specifiers</vt:lpstr>
      <vt:lpstr>Memory Management </vt:lpstr>
      <vt:lpstr> System Class  </vt:lpstr>
      <vt:lpstr>Packages </vt:lpstr>
      <vt:lpstr>Some Java Packages </vt:lpstr>
      <vt:lpstr>Static Import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Santosh Gupta</cp:lastModifiedBy>
  <cp:revision>250</cp:revision>
  <dcterms:created xsi:type="dcterms:W3CDTF">2013-08-08T14:14:41Z</dcterms:created>
  <dcterms:modified xsi:type="dcterms:W3CDTF">2017-03-31T08:56:19Z</dcterms:modified>
</cp:coreProperties>
</file>