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80" r:id="rId5"/>
    <p:sldId id="282" r:id="rId6"/>
    <p:sldId id="293" r:id="rId7"/>
    <p:sldId id="294" r:id="rId8"/>
    <p:sldId id="295" r:id="rId9"/>
    <p:sldId id="284" r:id="rId10"/>
    <p:sldId id="285" r:id="rId11"/>
    <p:sldId id="286" r:id="rId12"/>
    <p:sldId id="287" r:id="rId13"/>
    <p:sldId id="296" r:id="rId14"/>
    <p:sldId id="288" r:id="rId15"/>
    <p:sldId id="289" r:id="rId16"/>
    <p:sldId id="290" r:id="rId17"/>
    <p:sldId id="291" r:id="rId18"/>
    <p:sldId id="292"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60" autoAdjust="0"/>
  </p:normalViewPr>
  <p:slideViewPr>
    <p:cSldViewPr>
      <p:cViewPr>
        <p:scale>
          <a:sx n="70" d="100"/>
          <a:sy n="70" d="100"/>
        </p:scale>
        <p:origin x="-1374" y="-180"/>
      </p:cViewPr>
      <p:guideLst>
        <p:guide orient="horz" pos="346"/>
        <p:guide orient="horz" pos="653"/>
        <p:guide pos="249"/>
      </p:guideLst>
    </p:cSldViewPr>
  </p:slideViewPr>
  <p:outlineViewPr>
    <p:cViewPr>
      <p:scale>
        <a:sx n="33" d="100"/>
        <a:sy n="33" d="100"/>
      </p:scale>
      <p:origin x="0" y="18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27-05-2016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flipH="1">
            <a:off x="178674" y="2924944"/>
            <a:ext cx="6121518" cy="932688"/>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Inheritance</a:t>
            </a:r>
            <a:endParaRPr lang="en-IN" b="1"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err="1" smtClean="0">
                <a:solidFill>
                  <a:schemeClr val="bg1">
                    <a:lumMod val="65000"/>
                  </a:schemeClr>
                </a:solidFill>
                <a:latin typeface="+mn-lt"/>
                <a:cs typeface="Times New Roman" pitchFamily="18" charset="0"/>
              </a:rPr>
              <a:t>CitiusTech</a:t>
            </a:r>
            <a:r>
              <a:rPr lang="en-IN" sz="1200" dirty="0" smtClean="0">
                <a:solidFill>
                  <a:schemeClr val="bg1">
                    <a:lumMod val="65000"/>
                  </a:schemeClr>
                </a:solidFill>
                <a:latin typeface="+mn-lt"/>
                <a:cs typeface="Times New Roman" pitchFamily="18" charset="0"/>
              </a:rPr>
              <a:t>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Method </a:t>
            </a:r>
            <a:r>
              <a:rPr lang="en-US" dirty="0"/>
              <a:t>Overriding</a:t>
            </a:r>
            <a:br>
              <a:rPr lang="en-US" dirty="0"/>
            </a:br>
            <a:endParaRPr lang="en-US" dirty="0"/>
          </a:p>
        </p:txBody>
      </p:sp>
      <p:sp>
        <p:nvSpPr>
          <p:cNvPr id="4" name="Content Placeholder 1"/>
          <p:cNvSpPr txBox="1">
            <a:spLocks/>
          </p:cNvSpPr>
          <p:nvPr/>
        </p:nvSpPr>
        <p:spPr>
          <a:xfrm>
            <a:off x="323528" y="908720"/>
            <a:ext cx="8229600"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When a method in a subclass has the same name and type signature as a method in super class , is said to be override the method of super class.</a:t>
            </a:r>
          </a:p>
          <a:p>
            <a:r>
              <a:rPr lang="en-US" dirty="0"/>
              <a:t>S</a:t>
            </a:r>
            <a:r>
              <a:rPr lang="en-US" dirty="0" smtClean="0"/>
              <a:t>ubclass provides the specific implementation of the method that has been provided by one of its parent class.</a:t>
            </a:r>
          </a:p>
          <a:p>
            <a:r>
              <a:rPr lang="en-US" dirty="0" smtClean="0"/>
              <a:t> Method </a:t>
            </a:r>
            <a:r>
              <a:rPr lang="en-US" dirty="0"/>
              <a:t>overriding is used for runtime polymorphism</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6107013" cy="2507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6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639762"/>
          </a:xfrm>
        </p:spPr>
        <p:txBody>
          <a:bodyPr>
            <a:normAutofit/>
          </a:bodyPr>
          <a:lstStyle/>
          <a:p>
            <a:r>
              <a:rPr lang="en-US" dirty="0" smtClean="0"/>
              <a:t> </a:t>
            </a:r>
            <a:endParaRPr lang="en-US" dirty="0"/>
          </a:p>
        </p:txBody>
      </p:sp>
      <p:sp>
        <p:nvSpPr>
          <p:cNvPr id="4" name="Rectangle 3"/>
          <p:cNvSpPr/>
          <p:nvPr/>
        </p:nvSpPr>
        <p:spPr>
          <a:xfrm>
            <a:off x="685800" y="1981200"/>
            <a:ext cx="7772400" cy="646331"/>
          </a:xfrm>
          <a:prstGeom prst="rect">
            <a:avLst/>
          </a:prstGeom>
        </p:spPr>
        <p:txBody>
          <a:bodyPr wrap="square">
            <a:spAutoFit/>
          </a:bodyPr>
          <a:lstStyle/>
          <a:p>
            <a:r>
              <a:rPr lang="en-US" dirty="0" smtClean="0"/>
              <a:t> </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7772400"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54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762000"/>
            <a:ext cx="8229600" cy="990600"/>
          </a:xfrm>
          <a:prstGeom prst="rect">
            <a:avLst/>
          </a:prstGeom>
        </p:spPr>
        <p:txBody>
          <a:bodyPr>
            <a:normAutofit/>
          </a:bodyPr>
          <a:lstStyle/>
          <a:p>
            <a:r>
              <a:rPr lang="en-US" dirty="0" smtClean="0"/>
              <a:t>A call to an overridden method is resolve at run time rather than compile time also known as runtime polymorphism. </a:t>
            </a:r>
            <a:endParaRPr lang="en-US" dirty="0"/>
          </a:p>
        </p:txBody>
      </p:sp>
      <p:sp>
        <p:nvSpPr>
          <p:cNvPr id="3" name="Title 2"/>
          <p:cNvSpPr>
            <a:spLocks noGrp="1"/>
          </p:cNvSpPr>
          <p:nvPr>
            <p:ph type="title"/>
          </p:nvPr>
        </p:nvSpPr>
        <p:spPr>
          <a:xfrm>
            <a:off x="457200" y="228600"/>
            <a:ext cx="8229600" cy="563562"/>
          </a:xfrm>
        </p:spPr>
        <p:txBody>
          <a:bodyPr>
            <a:normAutofit/>
          </a:bodyPr>
          <a:lstStyle/>
          <a:p>
            <a:r>
              <a:rPr lang="en-US" dirty="0" smtClean="0"/>
              <a:t>Dynamic method dispatch</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212"/>
            <a:ext cx="7704856" cy="4681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12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838200"/>
            <a:ext cx="8229600" cy="1905000"/>
          </a:xfrm>
          <a:prstGeom prst="rect">
            <a:avLst/>
          </a:prstGeom>
        </p:spPr>
        <p:txBody>
          <a:bodyPr>
            <a:normAutofit/>
          </a:bodyPr>
          <a:lstStyle/>
          <a:p>
            <a:pPr>
              <a:buNone/>
            </a:pPr>
            <a:r>
              <a:rPr lang="en-US" sz="2000" dirty="0" smtClean="0"/>
              <a:t>In some situation we want a super class that declares the structure without  providing complete implementation of every method. These methods will be implemented by sub classes by overriding.</a:t>
            </a:r>
          </a:p>
          <a:p>
            <a:pPr>
              <a:buNone/>
            </a:pPr>
            <a:r>
              <a:rPr lang="en-US" sz="2000" dirty="0" smtClean="0"/>
              <a:t>Class with abstract method must be declared as abstract and object of this class can’t be created. </a:t>
            </a:r>
            <a:endParaRPr lang="en-US" sz="2000" dirty="0"/>
          </a:p>
        </p:txBody>
      </p:sp>
      <p:sp>
        <p:nvSpPr>
          <p:cNvPr id="3" name="Title 2"/>
          <p:cNvSpPr>
            <a:spLocks noGrp="1"/>
          </p:cNvSpPr>
          <p:nvPr>
            <p:ph type="title"/>
          </p:nvPr>
        </p:nvSpPr>
        <p:spPr>
          <a:xfrm>
            <a:off x="457200" y="274638"/>
            <a:ext cx="8229600" cy="639762"/>
          </a:xfrm>
        </p:spPr>
        <p:txBody>
          <a:bodyPr>
            <a:normAutofit/>
          </a:bodyPr>
          <a:lstStyle/>
          <a:p>
            <a:r>
              <a:rPr lang="en-US" dirty="0" smtClean="0"/>
              <a:t>Abstract class</a:t>
            </a:r>
            <a:endParaRPr lang="en-US" dirty="0"/>
          </a:p>
        </p:txBody>
      </p:sp>
      <p:sp>
        <p:nvSpPr>
          <p:cNvPr id="4" name="Content Placeholder 1"/>
          <p:cNvSpPr txBox="1">
            <a:spLocks/>
          </p:cNvSpPr>
          <p:nvPr/>
        </p:nvSpPr>
        <p:spPr>
          <a:xfrm>
            <a:off x="609600" y="2590800"/>
            <a:ext cx="3352800" cy="4267200"/>
          </a:xfrm>
          <a:prstGeom prst="rect">
            <a:avLst/>
          </a:prstGeom>
        </p:spPr>
        <p:txBody>
          <a:bodyPr vert="horz">
            <a:normAutofit fontScale="70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abstract class Shape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r>
              <a:rPr lang="en-US" sz="2000" dirty="0" err="1" smtClean="0"/>
              <a:t>int</a:t>
            </a:r>
            <a:r>
              <a:rPr lang="en-US" sz="2000" dirty="0" smtClean="0"/>
              <a:t> l ,b;</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abstract void calArea();</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class Tri extends Shape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void calArea()</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r>
              <a:rPr lang="en-US" sz="2000" dirty="0" err="1" smtClean="0"/>
              <a:t>System.out.println</a:t>
            </a:r>
            <a:r>
              <a:rPr lang="en-US" sz="2000" dirty="0" smtClean="0"/>
              <a:t>(“Area for tri”)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class Rec extends Shape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void callArea()</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           </a:t>
            </a:r>
          </a:p>
          <a:p>
            <a:pPr marL="365760" lvl="0" indent="-256032">
              <a:spcBef>
                <a:spcPts val="400"/>
              </a:spcBef>
              <a:buClr>
                <a:schemeClr val="accent1"/>
              </a:buClr>
              <a:buSzPct val="68000"/>
              <a:defRPr/>
            </a:pPr>
            <a:r>
              <a:rPr lang="en-US" sz="2000" dirty="0" smtClean="0"/>
              <a:t> </a:t>
            </a:r>
            <a:r>
              <a:rPr lang="en-US" sz="2000" dirty="0" err="1" smtClean="0"/>
              <a:t>System.out.println</a:t>
            </a:r>
            <a:r>
              <a:rPr lang="en-US" sz="2000" dirty="0" smtClean="0"/>
              <a:t>(“Area for Rec”)</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4267200" y="2590800"/>
            <a:ext cx="4648200" cy="42672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class Test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public static void main(String 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Shape 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s=new Tri();</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r>
              <a:rPr lang="en-US" sz="2000" dirty="0" err="1" smtClean="0"/>
              <a:t>s.calArea</a:t>
            </a:r>
            <a:r>
              <a:rPr lang="en-US" sz="2000" dirty="0" smtClean="0"/>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s=new Rec();</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r>
              <a:rPr lang="en-US" sz="2000" dirty="0" err="1" smtClean="0"/>
              <a:t>s.calArea</a:t>
            </a:r>
            <a:r>
              <a:rPr lang="en-US" sz="2000" smtClean="0"/>
              <a:t>();</a:t>
            </a:r>
            <a:endParaRPr lang="en-US" sz="2000" dirty="0" smtClean="0"/>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000" dirty="0" smtClean="0"/>
              <a:t>         }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713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609601"/>
            <a:ext cx="8229600" cy="1371599"/>
          </a:xfrm>
          <a:prstGeom prst="rect">
            <a:avLst/>
          </a:prstGeom>
        </p:spPr>
        <p:txBody>
          <a:bodyPr>
            <a:normAutofit/>
          </a:bodyPr>
          <a:lstStyle/>
          <a:p>
            <a:r>
              <a:rPr lang="en-US" sz="2400" dirty="0" smtClean="0"/>
              <a:t>By using interface we can fully abstract the class.</a:t>
            </a:r>
          </a:p>
          <a:p>
            <a:r>
              <a:rPr lang="en-US" sz="2400" dirty="0" smtClean="0"/>
              <a:t>Interface can have abstract methods only.</a:t>
            </a:r>
          </a:p>
          <a:p>
            <a:r>
              <a:rPr lang="en-US" sz="2400" dirty="0" smtClean="0"/>
              <a:t>Data member in interface are static &amp; final.</a:t>
            </a:r>
            <a:endParaRPr lang="en-US" sz="2400" dirty="0"/>
          </a:p>
        </p:txBody>
      </p:sp>
      <p:sp>
        <p:nvSpPr>
          <p:cNvPr id="3" name="Title 2"/>
          <p:cNvSpPr>
            <a:spLocks noGrp="1"/>
          </p:cNvSpPr>
          <p:nvPr>
            <p:ph type="title"/>
          </p:nvPr>
        </p:nvSpPr>
        <p:spPr>
          <a:xfrm>
            <a:off x="457200" y="152400"/>
            <a:ext cx="8229600" cy="487362"/>
          </a:xfrm>
        </p:spPr>
        <p:txBody>
          <a:bodyPr>
            <a:normAutofit fontScale="90000"/>
          </a:bodyPr>
          <a:lstStyle/>
          <a:p>
            <a:r>
              <a:rPr lang="en-US" dirty="0" smtClean="0"/>
              <a:t>Interface</a:t>
            </a:r>
            <a:endParaRPr lang="en-US" dirty="0"/>
          </a:p>
        </p:txBody>
      </p:sp>
      <p:sp>
        <p:nvSpPr>
          <p:cNvPr id="4" name="Content Placeholder 1"/>
          <p:cNvSpPr txBox="1">
            <a:spLocks/>
          </p:cNvSpPr>
          <p:nvPr/>
        </p:nvSpPr>
        <p:spPr>
          <a:xfrm>
            <a:off x="381000" y="1905001"/>
            <a:ext cx="3542928" cy="4724399"/>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i</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nterface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Abc</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noProof="0" dirty="0" err="1" smtClean="0">
                <a:ln>
                  <a:noFill/>
                </a:ln>
                <a:solidFill>
                  <a:schemeClr val="tx1"/>
                </a:solidFill>
                <a:effectLst/>
                <a:uLnTx/>
                <a:uFillTx/>
                <a:latin typeface="+mn-lt"/>
                <a:ea typeface="+mn-ea"/>
                <a:cs typeface="+mn-cs"/>
              </a:rPr>
              <a:t>i</a:t>
            </a:r>
            <a:r>
              <a:rPr kumimoji="0" lang="en-US" sz="2400" b="0" i="0" u="none" strike="noStrike" kern="1200" cap="none" spc="0" normalizeH="0" noProof="0" dirty="0" smtClean="0">
                <a:ln>
                  <a:noFill/>
                </a:ln>
                <a:solidFill>
                  <a:schemeClr val="tx1"/>
                </a:solidFill>
                <a:effectLst/>
                <a:uLnTx/>
                <a:uFillTx/>
                <a:latin typeface="+mn-lt"/>
                <a:ea typeface="+mn-ea"/>
                <a:cs typeface="+mn-cs"/>
              </a:rPr>
              <a:t>=10;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     void m1();</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     void m2();</a:t>
            </a:r>
          </a:p>
          <a:p>
            <a:pPr marL="365760" lvl="0" indent="-256032">
              <a:spcBef>
                <a:spcPts val="400"/>
              </a:spcBef>
              <a:buClr>
                <a:schemeClr val="accent1"/>
              </a:buClr>
              <a:buSzPct val="68000"/>
              <a:defRPr/>
            </a:pPr>
            <a:r>
              <a:rPr lang="en-US" sz="2400" dirty="0" smtClean="0"/>
              <a:t>     void </a:t>
            </a:r>
            <a:r>
              <a:rPr lang="en-US" sz="2400" dirty="0"/>
              <a:t>m3();</a:t>
            </a:r>
          </a:p>
          <a:p>
            <a:pPr marL="365760" lvl="0" indent="-256032">
              <a:spcBef>
                <a:spcPts val="400"/>
              </a:spcBef>
              <a:buClr>
                <a:schemeClr val="accent1"/>
              </a:buClr>
              <a:buSzPct val="68000"/>
              <a:defRPr/>
            </a:pPr>
            <a:r>
              <a:rPr lang="en-US" sz="2400" dirty="0"/>
              <a:t>     void m3</a:t>
            </a:r>
            <a:r>
              <a:rPr lang="en-US" sz="2400" dirty="0" smtClean="0"/>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   </a:t>
            </a:r>
            <a:br>
              <a:rPr lang="en-US" sz="2400" dirty="0" smtClean="0"/>
            </a:b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4114800" y="1905000"/>
            <a:ext cx="4800600" cy="4724399"/>
          </a:xfrm>
          <a:prstGeom prst="rect">
            <a:avLst/>
          </a:prstGeom>
        </p:spPr>
        <p:txBody>
          <a:bodyPr vert="horz">
            <a:normAutofit fontScale="70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lass Test implements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noProof="0" dirty="0" err="1" smtClean="0">
                <a:ln>
                  <a:noFill/>
                </a:ln>
                <a:solidFill>
                  <a:schemeClr val="tx1"/>
                </a:solidFill>
                <a:effectLst/>
                <a:uLnTx/>
                <a:uFillTx/>
                <a:latin typeface="+mn-lt"/>
                <a:ea typeface="+mn-ea"/>
                <a:cs typeface="+mn-cs"/>
              </a:rPr>
              <a:t>Bbc</a:t>
            </a: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    void m1()</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dirty="0" smtClean="0"/>
              <a:t>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noProof="0" dirty="0" err="1" smtClean="0">
                <a:ln>
                  <a:noFill/>
                </a:ln>
                <a:solidFill>
                  <a:schemeClr val="tx1"/>
                </a:solidFill>
                <a:effectLst/>
                <a:uLnTx/>
                <a:uFillTx/>
                <a:latin typeface="+mn-lt"/>
                <a:ea typeface="+mn-ea"/>
                <a:cs typeface="+mn-cs"/>
              </a:rPr>
              <a:t>System.out.println</a:t>
            </a:r>
            <a:r>
              <a:rPr kumimoji="0" lang="en-US" sz="2400" b="0" i="0" u="none" strike="noStrike" kern="1200" cap="none" spc="0" normalizeH="0" noProof="0" dirty="0" smtClean="0">
                <a:ln>
                  <a:noFill/>
                </a:ln>
                <a:solidFill>
                  <a:schemeClr val="tx1"/>
                </a:solidFill>
                <a:effectLst/>
                <a:uLnTx/>
                <a:uFillTx/>
                <a:latin typeface="+mn-lt"/>
                <a:ea typeface="+mn-ea"/>
                <a:cs typeface="+mn-cs"/>
              </a:rPr>
              <a:t>(“m1);</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400" baseline="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65760" lvl="0" indent="-256032">
              <a:spcBef>
                <a:spcPts val="400"/>
              </a:spcBef>
              <a:buClr>
                <a:schemeClr val="accent1"/>
              </a:buClr>
              <a:buSzPct val="68000"/>
              <a:defRPr/>
            </a:pPr>
            <a:r>
              <a:rPr lang="en-US" sz="2400" dirty="0" smtClean="0"/>
              <a:t>  void m2()</a:t>
            </a:r>
          </a:p>
          <a:p>
            <a:pPr marL="365760" lvl="0" indent="-256032">
              <a:spcBef>
                <a:spcPts val="400"/>
              </a:spcBef>
              <a:buClr>
                <a:schemeClr val="accent1"/>
              </a:buClr>
              <a:buSzPct val="68000"/>
              <a:defRPr/>
            </a:pPr>
            <a:r>
              <a:rPr lang="en-US" sz="2400" dirty="0" smtClean="0"/>
              <a:t>      {</a:t>
            </a:r>
          </a:p>
          <a:p>
            <a:pPr marL="365760" lvl="0" indent="-256032">
              <a:spcBef>
                <a:spcPts val="400"/>
              </a:spcBef>
              <a:buClr>
                <a:schemeClr val="accent1"/>
              </a:buClr>
              <a:buSzPct val="68000"/>
              <a:defRPr/>
            </a:pPr>
            <a:r>
              <a:rPr lang="en-US" sz="2400" dirty="0" smtClean="0"/>
              <a:t>        </a:t>
            </a:r>
            <a:r>
              <a:rPr lang="en-US" sz="2400" dirty="0" err="1" smtClean="0"/>
              <a:t>System.out.println</a:t>
            </a:r>
            <a:r>
              <a:rPr lang="en-US" sz="2400" dirty="0" smtClean="0"/>
              <a:t>(“m2);</a:t>
            </a:r>
          </a:p>
          <a:p>
            <a:pPr marL="365760" lvl="0" indent="-256032">
              <a:spcBef>
                <a:spcPts val="400"/>
              </a:spcBef>
              <a:buClr>
                <a:schemeClr val="accent1"/>
              </a:buClr>
              <a:buSzPct val="68000"/>
              <a:defRPr/>
            </a:pPr>
            <a:r>
              <a:rPr lang="en-US" sz="2400" dirty="0" smtClean="0"/>
              <a:t>      } </a:t>
            </a:r>
          </a:p>
          <a:p>
            <a:pPr marL="365760" lvl="0" indent="-256032">
              <a:spcBef>
                <a:spcPts val="400"/>
              </a:spcBef>
              <a:buClr>
                <a:schemeClr val="accent1"/>
              </a:buClr>
              <a:buSzPct val="68000"/>
              <a:defRPr/>
            </a:pPr>
            <a:r>
              <a:rPr lang="en-US" sz="2400" dirty="0" smtClean="0"/>
              <a:t>void m3()</a:t>
            </a:r>
          </a:p>
          <a:p>
            <a:pPr marL="365760" lvl="0" indent="-256032">
              <a:spcBef>
                <a:spcPts val="400"/>
              </a:spcBef>
              <a:buClr>
                <a:schemeClr val="accent1"/>
              </a:buClr>
              <a:buSzPct val="68000"/>
              <a:defRPr/>
            </a:pPr>
            <a:r>
              <a:rPr lang="en-US" sz="2400" dirty="0" smtClean="0"/>
              <a:t>      {</a:t>
            </a:r>
          </a:p>
          <a:p>
            <a:pPr marL="365760" lvl="0" indent="-256032">
              <a:spcBef>
                <a:spcPts val="400"/>
              </a:spcBef>
              <a:buClr>
                <a:schemeClr val="accent1"/>
              </a:buClr>
              <a:buSzPct val="68000"/>
              <a:defRPr/>
            </a:pPr>
            <a:r>
              <a:rPr lang="en-US" sz="2400" dirty="0" smtClean="0"/>
              <a:t>        </a:t>
            </a:r>
            <a:r>
              <a:rPr lang="en-US" sz="2400" dirty="0" err="1" smtClean="0"/>
              <a:t>System.out.println</a:t>
            </a:r>
            <a:r>
              <a:rPr lang="en-US" sz="2400" dirty="0" smtClean="0"/>
              <a:t>(“m3);</a:t>
            </a:r>
          </a:p>
          <a:p>
            <a:pPr marL="365760" lvl="0" indent="-256032">
              <a:spcBef>
                <a:spcPts val="400"/>
              </a:spcBef>
              <a:buClr>
                <a:schemeClr val="accent1"/>
              </a:buClr>
              <a:buSzPct val="68000"/>
              <a:defRPr/>
            </a:pPr>
            <a:r>
              <a:rPr lang="en-US" sz="2400" dirty="0" smtClean="0"/>
              <a:t>      } </a:t>
            </a:r>
          </a:p>
          <a:p>
            <a:pPr marL="365760" lvl="0" indent="-256032">
              <a:spcBef>
                <a:spcPts val="400"/>
              </a:spcBef>
              <a:buClr>
                <a:schemeClr val="accent1"/>
              </a:buClr>
              <a:buSzPct val="68000"/>
              <a:defRPr/>
            </a:pPr>
            <a:r>
              <a:rPr lang="en-US" sz="2400" dirty="0" smtClean="0"/>
              <a:t>void m4()</a:t>
            </a:r>
          </a:p>
          <a:p>
            <a:pPr marL="365760" lvl="0" indent="-256032">
              <a:spcBef>
                <a:spcPts val="400"/>
              </a:spcBef>
              <a:buClr>
                <a:schemeClr val="accent1"/>
              </a:buClr>
              <a:buSzPct val="68000"/>
              <a:defRPr/>
            </a:pPr>
            <a:r>
              <a:rPr lang="en-US" sz="2400" dirty="0" smtClean="0"/>
              <a:t>      {</a:t>
            </a:r>
          </a:p>
          <a:p>
            <a:pPr marL="365760" lvl="0" indent="-256032">
              <a:spcBef>
                <a:spcPts val="400"/>
              </a:spcBef>
              <a:buClr>
                <a:schemeClr val="accent1"/>
              </a:buClr>
              <a:buSzPct val="68000"/>
              <a:defRPr/>
            </a:pPr>
            <a:r>
              <a:rPr lang="en-US" sz="2400" dirty="0" smtClean="0"/>
              <a:t>        </a:t>
            </a:r>
            <a:r>
              <a:rPr lang="en-US" sz="2400" dirty="0" err="1" smtClean="0"/>
              <a:t>System.out.println</a:t>
            </a:r>
            <a:r>
              <a:rPr lang="en-US" sz="2400" dirty="0" smtClean="0"/>
              <a:t>(“m4);</a:t>
            </a:r>
          </a:p>
          <a:p>
            <a:pPr marL="365760" lvl="0" indent="-256032">
              <a:spcBef>
                <a:spcPts val="400"/>
              </a:spcBef>
              <a:buClr>
                <a:schemeClr val="accent1"/>
              </a:buClr>
              <a:buSzPct val="68000"/>
              <a:defRPr/>
            </a:pPr>
            <a:r>
              <a:rPr lang="en-US" sz="2400" dirty="0" smtClean="0"/>
              <a:t>      }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00231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304800"/>
            <a:ext cx="8229600" cy="6248400"/>
          </a:xfrm>
          <a:prstGeom prst="rect">
            <a:avLst/>
          </a:prstGeom>
        </p:spPr>
        <p:txBody>
          <a:bodyPr/>
          <a:lstStyle/>
          <a:p>
            <a:pPr>
              <a:buNone/>
            </a:pPr>
            <a:r>
              <a:rPr lang="en-US" dirty="0" smtClean="0"/>
              <a:t>class  </a:t>
            </a:r>
            <a:r>
              <a:rPr lang="en-US" dirty="0" err="1" smtClean="0"/>
              <a:t>Eg</a:t>
            </a:r>
            <a:endParaRPr lang="en-US" dirty="0" smtClean="0"/>
          </a:p>
          <a:p>
            <a:pPr>
              <a:buNone/>
            </a:pPr>
            <a:r>
              <a:rPr lang="en-US" dirty="0" smtClean="0"/>
              <a:t> {</a:t>
            </a:r>
          </a:p>
          <a:p>
            <a:pPr>
              <a:buNone/>
            </a:pPr>
            <a:r>
              <a:rPr lang="en-US" dirty="0" smtClean="0"/>
              <a:t> public static void main(String s[])</a:t>
            </a:r>
          </a:p>
          <a:p>
            <a:pPr>
              <a:buNone/>
            </a:pPr>
            <a:r>
              <a:rPr lang="en-US" dirty="0" smtClean="0"/>
              <a:t>   {</a:t>
            </a:r>
          </a:p>
          <a:p>
            <a:pPr>
              <a:buNone/>
            </a:pPr>
            <a:r>
              <a:rPr lang="en-US" dirty="0" smtClean="0"/>
              <a:t>     </a:t>
            </a:r>
            <a:r>
              <a:rPr lang="en-US" dirty="0" err="1" smtClean="0"/>
              <a:t>Bbc</a:t>
            </a:r>
            <a:r>
              <a:rPr lang="en-US" dirty="0" smtClean="0"/>
              <a:t> ref;</a:t>
            </a:r>
          </a:p>
          <a:p>
            <a:pPr>
              <a:buNone/>
            </a:pPr>
            <a:r>
              <a:rPr lang="en-US" dirty="0" smtClean="0"/>
              <a:t>     ref=new Test();</a:t>
            </a:r>
          </a:p>
          <a:p>
            <a:pPr>
              <a:buNone/>
            </a:pPr>
            <a:r>
              <a:rPr lang="en-US" dirty="0" smtClean="0"/>
              <a:t>     ref.m1();</a:t>
            </a:r>
          </a:p>
          <a:p>
            <a:pPr>
              <a:buNone/>
            </a:pPr>
            <a:r>
              <a:rPr lang="en-US" dirty="0" smtClean="0"/>
              <a:t>     ref.m2();</a:t>
            </a:r>
          </a:p>
          <a:p>
            <a:pPr>
              <a:buNone/>
            </a:pPr>
            <a:r>
              <a:rPr lang="en-US" dirty="0" smtClean="0"/>
              <a:t>     ref.m3();</a:t>
            </a:r>
          </a:p>
          <a:p>
            <a:pPr>
              <a:buNone/>
            </a:pPr>
            <a:r>
              <a:rPr lang="en-US" dirty="0" smtClean="0"/>
              <a:t>     ref.m4();</a:t>
            </a:r>
          </a:p>
          <a:p>
            <a:pPr>
              <a:buNone/>
            </a:pPr>
            <a:r>
              <a:rPr lang="en-US" dirty="0" smtClean="0"/>
              <a:t>  }</a:t>
            </a:r>
          </a:p>
          <a:p>
            <a:pPr>
              <a:buNone/>
            </a:pPr>
            <a:r>
              <a:rPr lang="en-US" dirty="0" smtClean="0"/>
              <a:t> }</a:t>
            </a:r>
          </a:p>
          <a:p>
            <a:pPr>
              <a:buNone/>
            </a:pPr>
            <a:r>
              <a:rPr lang="en-US" dirty="0" smtClean="0"/>
              <a:t>      </a:t>
            </a:r>
            <a:endParaRPr lang="en-US" dirty="0"/>
          </a:p>
        </p:txBody>
      </p:sp>
    </p:spTree>
    <p:extLst>
      <p:ext uri="{BB962C8B-B14F-4D97-AF65-F5344CB8AC3E}">
        <p14:creationId xmlns:p14="http://schemas.microsoft.com/office/powerpoint/2010/main" val="397544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Object </a:t>
            </a:r>
            <a:r>
              <a:rPr lang="en-US" dirty="0"/>
              <a:t>Class</a:t>
            </a:r>
            <a:br>
              <a:rPr lang="en-US" dirty="0"/>
            </a:br>
            <a:endParaRPr lang="en-US" dirty="0"/>
          </a:p>
        </p:txBody>
      </p:sp>
      <p:sp>
        <p:nvSpPr>
          <p:cNvPr id="3" name="Text Placeholder 2"/>
          <p:cNvSpPr>
            <a:spLocks noGrp="1"/>
          </p:cNvSpPr>
          <p:nvPr>
            <p:ph type="body" sz="quarter" idx="10"/>
          </p:nvPr>
        </p:nvSpPr>
        <p:spPr>
          <a:xfrm>
            <a:off x="304800" y="1143000"/>
            <a:ext cx="8534400" cy="2286000"/>
          </a:xfrm>
        </p:spPr>
        <p:txBody>
          <a:bodyPr/>
          <a:lstStyle/>
          <a:p>
            <a:r>
              <a:rPr lang="en-US" dirty="0" smtClean="0"/>
              <a:t> Every </a:t>
            </a:r>
            <a:r>
              <a:rPr lang="en-US" dirty="0"/>
              <a:t>class in Java implicitly extends Object. </a:t>
            </a:r>
          </a:p>
          <a:p>
            <a:r>
              <a:rPr lang="en-US" dirty="0" smtClean="0"/>
              <a:t>Object </a:t>
            </a:r>
            <a:r>
              <a:rPr lang="en-US" dirty="0"/>
              <a:t>type variables can refer to objects of any type: </a:t>
            </a:r>
          </a:p>
          <a:p>
            <a:pPr lvl="0"/>
            <a:r>
              <a:rPr lang="en-US" dirty="0"/>
              <a:t>Example: </a:t>
            </a:r>
          </a:p>
          <a:p>
            <a:pPr lvl="1"/>
            <a:r>
              <a:rPr lang="en-US" dirty="0"/>
              <a:t>Object </a:t>
            </a:r>
            <a:r>
              <a:rPr lang="en-US" dirty="0" err="1"/>
              <a:t>obj</a:t>
            </a:r>
            <a:r>
              <a:rPr lang="en-US" dirty="0"/>
              <a:t> = new </a:t>
            </a:r>
            <a:r>
              <a:rPr lang="en-US" dirty="0" err="1"/>
              <a:t>Emp</a:t>
            </a:r>
            <a:r>
              <a:rPr lang="en-US" dirty="0"/>
              <a:t>(); </a:t>
            </a:r>
          </a:p>
          <a:p>
            <a:r>
              <a:rPr lang="en-US" dirty="0" smtClean="0"/>
              <a:t>Object </a:t>
            </a:r>
            <a:r>
              <a:rPr lang="en-US" dirty="0"/>
              <a:t>Class Methods: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01007"/>
            <a:ext cx="6442154" cy="2376265"/>
          </a:xfrm>
          <a:prstGeom prst="rect">
            <a:avLst/>
          </a:prstGeom>
          <a:noFill/>
          <a:ln>
            <a:noFill/>
          </a:ln>
        </p:spPr>
      </p:pic>
    </p:spTree>
    <p:extLst>
      <p:ext uri="{BB962C8B-B14F-4D97-AF65-F5344CB8AC3E}">
        <p14:creationId xmlns:p14="http://schemas.microsoft.com/office/powerpoint/2010/main" val="16697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457200"/>
            <a:ext cx="8229600" cy="6400800"/>
          </a:xfrm>
          <a:prstGeom prst="rect">
            <a:avLst/>
          </a:prstGeom>
        </p:spPr>
        <p:txBody>
          <a:bodyPr>
            <a:normAutofit/>
          </a:bodyPr>
          <a:lstStyle/>
          <a:p>
            <a:r>
              <a:rPr lang="en-US" dirty="0" smtClean="0"/>
              <a:t>Inheritance is one of the most important feature of object oriented programming. </a:t>
            </a:r>
          </a:p>
          <a:p>
            <a:r>
              <a:rPr lang="en-US" dirty="0" smtClean="0"/>
              <a:t>We can create hierarchical classification .</a:t>
            </a:r>
          </a:p>
          <a:p>
            <a:r>
              <a:rPr lang="en-US" dirty="0" smtClean="0"/>
              <a:t>Reusability of code.</a:t>
            </a:r>
          </a:p>
          <a:p>
            <a:r>
              <a:rPr lang="en-US" dirty="0" smtClean="0"/>
              <a:t>We can use “extends” keyword to inherit a class.</a:t>
            </a:r>
          </a:p>
          <a:p>
            <a:r>
              <a:rPr lang="en-US" dirty="0" smtClean="0"/>
              <a:t>types of inheritance .</a:t>
            </a:r>
          </a:p>
          <a:p>
            <a:pPr>
              <a:buNone/>
            </a:pPr>
            <a:r>
              <a:rPr lang="en-US" dirty="0" smtClean="0"/>
              <a:t> </a:t>
            </a:r>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r>
              <a:rPr lang="en-US" dirty="0" smtClean="0"/>
              <a:t>Note :</a:t>
            </a:r>
            <a:r>
              <a:rPr lang="en-US" sz="2400" dirty="0" smtClean="0"/>
              <a:t>We can access super class member with the object of sub class except private member.</a:t>
            </a:r>
            <a:endParaRPr lang="en-US" dirty="0" smtClean="0"/>
          </a:p>
          <a:p>
            <a:pPr>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7"/>
            <a:ext cx="6480720"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8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88640"/>
            <a:ext cx="8419280" cy="5470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797152"/>
            <a:ext cx="431482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985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t>
            </a:r>
            <a:r>
              <a:rPr lang="en-US" smtClean="0"/>
              <a:t>of </a:t>
            </a:r>
            <a:r>
              <a:rPr lang="en-US" smtClean="0"/>
              <a:t>inheritance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56084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54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multiple </a:t>
            </a:r>
            <a:r>
              <a:rPr lang="en-US" dirty="0"/>
              <a:t>inheritance is not supported in Java</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8136904" cy="554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59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762000"/>
            <a:ext cx="8229600" cy="1154832"/>
          </a:xfrm>
          <a:prstGeom prst="rect">
            <a:avLst/>
          </a:prstGeom>
        </p:spPr>
        <p:txBody>
          <a:bodyPr>
            <a:normAutofit lnSpcReduction="10000"/>
          </a:bodyPr>
          <a:lstStyle/>
          <a:p>
            <a:r>
              <a:rPr lang="en-US" dirty="0" smtClean="0"/>
              <a:t>Super  can be use in two forms</a:t>
            </a:r>
          </a:p>
          <a:p>
            <a:pPr lvl="1"/>
            <a:r>
              <a:rPr lang="en-US" dirty="0"/>
              <a:t>To access the super class </a:t>
            </a:r>
            <a:r>
              <a:rPr lang="en-US" dirty="0" smtClean="0"/>
              <a:t>member (data &amp; function).</a:t>
            </a:r>
            <a:endParaRPr lang="en-US" dirty="0"/>
          </a:p>
          <a:p>
            <a:pPr lvl="1"/>
            <a:r>
              <a:rPr lang="en-US" dirty="0" smtClean="0"/>
              <a:t>To call the super class constructor.</a:t>
            </a:r>
          </a:p>
          <a:p>
            <a:pPr lvl="1"/>
            <a:endParaRPr lang="en-US" dirty="0" smtClean="0"/>
          </a:p>
          <a:p>
            <a:pPr lvl="1"/>
            <a:endParaRPr lang="en-US" dirty="0"/>
          </a:p>
        </p:txBody>
      </p:sp>
      <p:sp>
        <p:nvSpPr>
          <p:cNvPr id="3" name="Title 2"/>
          <p:cNvSpPr>
            <a:spLocks noGrp="1"/>
          </p:cNvSpPr>
          <p:nvPr>
            <p:ph type="title"/>
          </p:nvPr>
        </p:nvSpPr>
        <p:spPr>
          <a:xfrm>
            <a:off x="457200" y="152400"/>
            <a:ext cx="8229600" cy="715962"/>
          </a:xfrm>
        </p:spPr>
        <p:txBody>
          <a:bodyPr>
            <a:normAutofit/>
          </a:bodyPr>
          <a:lstStyle/>
          <a:p>
            <a:r>
              <a:rPr lang="en-US" dirty="0" smtClean="0"/>
              <a:t>Super keyword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6048672"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4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8532440"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3501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88640"/>
            <a:ext cx="8424936" cy="830997"/>
          </a:xfrm>
          <a:prstGeom prst="rect">
            <a:avLst/>
          </a:prstGeom>
        </p:spPr>
        <p:txBody>
          <a:bodyPr wrap="square">
            <a:spAutoFit/>
          </a:bodyPr>
          <a:lstStyle/>
          <a:p>
            <a:pPr marL="800100" lvl="1" indent="-342900">
              <a:buFont typeface="Arial" panose="020B0604020202020204" pitchFamily="34" charset="0"/>
              <a:buChar char="•"/>
            </a:pPr>
            <a:r>
              <a:rPr lang="en-US" sz="2400" b="1" dirty="0"/>
              <a:t>To access the super class member that has been hidden by member of subclass.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6768752" cy="4483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71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16632"/>
            <a:ext cx="8591872" cy="563562"/>
          </a:xfrm>
        </p:spPr>
        <p:txBody>
          <a:bodyPr>
            <a:normAutofit fontScale="90000"/>
          </a:bodyPr>
          <a:lstStyle/>
          <a:p>
            <a:r>
              <a:rPr lang="en-US" dirty="0" smtClean="0"/>
              <a:t>Default super () </a:t>
            </a:r>
            <a:r>
              <a:rPr lang="en-US" sz="2200" dirty="0" smtClean="0"/>
              <a:t>-</a:t>
            </a:r>
            <a:r>
              <a:rPr lang="en-US" sz="2700" b="0" dirty="0">
                <a:solidFill>
                  <a:schemeClr val="tx1"/>
                </a:solidFill>
              </a:rPr>
              <a:t> constructors are called in order of derivation </a:t>
            </a:r>
            <a:endParaRPr lang="en-US" sz="2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001" y="692696"/>
            <a:ext cx="4519191" cy="5357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4C860A-9D4D-4EB3-88E9-8BA2FA62DD59}">
  <ds:schemaRefs>
    <ds:schemaRef ds:uri="http://schemas.openxmlformats.org/package/2006/metadata/core-properties"/>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9835</TotalTime>
  <Words>617</Words>
  <Application>Microsoft Office PowerPoint</Application>
  <PresentationFormat>On-screen Show (4:3)</PresentationFormat>
  <Paragraphs>114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PowerPoint Presentation</vt:lpstr>
      <vt:lpstr>PowerPoint Presentation</vt:lpstr>
      <vt:lpstr>PowerPoint Presentation</vt:lpstr>
      <vt:lpstr>Type of inheritance</vt:lpstr>
      <vt:lpstr> multiple inheritance is not supported in Java </vt:lpstr>
      <vt:lpstr>Super keyword</vt:lpstr>
      <vt:lpstr>PowerPoint Presentation</vt:lpstr>
      <vt:lpstr>PowerPoint Presentation</vt:lpstr>
      <vt:lpstr>Default super () - constructors are called in order of derivation </vt:lpstr>
      <vt:lpstr> Method Overriding </vt:lpstr>
      <vt:lpstr> </vt:lpstr>
      <vt:lpstr>Dynamic method dispatch</vt:lpstr>
      <vt:lpstr>Abstract class</vt:lpstr>
      <vt:lpstr>Interface</vt:lpstr>
      <vt:lpstr>PowerPoint Presentation</vt:lpstr>
      <vt:lpstr> Object Class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246</cp:revision>
  <dcterms:created xsi:type="dcterms:W3CDTF">2013-08-08T14:14:41Z</dcterms:created>
  <dcterms:modified xsi:type="dcterms:W3CDTF">2016-05-27T06:17:39Z</dcterms:modified>
</cp:coreProperties>
</file>