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80" r:id="rId5"/>
    <p:sldId id="282" r:id="rId6"/>
    <p:sldId id="300" r:id="rId7"/>
    <p:sldId id="283" r:id="rId8"/>
    <p:sldId id="284" r:id="rId9"/>
    <p:sldId id="286" r:id="rId10"/>
    <p:sldId id="287" r:id="rId11"/>
    <p:sldId id="301" r:id="rId12"/>
    <p:sldId id="288" r:id="rId13"/>
    <p:sldId id="289" r:id="rId14"/>
    <p:sldId id="290" r:id="rId15"/>
    <p:sldId id="291" r:id="rId16"/>
    <p:sldId id="292" r:id="rId17"/>
    <p:sldId id="293" r:id="rId18"/>
    <p:sldId id="294" r:id="rId19"/>
    <p:sldId id="296" r:id="rId20"/>
    <p:sldId id="297" r:id="rId21"/>
    <p:sldId id="298" r:id="rId22"/>
    <p:sldId id="299" r:id="rId23"/>
    <p:sldId id="302" r:id="rId24"/>
    <p:sldId id="30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60" autoAdjust="0"/>
  </p:normalViewPr>
  <p:slideViewPr>
    <p:cSldViewPr>
      <p:cViewPr>
        <p:scale>
          <a:sx n="70" d="100"/>
          <a:sy n="70" d="100"/>
        </p:scale>
        <p:origin x="-1374" y="-180"/>
      </p:cViewPr>
      <p:guideLst>
        <p:guide orient="horz" pos="346"/>
        <p:guide orient="horz" pos="653"/>
        <p:guide pos="249"/>
      </p:guideLst>
    </p:cSldViewPr>
  </p:slideViewPr>
  <p:outlineViewPr>
    <p:cViewPr>
      <p:scale>
        <a:sx n="33" d="100"/>
        <a:sy n="33" d="100"/>
      </p:scale>
      <p:origin x="0" y="18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06-04-2017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flipH="1">
            <a:off x="178674" y="2924944"/>
            <a:ext cx="6121518" cy="932688"/>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t>Exception Handling</a:t>
            </a:r>
            <a:endParaRPr lang="en-IN" b="1"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err="1" smtClean="0">
                <a:solidFill>
                  <a:schemeClr val="bg1">
                    <a:lumMod val="65000"/>
                  </a:schemeClr>
                </a:solidFill>
                <a:latin typeface="+mn-lt"/>
                <a:cs typeface="Times New Roman" pitchFamily="18" charset="0"/>
              </a:rPr>
              <a:t>CitiusTech</a:t>
            </a:r>
            <a:r>
              <a:rPr lang="en-IN" sz="1200" dirty="0" smtClean="0">
                <a:solidFill>
                  <a:schemeClr val="bg1">
                    <a:lumMod val="65000"/>
                  </a:schemeClr>
                </a:solidFill>
                <a:latin typeface="+mn-lt"/>
                <a:cs typeface="Times New Roman" pitchFamily="18" charset="0"/>
              </a:rPr>
              <a:t>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Rot="1" noChangeArrowheads="1"/>
          </p:cNvSpPr>
          <p:nvPr>
            <p:ph type="body" idx="4294967295"/>
          </p:nvPr>
        </p:nvSpPr>
        <p:spPr>
          <a:xfrm>
            <a:off x="457200" y="457200"/>
            <a:ext cx="8229600" cy="5668963"/>
          </a:xfrm>
          <a:prstGeom prst="rect">
            <a:avLst/>
          </a:prstGeom>
        </p:spPr>
        <p:txBody>
          <a:bodyPr/>
          <a:lstStyle/>
          <a:p>
            <a:pPr eaLnBrk="1" hangingPunct="1">
              <a:buFont typeface="Wingdings" pitchFamily="2" charset="2"/>
              <a:buNone/>
              <a:defRPr/>
            </a:pPr>
            <a:r>
              <a:rPr lang="en-US" sz="2000" smtClean="0"/>
              <a:t>catch(ExceptiontypeN  eN)</a:t>
            </a:r>
          </a:p>
          <a:p>
            <a:pPr eaLnBrk="1" hangingPunct="1">
              <a:buFont typeface="Wingdings" pitchFamily="2" charset="2"/>
              <a:buNone/>
              <a:defRPr/>
            </a:pPr>
            <a:r>
              <a:rPr lang="en-US" sz="2000" smtClean="0"/>
              <a:t>	{ </a:t>
            </a:r>
          </a:p>
          <a:p>
            <a:pPr eaLnBrk="1" hangingPunct="1">
              <a:buFont typeface="Wingdings" pitchFamily="2" charset="2"/>
              <a:buNone/>
              <a:defRPr/>
            </a:pPr>
            <a:r>
              <a:rPr lang="en-US" sz="2000" smtClean="0"/>
              <a:t>		//handler code</a:t>
            </a:r>
          </a:p>
          <a:p>
            <a:pPr eaLnBrk="1" hangingPunct="1">
              <a:buFont typeface="Wingdings" pitchFamily="2" charset="2"/>
              <a:buNone/>
              <a:defRPr/>
            </a:pPr>
            <a:r>
              <a:rPr lang="en-US" sz="2000" smtClean="0"/>
              <a:t>	}</a:t>
            </a:r>
          </a:p>
          <a:p>
            <a:pPr eaLnBrk="1" hangingPunct="1">
              <a:buFont typeface="Wingdings" pitchFamily="2" charset="2"/>
              <a:buNone/>
              <a:defRPr/>
            </a:pPr>
            <a:r>
              <a:rPr lang="en-US" sz="2000" smtClean="0"/>
              <a:t>finally</a:t>
            </a:r>
          </a:p>
          <a:p>
            <a:pPr eaLnBrk="1" hangingPunct="1">
              <a:buFont typeface="Wingdings" pitchFamily="2" charset="2"/>
              <a:buNone/>
              <a:defRPr/>
            </a:pPr>
            <a:r>
              <a:rPr lang="en-US" sz="2000" smtClean="0"/>
              <a:t>	{</a:t>
            </a:r>
          </a:p>
          <a:p>
            <a:pPr eaLnBrk="1" hangingPunct="1">
              <a:buFont typeface="Wingdings" pitchFamily="2" charset="2"/>
              <a:buNone/>
              <a:defRPr/>
            </a:pPr>
            <a:r>
              <a:rPr lang="en-US" sz="2000" smtClean="0"/>
              <a:t>	//final handler code</a:t>
            </a:r>
          </a:p>
          <a:p>
            <a:pPr eaLnBrk="1" hangingPunct="1">
              <a:buFont typeface="Wingdings" pitchFamily="2" charset="2"/>
              <a:buNone/>
              <a:defRPr/>
            </a:pPr>
            <a:r>
              <a:rPr lang="en-US" sz="2000" smtClean="0"/>
              <a:t>	}</a:t>
            </a:r>
          </a:p>
          <a:p>
            <a:pPr eaLnBrk="1" hangingPunct="1">
              <a:buFont typeface="Wingdings" pitchFamily="2" charset="2"/>
              <a:buNone/>
              <a:defRPr/>
            </a:pPr>
            <a:endParaRPr lang="en-US" sz="2000" smtClean="0"/>
          </a:p>
          <a:p>
            <a:pPr eaLnBrk="1" hangingPunct="1">
              <a:buFont typeface="Wingdings" pitchFamily="2" charset="2"/>
              <a:buNone/>
              <a:defRPr/>
            </a:pPr>
            <a:r>
              <a:rPr lang="en-US" sz="2000" smtClean="0"/>
              <a:t>Note : if non of these handler are capable to handle the exception then</a:t>
            </a:r>
          </a:p>
          <a:p>
            <a:pPr eaLnBrk="1" hangingPunct="1">
              <a:buFont typeface="Wingdings" pitchFamily="2" charset="2"/>
              <a:buNone/>
              <a:defRPr/>
            </a:pPr>
            <a:r>
              <a:rPr lang="en-US" sz="2000" smtClean="0"/>
              <a:t>Java default handler will handle the exception . JVM will display the error massage and terminate the program.</a:t>
            </a:r>
          </a:p>
          <a:p>
            <a:pPr eaLnBrk="1" hangingPunct="1">
              <a:buFont typeface="Wingdings" pitchFamily="2" charset="2"/>
              <a:buNone/>
              <a:defRPr/>
            </a:pPr>
            <a:endParaRPr lang="en-US" smtClean="0"/>
          </a:p>
        </p:txBody>
      </p:sp>
    </p:spTree>
    <p:extLst>
      <p:ext uri="{BB962C8B-B14F-4D97-AF65-F5344CB8AC3E}">
        <p14:creationId xmlns:p14="http://schemas.microsoft.com/office/powerpoint/2010/main" val="273519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Rot="1" noChangeArrowheads="1"/>
          </p:cNvSpPr>
          <p:nvPr>
            <p:ph type="body" idx="4294967295"/>
          </p:nvPr>
        </p:nvSpPr>
        <p:spPr>
          <a:xfrm>
            <a:off x="457200" y="152400"/>
            <a:ext cx="8229600" cy="6324600"/>
          </a:xfrm>
          <a:prstGeom prst="rect">
            <a:avLst/>
          </a:prstGeom>
        </p:spPr>
        <p:txBody>
          <a:bodyPr>
            <a:normAutofit fontScale="92500" lnSpcReduction="20000"/>
          </a:bodyPr>
          <a:lstStyle/>
          <a:p>
            <a:pPr eaLnBrk="1" hangingPunct="1">
              <a:lnSpc>
                <a:spcPct val="80000"/>
              </a:lnSpc>
              <a:buFont typeface="Wingdings" pitchFamily="2" charset="2"/>
              <a:buNone/>
              <a:defRPr/>
            </a:pPr>
            <a:r>
              <a:rPr lang="en-US" sz="2000" b="1" dirty="0" smtClean="0"/>
              <a:t>class Example</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b="1" dirty="0" smtClean="0"/>
              <a:t>   public static void main(String s[])</a:t>
            </a:r>
          </a:p>
          <a:p>
            <a:pPr eaLnBrk="1" hangingPunct="1">
              <a:lnSpc>
                <a:spcPct val="80000"/>
              </a:lnSpc>
              <a:buFont typeface="Wingdings" pitchFamily="2" charset="2"/>
              <a:buNone/>
              <a:defRPr/>
            </a:pPr>
            <a:r>
              <a:rPr lang="en-US" sz="2000" b="1" dirty="0" smtClean="0"/>
              <a:t>  		{</a:t>
            </a:r>
          </a:p>
          <a:p>
            <a:pPr marL="0" indent="0">
              <a:buNone/>
            </a:pPr>
            <a:r>
              <a:rPr lang="en-US" sz="2000" b="1" dirty="0" smtClean="0"/>
              <a:t>	</a:t>
            </a:r>
            <a:r>
              <a:rPr lang="en-IN" sz="2000" dirty="0" smtClean="0"/>
              <a:t>Scanner </a:t>
            </a:r>
            <a:r>
              <a:rPr lang="en-IN" sz="2000" u="sng" dirty="0" err="1"/>
              <a:t>sc</a:t>
            </a:r>
            <a:r>
              <a:rPr lang="en-IN" sz="2000" u="sng" dirty="0"/>
              <a:t>=</a:t>
            </a:r>
            <a:r>
              <a:rPr lang="en-IN" sz="2000" b="1" u="sng" dirty="0"/>
              <a:t>new Scanner(System.</a:t>
            </a:r>
            <a:r>
              <a:rPr lang="en-IN" sz="2000" b="1" i="1" u="sng" dirty="0"/>
              <a:t>in);</a:t>
            </a:r>
          </a:p>
          <a:p>
            <a:pPr marL="0" indent="0">
              <a:buNone/>
            </a:pPr>
            <a:r>
              <a:rPr lang="en-IN" sz="2000" dirty="0" smtClean="0"/>
              <a:t>                 </a:t>
            </a:r>
            <a:r>
              <a:rPr lang="en-IN" sz="2000" dirty="0" err="1" smtClean="0"/>
              <a:t>System.</a:t>
            </a:r>
            <a:r>
              <a:rPr lang="en-IN" sz="2000" b="1" i="1" dirty="0" err="1" smtClean="0"/>
              <a:t>out.println</a:t>
            </a:r>
            <a:r>
              <a:rPr lang="en-IN" sz="2000" b="1" i="1" dirty="0"/>
              <a:t>("Enter First number");</a:t>
            </a:r>
          </a:p>
          <a:p>
            <a:pPr marL="0" indent="0">
              <a:buNone/>
            </a:pPr>
            <a:r>
              <a:rPr lang="en-IN" sz="2000" b="1" dirty="0" smtClean="0"/>
              <a:t>                 </a:t>
            </a:r>
            <a:r>
              <a:rPr lang="en-IN" sz="2000" b="1" dirty="0" err="1" smtClean="0"/>
              <a:t>int</a:t>
            </a:r>
            <a:r>
              <a:rPr lang="en-IN" sz="2000" b="1" dirty="0" smtClean="0"/>
              <a:t> </a:t>
            </a:r>
            <a:r>
              <a:rPr lang="en-IN" sz="2000" b="1" dirty="0"/>
              <a:t>a=</a:t>
            </a:r>
            <a:r>
              <a:rPr lang="en-IN" sz="2000" b="1" dirty="0" err="1"/>
              <a:t>sc.nextInt</a:t>
            </a:r>
            <a:r>
              <a:rPr lang="en-IN" sz="2000" b="1" dirty="0"/>
              <a:t>();</a:t>
            </a:r>
          </a:p>
          <a:p>
            <a:pPr marL="0" indent="0">
              <a:buNone/>
            </a:pPr>
            <a:r>
              <a:rPr lang="en-IN" sz="2000" dirty="0" smtClean="0"/>
              <a:t>                 </a:t>
            </a:r>
            <a:r>
              <a:rPr lang="en-IN" sz="2000" dirty="0" err="1" smtClean="0"/>
              <a:t>System.</a:t>
            </a:r>
            <a:r>
              <a:rPr lang="en-IN" sz="2000" b="1" i="1" dirty="0" err="1" smtClean="0"/>
              <a:t>out.println</a:t>
            </a:r>
            <a:r>
              <a:rPr lang="en-IN" sz="2000" b="1" i="1" dirty="0"/>
              <a:t>("Enter 2nd number");</a:t>
            </a:r>
          </a:p>
          <a:p>
            <a:pPr marL="0" indent="0">
              <a:buNone/>
            </a:pPr>
            <a:r>
              <a:rPr lang="en-IN" sz="2000" b="1" dirty="0" smtClean="0"/>
              <a:t>                 </a:t>
            </a:r>
            <a:r>
              <a:rPr lang="en-IN" sz="2000" b="1" dirty="0" err="1" smtClean="0"/>
              <a:t>int</a:t>
            </a:r>
            <a:r>
              <a:rPr lang="en-IN" sz="2000" b="1" dirty="0" smtClean="0"/>
              <a:t> </a:t>
            </a:r>
            <a:r>
              <a:rPr lang="en-IN" sz="2000" b="1" dirty="0"/>
              <a:t>b=</a:t>
            </a:r>
            <a:r>
              <a:rPr lang="en-IN" sz="2000" b="1" dirty="0" err="1"/>
              <a:t>sc.nextInt</a:t>
            </a:r>
            <a:r>
              <a:rPr lang="en-IN" sz="2000" b="1" dirty="0"/>
              <a:t>();</a:t>
            </a:r>
            <a:r>
              <a:rPr lang="en-US" sz="2000" b="1" dirty="0" smtClean="0"/>
              <a:t>     </a:t>
            </a:r>
          </a:p>
          <a:p>
            <a:pPr marL="0" indent="0">
              <a:buNone/>
            </a:pPr>
            <a:r>
              <a:rPr lang="en-US" sz="2000" b="1" dirty="0" smtClean="0"/>
              <a:t>                    try</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b="1" dirty="0" smtClean="0"/>
              <a:t>			</a:t>
            </a:r>
            <a:r>
              <a:rPr lang="en-US" sz="2000" b="1" dirty="0" err="1" smtClean="0"/>
              <a:t>int</a:t>
            </a:r>
            <a:r>
              <a:rPr lang="en-US" sz="2000" b="1" dirty="0" smtClean="0"/>
              <a:t> c=a/b;</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b="1" dirty="0" smtClean="0"/>
              <a:t>		           catch(</a:t>
            </a:r>
            <a:r>
              <a:rPr lang="en-US" sz="2000" b="1" dirty="0" err="1" smtClean="0"/>
              <a:t>ArithmeticException</a:t>
            </a:r>
            <a:r>
              <a:rPr lang="en-US" sz="2000" b="1" dirty="0" smtClean="0"/>
              <a:t> ae)</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b="1" dirty="0" smtClean="0"/>
              <a:t>                                    </a:t>
            </a:r>
            <a:r>
              <a:rPr lang="en-US" sz="2000" b="1" dirty="0" err="1" smtClean="0"/>
              <a:t>System.out.println</a:t>
            </a:r>
            <a:r>
              <a:rPr lang="en-US" sz="2000" b="1" dirty="0" smtClean="0"/>
              <a:t>(“divided by 0”);</a:t>
            </a:r>
          </a:p>
          <a:p>
            <a:pPr eaLnBrk="1" hangingPunct="1">
              <a:lnSpc>
                <a:spcPct val="80000"/>
              </a:lnSpc>
              <a:buFont typeface="Wingdings" pitchFamily="2" charset="2"/>
              <a:buNone/>
              <a:defRPr/>
            </a:pPr>
            <a:r>
              <a:rPr lang="en-US" sz="2000" b="1" dirty="0" smtClean="0"/>
              <a:t>          	                      </a:t>
            </a:r>
            <a:r>
              <a:rPr lang="en-US" sz="2000" b="1" dirty="0" err="1" smtClean="0"/>
              <a:t>System.out.println</a:t>
            </a:r>
            <a:r>
              <a:rPr lang="en-US" sz="2000" b="1" dirty="0" smtClean="0"/>
              <a:t>(ae);</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b="1" dirty="0" smtClean="0"/>
              <a:t>			</a:t>
            </a:r>
            <a:r>
              <a:rPr lang="en-US" sz="2000" b="1" dirty="0" err="1" smtClean="0"/>
              <a:t>System.out.println</a:t>
            </a:r>
            <a:r>
              <a:rPr lang="en-US" sz="2000" b="1" dirty="0" smtClean="0"/>
              <a:t>(“after catch”);</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r>
              <a:rPr lang="en-US" sz="2000" b="1" dirty="0" smtClean="0"/>
              <a:t>  }</a:t>
            </a:r>
          </a:p>
          <a:p>
            <a:pPr eaLnBrk="1" hangingPunct="1">
              <a:lnSpc>
                <a:spcPct val="80000"/>
              </a:lnSpc>
              <a:buFont typeface="Wingdings" pitchFamily="2" charset="2"/>
              <a:buNone/>
              <a:defRPr/>
            </a:pPr>
            <a:endParaRPr lang="en-US" sz="2000" b="1" dirty="0" smtClean="0"/>
          </a:p>
          <a:p>
            <a:pPr eaLnBrk="1" hangingPunct="1">
              <a:lnSpc>
                <a:spcPct val="80000"/>
              </a:lnSpc>
              <a:buFont typeface="Wingdings" pitchFamily="2" charset="2"/>
              <a:buNone/>
              <a:defRPr/>
            </a:pPr>
            <a:r>
              <a:rPr lang="en-US" sz="2400" dirty="0" smtClean="0"/>
              <a:t>		</a:t>
            </a:r>
          </a:p>
        </p:txBody>
      </p:sp>
    </p:spTree>
    <p:extLst>
      <p:ext uri="{BB962C8B-B14F-4D97-AF65-F5344CB8AC3E}">
        <p14:creationId xmlns:p14="http://schemas.microsoft.com/office/powerpoint/2010/main" val="295032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Rot="1" noChangeArrowheads="1"/>
          </p:cNvSpPr>
          <p:nvPr>
            <p:ph type="body" idx="4294967295"/>
          </p:nvPr>
        </p:nvSpPr>
        <p:spPr>
          <a:xfrm>
            <a:off x="457200" y="304800"/>
            <a:ext cx="8229600" cy="6324600"/>
          </a:xfrm>
          <a:prstGeom prst="rect">
            <a:avLst/>
          </a:prstGeom>
        </p:spPr>
        <p:txBody>
          <a:bodyPr/>
          <a:lstStyle/>
          <a:p>
            <a:pPr eaLnBrk="1" hangingPunct="1">
              <a:lnSpc>
                <a:spcPct val="90000"/>
              </a:lnSpc>
              <a:buFont typeface="Wingdings" pitchFamily="2" charset="2"/>
              <a:buNone/>
              <a:defRPr/>
            </a:pPr>
            <a:r>
              <a:rPr lang="en-US" sz="2000" b="1" smtClean="0"/>
              <a:t>class Example2</a:t>
            </a:r>
          </a:p>
          <a:p>
            <a:pPr eaLnBrk="1" hangingPunct="1">
              <a:lnSpc>
                <a:spcPct val="90000"/>
              </a:lnSpc>
              <a:buFont typeface="Wingdings" pitchFamily="2" charset="2"/>
              <a:buNone/>
              <a:defRPr/>
            </a:pPr>
            <a:r>
              <a:rPr lang="en-US" sz="2000" b="1" smtClean="0"/>
              <a:t>    {</a:t>
            </a:r>
          </a:p>
          <a:p>
            <a:pPr eaLnBrk="1" hangingPunct="1">
              <a:lnSpc>
                <a:spcPct val="90000"/>
              </a:lnSpc>
              <a:buFont typeface="Wingdings" pitchFamily="2" charset="2"/>
              <a:buNone/>
              <a:defRPr/>
            </a:pPr>
            <a:r>
              <a:rPr lang="en-US" sz="2000" b="1" smtClean="0"/>
              <a:t>      int a[][]=new int[3][3];</a:t>
            </a:r>
          </a:p>
          <a:p>
            <a:pPr eaLnBrk="1" hangingPunct="1">
              <a:lnSpc>
                <a:spcPct val="90000"/>
              </a:lnSpc>
              <a:buFont typeface="Wingdings" pitchFamily="2" charset="2"/>
              <a:buNone/>
              <a:defRPr/>
            </a:pPr>
            <a:r>
              <a:rPr lang="en-US" sz="2000" b="1" smtClean="0"/>
              <a:t>		public void store()</a:t>
            </a:r>
          </a:p>
          <a:p>
            <a:pPr eaLnBrk="1" hangingPunct="1">
              <a:lnSpc>
                <a:spcPct val="90000"/>
              </a:lnSpc>
              <a:buFont typeface="Wingdings" pitchFamily="2" charset="2"/>
              <a:buNone/>
              <a:defRPr/>
            </a:pPr>
            <a:r>
              <a:rPr lang="en-US" sz="2000" b="1" smtClean="0"/>
              <a:t>		 {      </a:t>
            </a:r>
          </a:p>
          <a:p>
            <a:pPr eaLnBrk="1" hangingPunct="1">
              <a:lnSpc>
                <a:spcPct val="90000"/>
              </a:lnSpc>
              <a:buFont typeface="Wingdings" pitchFamily="2" charset="2"/>
              <a:buNone/>
              <a:defRPr/>
            </a:pPr>
            <a:r>
              <a:rPr lang="en-US" sz="2000" b="1" smtClean="0"/>
              <a:t>		  try</a:t>
            </a:r>
          </a:p>
          <a:p>
            <a:pPr eaLnBrk="1" hangingPunct="1">
              <a:lnSpc>
                <a:spcPct val="90000"/>
              </a:lnSpc>
              <a:buFont typeface="Wingdings" pitchFamily="2" charset="2"/>
              <a:buNone/>
              <a:defRPr/>
            </a:pPr>
            <a:r>
              <a:rPr lang="en-US" sz="2000" b="1" smtClean="0"/>
              <a:t>		   {</a:t>
            </a:r>
          </a:p>
          <a:p>
            <a:pPr eaLnBrk="1" hangingPunct="1">
              <a:lnSpc>
                <a:spcPct val="90000"/>
              </a:lnSpc>
              <a:buFont typeface="Wingdings" pitchFamily="2" charset="2"/>
              <a:buNone/>
              <a:defRPr/>
            </a:pPr>
            <a:r>
              <a:rPr lang="en-US" sz="2000" b="1" smtClean="0"/>
              <a:t>		     for(int i=0;i&lt;3;i++)</a:t>
            </a:r>
          </a:p>
          <a:p>
            <a:pPr eaLnBrk="1" hangingPunct="1">
              <a:lnSpc>
                <a:spcPct val="90000"/>
              </a:lnSpc>
              <a:buFont typeface="Wingdings" pitchFamily="2" charset="2"/>
              <a:buNone/>
              <a:defRPr/>
            </a:pPr>
            <a:r>
              <a:rPr lang="en-US" sz="2000" b="1" smtClean="0"/>
              <a:t>                  {</a:t>
            </a:r>
          </a:p>
          <a:p>
            <a:pPr eaLnBrk="1" hangingPunct="1">
              <a:lnSpc>
                <a:spcPct val="90000"/>
              </a:lnSpc>
              <a:buFont typeface="Wingdings" pitchFamily="2" charset="2"/>
              <a:buNone/>
              <a:defRPr/>
            </a:pPr>
            <a:r>
              <a:rPr lang="en-US" sz="2000" b="1" smtClean="0"/>
              <a:t>			 for(int j=0;j&lt;5;j++)</a:t>
            </a:r>
          </a:p>
          <a:p>
            <a:pPr eaLnBrk="1" hangingPunct="1">
              <a:lnSpc>
                <a:spcPct val="90000"/>
              </a:lnSpc>
              <a:buFont typeface="Wingdings" pitchFamily="2" charset="2"/>
              <a:buNone/>
              <a:defRPr/>
            </a:pPr>
            <a:r>
              <a:rPr lang="en-US" sz="2000" b="1" smtClean="0"/>
              <a:t>                          {</a:t>
            </a:r>
          </a:p>
          <a:p>
            <a:pPr eaLnBrk="1" hangingPunct="1">
              <a:lnSpc>
                <a:spcPct val="90000"/>
              </a:lnSpc>
              <a:buFont typeface="Wingdings" pitchFamily="2" charset="2"/>
              <a:buNone/>
              <a:defRPr/>
            </a:pPr>
            <a:r>
              <a:rPr lang="en-US" sz="2000" b="1" smtClean="0"/>
              <a:t>                              //code</a:t>
            </a:r>
          </a:p>
          <a:p>
            <a:pPr eaLnBrk="1" hangingPunct="1">
              <a:lnSpc>
                <a:spcPct val="90000"/>
              </a:lnSpc>
              <a:buFont typeface="Wingdings" pitchFamily="2" charset="2"/>
              <a:buNone/>
              <a:defRPr/>
            </a:pPr>
            <a:r>
              <a:rPr lang="en-US" sz="2000" b="1" smtClean="0"/>
              <a:t>			      }  } }</a:t>
            </a:r>
          </a:p>
          <a:p>
            <a:pPr eaLnBrk="1" hangingPunct="1">
              <a:lnSpc>
                <a:spcPct val="90000"/>
              </a:lnSpc>
              <a:buFont typeface="Wingdings" pitchFamily="2" charset="2"/>
              <a:buNone/>
              <a:defRPr/>
            </a:pPr>
            <a:r>
              <a:rPr lang="en-US" sz="2000" b="1" smtClean="0"/>
              <a:t>                    catch(ArraryIndexOutOfBoundsException  aeo)</a:t>
            </a:r>
          </a:p>
          <a:p>
            <a:pPr eaLnBrk="1" hangingPunct="1">
              <a:lnSpc>
                <a:spcPct val="90000"/>
              </a:lnSpc>
              <a:buFont typeface="Wingdings" pitchFamily="2" charset="2"/>
              <a:buNone/>
              <a:defRPr/>
            </a:pPr>
            <a:r>
              <a:rPr lang="en-US" sz="2000" b="1" smtClean="0"/>
              <a:t>                       {</a:t>
            </a:r>
          </a:p>
          <a:p>
            <a:pPr eaLnBrk="1" hangingPunct="1">
              <a:lnSpc>
                <a:spcPct val="90000"/>
              </a:lnSpc>
              <a:buFont typeface="Wingdings" pitchFamily="2" charset="2"/>
              <a:buNone/>
              <a:defRPr/>
            </a:pPr>
            <a:r>
              <a:rPr lang="en-US" sz="2000" b="1" smtClean="0"/>
              <a:t>			 System.out.println(“out of bounds”+aeo</a:t>
            </a:r>
            <a:r>
              <a:rPr lang="en-US" sz="2400" b="1" smtClean="0"/>
              <a:t>);</a:t>
            </a:r>
          </a:p>
          <a:p>
            <a:pPr eaLnBrk="1" hangingPunct="1">
              <a:lnSpc>
                <a:spcPct val="90000"/>
              </a:lnSpc>
              <a:buFont typeface="Wingdings" pitchFamily="2" charset="2"/>
              <a:buNone/>
              <a:defRPr/>
            </a:pPr>
            <a:r>
              <a:rPr lang="en-US" sz="2000" b="1" smtClean="0"/>
              <a:t>                       }</a:t>
            </a:r>
          </a:p>
          <a:p>
            <a:pPr eaLnBrk="1" hangingPunct="1">
              <a:lnSpc>
                <a:spcPct val="90000"/>
              </a:lnSpc>
              <a:buFont typeface="Wingdings" pitchFamily="2" charset="2"/>
              <a:buNone/>
              <a:defRPr/>
            </a:pPr>
            <a:r>
              <a:rPr lang="en-US" sz="2000" b="1" smtClean="0"/>
              <a:t>             </a:t>
            </a:r>
          </a:p>
        </p:txBody>
      </p:sp>
    </p:spTree>
    <p:extLst>
      <p:ext uri="{BB962C8B-B14F-4D97-AF65-F5344CB8AC3E}">
        <p14:creationId xmlns:p14="http://schemas.microsoft.com/office/powerpoint/2010/main" val="49180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457200" y="228600"/>
            <a:ext cx="8229600" cy="685800"/>
          </a:xfrm>
        </p:spPr>
        <p:txBody>
          <a:bodyPr/>
          <a:lstStyle/>
          <a:p>
            <a:pPr eaLnBrk="1" hangingPunct="1">
              <a:defRPr/>
            </a:pPr>
            <a:r>
              <a:rPr lang="en-US" sz="4000" smtClean="0"/>
              <a:t>Multiple catch</a:t>
            </a:r>
          </a:p>
        </p:txBody>
      </p:sp>
      <p:sp>
        <p:nvSpPr>
          <p:cNvPr id="14339" name="Rectangle 3"/>
          <p:cNvSpPr>
            <a:spLocks noGrp="1" noRot="1" noChangeArrowheads="1"/>
          </p:cNvSpPr>
          <p:nvPr>
            <p:ph type="body" idx="4294967295"/>
          </p:nvPr>
        </p:nvSpPr>
        <p:spPr>
          <a:xfrm>
            <a:off x="0" y="838200"/>
            <a:ext cx="9144000" cy="5715000"/>
          </a:xfrm>
          <a:prstGeom prst="rect">
            <a:avLst/>
          </a:prstGeom>
        </p:spPr>
        <p:txBody>
          <a:bodyPr>
            <a:noAutofit/>
          </a:bodyPr>
          <a:lstStyle/>
          <a:p>
            <a:pPr eaLnBrk="1" hangingPunct="1">
              <a:lnSpc>
                <a:spcPct val="80000"/>
              </a:lnSpc>
              <a:buFont typeface="Wingdings" pitchFamily="2" charset="2"/>
              <a:buNone/>
              <a:defRPr/>
            </a:pPr>
            <a:r>
              <a:rPr lang="en-US" sz="1800" b="1" dirty="0" smtClean="0"/>
              <a:t>class </a:t>
            </a:r>
            <a:r>
              <a:rPr lang="en-US" sz="1800" b="1" dirty="0" err="1" smtClean="0"/>
              <a:t>Abc</a:t>
            </a:r>
            <a:endParaRPr lang="en-US" sz="1800" b="1" dirty="0" smtClean="0"/>
          </a:p>
          <a:p>
            <a:pPr eaLnBrk="1" hangingPunct="1">
              <a:lnSpc>
                <a:spcPct val="80000"/>
              </a:lnSpc>
              <a:buFont typeface="Wingdings" pitchFamily="2" charset="2"/>
              <a:buNone/>
              <a:defRPr/>
            </a:pPr>
            <a:r>
              <a:rPr lang="en-US" sz="1800" b="1" dirty="0" smtClean="0"/>
              <a:t> {  </a:t>
            </a:r>
          </a:p>
          <a:p>
            <a:pPr eaLnBrk="1" hangingPunct="1">
              <a:lnSpc>
                <a:spcPct val="80000"/>
              </a:lnSpc>
              <a:buFont typeface="Wingdings" pitchFamily="2" charset="2"/>
              <a:buNone/>
              <a:defRPr/>
            </a:pPr>
            <a:r>
              <a:rPr lang="en-US" sz="1800" b="1" dirty="0" smtClean="0"/>
              <a:t>   public static void main(String </a:t>
            </a:r>
            <a:r>
              <a:rPr lang="en-US" sz="1800" b="1" dirty="0" err="1" smtClean="0"/>
              <a:t>args</a:t>
            </a:r>
            <a:r>
              <a:rPr lang="en-US" sz="1800" b="1" dirty="0" smtClean="0"/>
              <a:t>[])</a:t>
            </a:r>
          </a:p>
          <a:p>
            <a:pPr eaLnBrk="1" hangingPunct="1">
              <a:lnSpc>
                <a:spcPct val="80000"/>
              </a:lnSpc>
              <a:buFont typeface="Wingdings" pitchFamily="2" charset="2"/>
              <a:buNone/>
              <a:defRPr/>
            </a:pPr>
            <a:r>
              <a:rPr lang="en-US" sz="1800" b="1" dirty="0" smtClean="0"/>
              <a:t>     {						 c:\&gt;java </a:t>
            </a:r>
            <a:r>
              <a:rPr lang="en-US" sz="1800" b="1" dirty="0" err="1" smtClean="0"/>
              <a:t>Abc</a:t>
            </a:r>
            <a:endParaRPr lang="en-US" sz="1800" b="1" dirty="0" smtClean="0"/>
          </a:p>
          <a:p>
            <a:pPr eaLnBrk="1" hangingPunct="1">
              <a:lnSpc>
                <a:spcPct val="80000"/>
              </a:lnSpc>
              <a:buFont typeface="Wingdings" pitchFamily="2" charset="2"/>
              <a:buNone/>
              <a:defRPr/>
            </a:pPr>
            <a:r>
              <a:rPr lang="en-US" sz="1800" b="1" dirty="0" smtClean="0"/>
              <a:t>     try						  O/P :</a:t>
            </a:r>
          </a:p>
          <a:p>
            <a:pPr eaLnBrk="1" hangingPunct="1">
              <a:lnSpc>
                <a:spcPct val="80000"/>
              </a:lnSpc>
              <a:buFont typeface="Wingdings" pitchFamily="2" charset="2"/>
              <a:buNone/>
              <a:defRPr/>
            </a:pPr>
            <a:r>
              <a:rPr lang="en-US" sz="1800" b="1" dirty="0" smtClean="0"/>
              <a:t>	 {						       a=0</a:t>
            </a:r>
          </a:p>
          <a:p>
            <a:pPr eaLnBrk="1" hangingPunct="1">
              <a:lnSpc>
                <a:spcPct val="80000"/>
              </a:lnSpc>
              <a:buFont typeface="Wingdings" pitchFamily="2" charset="2"/>
              <a:buNone/>
              <a:defRPr/>
            </a:pPr>
            <a:r>
              <a:rPr lang="en-US" sz="1800" b="1" dirty="0" smtClean="0"/>
              <a:t>        </a:t>
            </a:r>
            <a:r>
              <a:rPr lang="en-US" sz="1800" b="1" dirty="0" err="1" smtClean="0"/>
              <a:t>int</a:t>
            </a:r>
            <a:r>
              <a:rPr lang="en-US" sz="1800" b="1" dirty="0" smtClean="0"/>
              <a:t> a=</a:t>
            </a:r>
            <a:r>
              <a:rPr lang="en-US" sz="1800" b="1" dirty="0" err="1" smtClean="0"/>
              <a:t>args.length</a:t>
            </a:r>
            <a:r>
              <a:rPr lang="en-US" sz="1800" b="1" dirty="0" smtClean="0"/>
              <a:t>;				    arithmetic Exception </a:t>
            </a:r>
            <a:r>
              <a:rPr lang="en-US" sz="1800" b="1" dirty="0" err="1" smtClean="0"/>
              <a:t>msg</a:t>
            </a:r>
            <a:endParaRPr lang="en-US" sz="1800" b="1" dirty="0" smtClean="0"/>
          </a:p>
          <a:p>
            <a:pPr eaLnBrk="1" hangingPunct="1">
              <a:lnSpc>
                <a:spcPct val="80000"/>
              </a:lnSpc>
              <a:buFont typeface="Wingdings" pitchFamily="2" charset="2"/>
              <a:buNone/>
              <a:defRPr/>
            </a:pPr>
            <a:r>
              <a:rPr lang="en-US" sz="1800" b="1" dirty="0" smtClean="0"/>
              <a:t>	  </a:t>
            </a:r>
            <a:r>
              <a:rPr lang="en-US" sz="1800" b="1" dirty="0" err="1" smtClean="0"/>
              <a:t>System.out.println</a:t>
            </a:r>
            <a:r>
              <a:rPr lang="en-US" sz="1800" b="1" dirty="0" smtClean="0"/>
              <a:t>(“</a:t>
            </a:r>
            <a:r>
              <a:rPr lang="en-US" sz="1800" b="1" dirty="0" err="1" smtClean="0"/>
              <a:t>arrary</a:t>
            </a:r>
            <a:r>
              <a:rPr lang="en-US" sz="1800" b="1" dirty="0" smtClean="0"/>
              <a:t> length is” + a);			after catch</a:t>
            </a:r>
          </a:p>
          <a:p>
            <a:pPr eaLnBrk="1" hangingPunct="1">
              <a:lnSpc>
                <a:spcPct val="80000"/>
              </a:lnSpc>
              <a:buFont typeface="Wingdings" pitchFamily="2" charset="2"/>
              <a:buNone/>
              <a:defRPr/>
            </a:pPr>
            <a:r>
              <a:rPr lang="en-US" sz="1800" b="1" dirty="0" smtClean="0"/>
              <a:t>        </a:t>
            </a:r>
            <a:r>
              <a:rPr lang="en-US" sz="1800" b="1" dirty="0" err="1" smtClean="0"/>
              <a:t>int</a:t>
            </a:r>
            <a:r>
              <a:rPr lang="en-US" sz="1800" b="1" dirty="0" smtClean="0"/>
              <a:t> b=12/a;</a:t>
            </a:r>
          </a:p>
          <a:p>
            <a:pPr eaLnBrk="1" hangingPunct="1">
              <a:lnSpc>
                <a:spcPct val="80000"/>
              </a:lnSpc>
              <a:buFont typeface="Wingdings" pitchFamily="2" charset="2"/>
              <a:buNone/>
              <a:defRPr/>
            </a:pPr>
            <a:r>
              <a:rPr lang="en-US" sz="1800" b="1" dirty="0" smtClean="0"/>
              <a:t>	   </a:t>
            </a:r>
            <a:r>
              <a:rPr lang="en-US" sz="1800" b="1" dirty="0" err="1"/>
              <a:t>i</a:t>
            </a:r>
            <a:r>
              <a:rPr lang="en-US" sz="1800" b="1" dirty="0" err="1" smtClean="0"/>
              <a:t>nt</a:t>
            </a:r>
            <a:r>
              <a:rPr lang="en-US" sz="1800" b="1" dirty="0" smtClean="0"/>
              <a:t> c[]= new </a:t>
            </a:r>
            <a:r>
              <a:rPr lang="en-US" sz="1800" b="1" dirty="0" err="1" smtClean="0"/>
              <a:t>int</a:t>
            </a:r>
            <a:r>
              <a:rPr lang="en-US" sz="1800" b="1" dirty="0" smtClean="0"/>
              <a:t>[3];</a:t>
            </a:r>
          </a:p>
          <a:p>
            <a:pPr eaLnBrk="1" hangingPunct="1">
              <a:lnSpc>
                <a:spcPct val="80000"/>
              </a:lnSpc>
              <a:buFont typeface="Wingdings" pitchFamily="2" charset="2"/>
              <a:buNone/>
              <a:defRPr/>
            </a:pPr>
            <a:r>
              <a:rPr lang="en-US" sz="1800" b="1" dirty="0" smtClean="0"/>
              <a:t>         c[12]=23;</a:t>
            </a:r>
          </a:p>
          <a:p>
            <a:pPr eaLnBrk="1" hangingPunct="1">
              <a:lnSpc>
                <a:spcPct val="80000"/>
              </a:lnSpc>
              <a:buFont typeface="Wingdings" pitchFamily="2" charset="2"/>
              <a:buNone/>
              <a:defRPr/>
            </a:pPr>
            <a:r>
              <a:rPr lang="en-US" sz="1800" b="1" dirty="0" smtClean="0"/>
              <a:t>      }catch(</a:t>
            </a:r>
            <a:r>
              <a:rPr lang="en-US" sz="1800" b="1" dirty="0" err="1" smtClean="0"/>
              <a:t>ArithmeticException</a:t>
            </a:r>
            <a:r>
              <a:rPr lang="en-US" sz="1800" b="1" dirty="0" smtClean="0"/>
              <a:t> ae){ </a:t>
            </a:r>
            <a:r>
              <a:rPr lang="en-US" sz="1800" b="1" dirty="0" err="1" smtClean="0"/>
              <a:t>System.out.println</a:t>
            </a:r>
            <a:r>
              <a:rPr lang="en-US" sz="1800" b="1" dirty="0" smtClean="0"/>
              <a:t>(ae); }</a:t>
            </a:r>
          </a:p>
          <a:p>
            <a:pPr eaLnBrk="1" hangingPunct="1">
              <a:lnSpc>
                <a:spcPct val="80000"/>
              </a:lnSpc>
              <a:buFont typeface="Wingdings" pitchFamily="2" charset="2"/>
              <a:buNone/>
              <a:defRPr/>
            </a:pPr>
            <a:r>
              <a:rPr lang="en-US" sz="1800" b="1" dirty="0" smtClean="0"/>
              <a:t>       catch(</a:t>
            </a:r>
            <a:r>
              <a:rPr lang="en-US" sz="1800" b="1" dirty="0" err="1" smtClean="0"/>
              <a:t>ArrayIndexOutOfBoundsException</a:t>
            </a:r>
            <a:r>
              <a:rPr lang="en-US" sz="1800" b="1" dirty="0" smtClean="0"/>
              <a:t> ae){ </a:t>
            </a:r>
            <a:r>
              <a:rPr lang="en-US" sz="1800" b="1" dirty="0" err="1" smtClean="0"/>
              <a:t>System.out.println</a:t>
            </a:r>
            <a:r>
              <a:rPr lang="en-US" sz="1800" b="1" dirty="0" smtClean="0"/>
              <a:t>(ae); }</a:t>
            </a:r>
          </a:p>
          <a:p>
            <a:pPr eaLnBrk="1" hangingPunct="1">
              <a:lnSpc>
                <a:spcPct val="80000"/>
              </a:lnSpc>
              <a:buFont typeface="Wingdings" pitchFamily="2" charset="2"/>
              <a:buNone/>
              <a:defRPr/>
            </a:pPr>
            <a:r>
              <a:rPr lang="en-US" sz="1800" b="1" dirty="0" smtClean="0"/>
              <a:t>       </a:t>
            </a:r>
            <a:r>
              <a:rPr lang="en-US" sz="1800" b="1" dirty="0" err="1" smtClean="0"/>
              <a:t>System.out.println</a:t>
            </a:r>
            <a:r>
              <a:rPr lang="en-US" sz="1800" b="1" dirty="0" smtClean="0"/>
              <a:t>(“After catch”);</a:t>
            </a:r>
          </a:p>
          <a:p>
            <a:pPr eaLnBrk="1" hangingPunct="1">
              <a:lnSpc>
                <a:spcPct val="80000"/>
              </a:lnSpc>
              <a:buFont typeface="Wingdings" pitchFamily="2" charset="2"/>
              <a:buNone/>
              <a:defRPr/>
            </a:pPr>
            <a:r>
              <a:rPr lang="en-US" sz="1800" b="1" dirty="0" smtClean="0"/>
              <a:t>    }</a:t>
            </a:r>
          </a:p>
          <a:p>
            <a:pPr eaLnBrk="1" hangingPunct="1">
              <a:lnSpc>
                <a:spcPct val="80000"/>
              </a:lnSpc>
              <a:buFont typeface="Wingdings" pitchFamily="2" charset="2"/>
              <a:buNone/>
              <a:defRPr/>
            </a:pPr>
            <a:r>
              <a:rPr lang="en-US" sz="1800" b="1" dirty="0" smtClean="0"/>
              <a:t>}							c:\&gt; java </a:t>
            </a:r>
            <a:r>
              <a:rPr lang="en-US" sz="1800" b="1" dirty="0" err="1" smtClean="0"/>
              <a:t>Abc</a:t>
            </a:r>
            <a:r>
              <a:rPr lang="en-US" sz="1800" b="1" dirty="0" smtClean="0"/>
              <a:t> test</a:t>
            </a:r>
          </a:p>
          <a:p>
            <a:pPr eaLnBrk="1" hangingPunct="1">
              <a:lnSpc>
                <a:spcPct val="80000"/>
              </a:lnSpc>
              <a:buFont typeface="Wingdings" pitchFamily="2" charset="2"/>
              <a:buNone/>
              <a:defRPr/>
            </a:pPr>
            <a:r>
              <a:rPr lang="en-US" sz="1800" b="1" dirty="0" smtClean="0"/>
              <a:t>							  O/P:</a:t>
            </a:r>
          </a:p>
          <a:p>
            <a:pPr eaLnBrk="1" hangingPunct="1">
              <a:lnSpc>
                <a:spcPct val="80000"/>
              </a:lnSpc>
              <a:buFont typeface="Wingdings" pitchFamily="2" charset="2"/>
              <a:buNone/>
              <a:defRPr/>
            </a:pPr>
            <a:r>
              <a:rPr lang="en-US" sz="1800" b="1" dirty="0" smtClean="0"/>
              <a:t>							   a=1</a:t>
            </a:r>
          </a:p>
          <a:p>
            <a:pPr eaLnBrk="1" hangingPunct="1">
              <a:lnSpc>
                <a:spcPct val="80000"/>
              </a:lnSpc>
              <a:buFont typeface="Wingdings" pitchFamily="2" charset="2"/>
              <a:buNone/>
              <a:defRPr/>
            </a:pPr>
            <a:r>
              <a:rPr lang="en-US" sz="1800" b="1" dirty="0" smtClean="0"/>
              <a:t>							 </a:t>
            </a:r>
            <a:r>
              <a:rPr lang="en-US" sz="1800" b="1" dirty="0" err="1" smtClean="0"/>
              <a:t>ArrayIndexOutOfBounds</a:t>
            </a:r>
            <a:r>
              <a:rPr lang="en-US" sz="1800" b="1" dirty="0" smtClean="0"/>
              <a:t> </a:t>
            </a:r>
            <a:r>
              <a:rPr lang="en-US" sz="1800" b="1" dirty="0" err="1" smtClean="0"/>
              <a:t>msg</a:t>
            </a:r>
            <a:endParaRPr lang="en-US" sz="1800" b="1" dirty="0" smtClean="0"/>
          </a:p>
          <a:p>
            <a:pPr eaLnBrk="1" hangingPunct="1">
              <a:lnSpc>
                <a:spcPct val="80000"/>
              </a:lnSpc>
              <a:buFont typeface="Wingdings" pitchFamily="2" charset="2"/>
              <a:buNone/>
              <a:defRPr/>
            </a:pPr>
            <a:r>
              <a:rPr lang="en-US" sz="1800" b="1" dirty="0" smtClean="0"/>
              <a:t>							 After catch</a:t>
            </a:r>
          </a:p>
          <a:p>
            <a:pPr eaLnBrk="1" hangingPunct="1">
              <a:lnSpc>
                <a:spcPct val="80000"/>
              </a:lnSpc>
              <a:buFont typeface="Wingdings" pitchFamily="2" charset="2"/>
              <a:buNone/>
              <a:defRPr/>
            </a:pPr>
            <a:r>
              <a:rPr lang="en-US" sz="1800" b="1" dirty="0" smtClean="0"/>
              <a:t>Note : The Execution will stop after first exception .</a:t>
            </a:r>
          </a:p>
          <a:p>
            <a:pPr eaLnBrk="1" hangingPunct="1">
              <a:lnSpc>
                <a:spcPct val="80000"/>
              </a:lnSpc>
              <a:buFont typeface="Wingdings" pitchFamily="2" charset="2"/>
              <a:buNone/>
              <a:defRPr/>
            </a:pPr>
            <a:r>
              <a:rPr lang="en-US" sz="1800" b="1" dirty="0" smtClean="0"/>
              <a:t>       </a:t>
            </a:r>
          </a:p>
          <a:p>
            <a:pPr eaLnBrk="1" hangingPunct="1">
              <a:lnSpc>
                <a:spcPct val="80000"/>
              </a:lnSpc>
              <a:buFont typeface="Wingdings" pitchFamily="2" charset="2"/>
              <a:buNone/>
              <a:defRPr/>
            </a:pPr>
            <a:endParaRPr lang="en-US" sz="1800" b="1" dirty="0" smtClean="0"/>
          </a:p>
          <a:p>
            <a:pPr eaLnBrk="1" hangingPunct="1">
              <a:lnSpc>
                <a:spcPct val="80000"/>
              </a:lnSpc>
              <a:buFont typeface="Wingdings" pitchFamily="2" charset="2"/>
              <a:buNone/>
              <a:defRPr/>
            </a:pPr>
            <a:r>
              <a:rPr lang="en-US" sz="2000" b="1" dirty="0" smtClean="0"/>
              <a:t> </a:t>
            </a:r>
          </a:p>
        </p:txBody>
      </p:sp>
    </p:spTree>
    <p:extLst>
      <p:ext uri="{BB962C8B-B14F-4D97-AF65-F5344CB8AC3E}">
        <p14:creationId xmlns:p14="http://schemas.microsoft.com/office/powerpoint/2010/main" val="261084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57200" y="244475"/>
            <a:ext cx="8385175" cy="706438"/>
          </a:xfrm>
        </p:spPr>
        <p:txBody>
          <a:bodyPr/>
          <a:lstStyle/>
          <a:p>
            <a:pPr eaLnBrk="1" hangingPunct="1">
              <a:defRPr/>
            </a:pPr>
            <a:r>
              <a:rPr lang="en-US" sz="4000" smtClean="0"/>
              <a:t>Finally</a:t>
            </a:r>
          </a:p>
        </p:txBody>
      </p:sp>
      <p:sp>
        <p:nvSpPr>
          <p:cNvPr id="15363" name="Rectangle 3"/>
          <p:cNvSpPr>
            <a:spLocks noGrp="1" noRot="1" noChangeArrowheads="1"/>
          </p:cNvSpPr>
          <p:nvPr>
            <p:ph type="body" idx="4294967295"/>
          </p:nvPr>
        </p:nvSpPr>
        <p:spPr>
          <a:xfrm>
            <a:off x="152400" y="914400"/>
            <a:ext cx="8534400" cy="5943600"/>
          </a:xfrm>
          <a:prstGeom prst="rect">
            <a:avLst/>
          </a:prstGeom>
        </p:spPr>
        <p:txBody>
          <a:bodyPr/>
          <a:lstStyle/>
          <a:p>
            <a:pPr eaLnBrk="1" hangingPunct="1">
              <a:lnSpc>
                <a:spcPct val="80000"/>
              </a:lnSpc>
              <a:buFont typeface="Wingdings" pitchFamily="2" charset="2"/>
              <a:buNone/>
              <a:defRPr/>
            </a:pPr>
            <a:r>
              <a:rPr lang="en-US" dirty="0"/>
              <a:t>c</a:t>
            </a:r>
            <a:r>
              <a:rPr lang="en-US" sz="2400" dirty="0" smtClean="0"/>
              <a:t>lass </a:t>
            </a:r>
            <a:r>
              <a:rPr lang="en-US" sz="2400" dirty="0" err="1" smtClean="0"/>
              <a:t>Abc</a:t>
            </a:r>
            <a:endParaRPr lang="en-US" sz="2400" dirty="0" smtClean="0"/>
          </a:p>
          <a:p>
            <a:pPr eaLnBrk="1" hangingPunct="1">
              <a:lnSpc>
                <a:spcPct val="80000"/>
              </a:lnSpc>
              <a:buFont typeface="Wingdings" pitchFamily="2" charset="2"/>
              <a:buNone/>
              <a:defRPr/>
            </a:pPr>
            <a:r>
              <a:rPr lang="en-US" sz="2400" dirty="0" smtClean="0"/>
              <a:t> {  </a:t>
            </a:r>
          </a:p>
          <a:p>
            <a:pPr eaLnBrk="1" hangingPunct="1">
              <a:lnSpc>
                <a:spcPct val="80000"/>
              </a:lnSpc>
              <a:buFont typeface="Wingdings" pitchFamily="2" charset="2"/>
              <a:buNone/>
              <a:defRPr/>
            </a:pPr>
            <a:r>
              <a:rPr lang="en-US" sz="2400" dirty="0" smtClean="0"/>
              <a:t>   public static void main(String </a:t>
            </a:r>
            <a:r>
              <a:rPr lang="en-US" sz="2400" dirty="0" err="1" smtClean="0"/>
              <a:t>args</a:t>
            </a:r>
            <a:r>
              <a:rPr lang="en-US" sz="2400" dirty="0" smtClean="0"/>
              <a:t>[])</a:t>
            </a:r>
          </a:p>
          <a:p>
            <a:pPr eaLnBrk="1" hangingPunct="1">
              <a:lnSpc>
                <a:spcPct val="80000"/>
              </a:lnSpc>
              <a:buFont typeface="Wingdings" pitchFamily="2" charset="2"/>
              <a:buNone/>
              <a:defRPr/>
            </a:pPr>
            <a:r>
              <a:rPr lang="en-US" sz="2400" dirty="0" smtClean="0"/>
              <a:t>     {						</a:t>
            </a:r>
          </a:p>
          <a:p>
            <a:pPr eaLnBrk="1" hangingPunct="1">
              <a:lnSpc>
                <a:spcPct val="80000"/>
              </a:lnSpc>
              <a:buFont typeface="Wingdings" pitchFamily="2" charset="2"/>
              <a:buNone/>
              <a:defRPr/>
            </a:pPr>
            <a:r>
              <a:rPr lang="en-US" sz="2400" dirty="0" smtClean="0"/>
              <a:t>     try						</a:t>
            </a:r>
          </a:p>
          <a:p>
            <a:pPr eaLnBrk="1" hangingPunct="1">
              <a:lnSpc>
                <a:spcPct val="80000"/>
              </a:lnSpc>
              <a:buFont typeface="Wingdings" pitchFamily="2" charset="2"/>
              <a:buNone/>
              <a:defRPr/>
            </a:pPr>
            <a:r>
              <a:rPr lang="en-US" sz="2400" dirty="0" smtClean="0"/>
              <a:t>	 {	</a:t>
            </a:r>
          </a:p>
          <a:p>
            <a:pPr eaLnBrk="1" hangingPunct="1">
              <a:lnSpc>
                <a:spcPct val="80000"/>
              </a:lnSpc>
              <a:buFont typeface="Wingdings" pitchFamily="2" charset="2"/>
              <a:buNone/>
              <a:defRPr/>
            </a:pPr>
            <a:r>
              <a:rPr lang="en-US" sz="2400" dirty="0" smtClean="0"/>
              <a:t>		 </a:t>
            </a:r>
            <a:r>
              <a:rPr lang="en-US" sz="2400" dirty="0" err="1" smtClean="0"/>
              <a:t>int</a:t>
            </a:r>
            <a:r>
              <a:rPr lang="en-US" sz="2400" dirty="0" smtClean="0"/>
              <a:t> a=0;</a:t>
            </a:r>
          </a:p>
          <a:p>
            <a:pPr eaLnBrk="1" hangingPunct="1">
              <a:lnSpc>
                <a:spcPct val="80000"/>
              </a:lnSpc>
              <a:buFont typeface="Wingdings" pitchFamily="2" charset="2"/>
              <a:buNone/>
              <a:defRPr/>
            </a:pPr>
            <a:r>
              <a:rPr lang="en-US" sz="2400" dirty="0" smtClean="0"/>
              <a:t>		 b=12/a;				</a:t>
            </a:r>
          </a:p>
          <a:p>
            <a:pPr eaLnBrk="1" hangingPunct="1">
              <a:lnSpc>
                <a:spcPct val="80000"/>
              </a:lnSpc>
              <a:buFont typeface="Wingdings" pitchFamily="2" charset="2"/>
              <a:buNone/>
              <a:defRPr/>
            </a:pPr>
            <a:r>
              <a:rPr lang="en-US" sz="2400" dirty="0" smtClean="0"/>
              <a:t>	 }</a:t>
            </a:r>
          </a:p>
          <a:p>
            <a:pPr eaLnBrk="1" hangingPunct="1">
              <a:lnSpc>
                <a:spcPct val="80000"/>
              </a:lnSpc>
              <a:buFont typeface="Wingdings" pitchFamily="2" charset="2"/>
              <a:buNone/>
              <a:defRPr/>
            </a:pPr>
            <a:r>
              <a:rPr lang="en-US" sz="2400" dirty="0" smtClean="0"/>
              <a:t>      catch(</a:t>
            </a:r>
            <a:r>
              <a:rPr lang="en-US" sz="2400" dirty="0" err="1" smtClean="0"/>
              <a:t>ArithmeticException</a:t>
            </a:r>
            <a:r>
              <a:rPr lang="en-US" sz="2400" dirty="0" smtClean="0"/>
              <a:t> ae){ </a:t>
            </a:r>
            <a:r>
              <a:rPr lang="en-US" sz="2400" dirty="0" err="1" smtClean="0"/>
              <a:t>System.out.println</a:t>
            </a:r>
            <a:r>
              <a:rPr lang="en-US" sz="2400" dirty="0" smtClean="0"/>
              <a:t>(ae); }</a:t>
            </a:r>
          </a:p>
          <a:p>
            <a:pPr eaLnBrk="1" hangingPunct="1">
              <a:lnSpc>
                <a:spcPct val="80000"/>
              </a:lnSpc>
              <a:buFont typeface="Wingdings" pitchFamily="2" charset="2"/>
              <a:buNone/>
              <a:defRPr/>
            </a:pPr>
            <a:r>
              <a:rPr lang="en-US" sz="2400" dirty="0" smtClean="0"/>
              <a:t>      catch(</a:t>
            </a:r>
            <a:r>
              <a:rPr lang="en-US" sz="2400" dirty="0" err="1" smtClean="0"/>
              <a:t>ArrayIndexOutOfBoundsException</a:t>
            </a:r>
            <a:r>
              <a:rPr lang="en-US" sz="2400" dirty="0" smtClean="0"/>
              <a:t> ae){              					</a:t>
            </a:r>
            <a:r>
              <a:rPr lang="en-US" sz="2400" dirty="0" err="1" smtClean="0"/>
              <a:t>System.out.println</a:t>
            </a:r>
            <a:r>
              <a:rPr lang="en-US" sz="2400" dirty="0" smtClean="0"/>
              <a:t>(ae); }</a:t>
            </a:r>
          </a:p>
          <a:p>
            <a:pPr>
              <a:lnSpc>
                <a:spcPct val="80000"/>
              </a:lnSpc>
              <a:buNone/>
              <a:defRPr/>
            </a:pPr>
            <a:r>
              <a:rPr lang="en-US" sz="2400" dirty="0" smtClean="0"/>
              <a:t>       finally { </a:t>
            </a:r>
            <a:r>
              <a:rPr lang="en-US" sz="2400" dirty="0" err="1" smtClean="0"/>
              <a:t>System.out.println</a:t>
            </a:r>
            <a:r>
              <a:rPr lang="en-US" sz="2400" dirty="0" smtClean="0"/>
              <a:t>( “</a:t>
            </a:r>
            <a:r>
              <a:rPr lang="en-IN" dirty="0"/>
              <a:t>From finally</a:t>
            </a:r>
            <a:r>
              <a:rPr lang="en-US" sz="2400" dirty="0" smtClean="0"/>
              <a:t>”);</a:t>
            </a:r>
          </a:p>
          <a:p>
            <a:pPr eaLnBrk="1" hangingPunct="1">
              <a:lnSpc>
                <a:spcPct val="80000"/>
              </a:lnSpc>
              <a:buFont typeface="Wingdings" pitchFamily="2" charset="2"/>
              <a:buNone/>
              <a:defRPr/>
            </a:pPr>
            <a:r>
              <a:rPr lang="en-US" sz="2400" dirty="0" smtClean="0"/>
              <a:t>}	}</a:t>
            </a:r>
          </a:p>
          <a:p>
            <a:pPr eaLnBrk="1" hangingPunct="1">
              <a:lnSpc>
                <a:spcPct val="80000"/>
              </a:lnSpc>
              <a:buFont typeface="Wingdings" pitchFamily="2" charset="2"/>
              <a:buNone/>
              <a:defRPr/>
            </a:pPr>
            <a:r>
              <a:rPr lang="en-US" sz="2400" dirty="0" smtClean="0"/>
              <a:t>Note : finally will execute whether exception is there or not 	.					</a:t>
            </a:r>
          </a:p>
          <a:p>
            <a:pPr eaLnBrk="1" hangingPunct="1">
              <a:lnSpc>
                <a:spcPct val="80000"/>
              </a:lnSpc>
              <a:buFont typeface="Wingdings" pitchFamily="2" charset="2"/>
              <a:buNone/>
              <a:defRPr/>
            </a:pPr>
            <a:endParaRPr lang="en-US" sz="2800" dirty="0" smtClean="0"/>
          </a:p>
        </p:txBody>
      </p:sp>
    </p:spTree>
    <p:extLst>
      <p:ext uri="{BB962C8B-B14F-4D97-AF65-F5344CB8AC3E}">
        <p14:creationId xmlns:p14="http://schemas.microsoft.com/office/powerpoint/2010/main" val="1425809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57200" y="244475"/>
            <a:ext cx="8385175" cy="896938"/>
          </a:xfrm>
        </p:spPr>
        <p:txBody>
          <a:bodyPr/>
          <a:lstStyle/>
          <a:p>
            <a:pPr eaLnBrk="1" hangingPunct="1">
              <a:defRPr/>
            </a:pPr>
            <a:r>
              <a:rPr lang="en-US" smtClean="0"/>
              <a:t>Unreachable code</a:t>
            </a:r>
          </a:p>
        </p:txBody>
      </p:sp>
      <p:sp>
        <p:nvSpPr>
          <p:cNvPr id="6147" name="Rectangle 3"/>
          <p:cNvSpPr>
            <a:spLocks noGrp="1" noRot="1" noChangeArrowheads="1"/>
          </p:cNvSpPr>
          <p:nvPr>
            <p:ph type="body" idx="4294967295"/>
          </p:nvPr>
        </p:nvSpPr>
        <p:spPr>
          <a:xfrm>
            <a:off x="457200" y="990600"/>
            <a:ext cx="8229600" cy="5135563"/>
          </a:xfrm>
          <a:prstGeom prst="rect">
            <a:avLst/>
          </a:prstGeom>
        </p:spPr>
        <p:txBody>
          <a:bodyPr/>
          <a:lstStyle/>
          <a:p>
            <a:pPr eaLnBrk="1" hangingPunct="1">
              <a:buFont typeface="Wingdings" pitchFamily="2" charset="2"/>
              <a:buNone/>
              <a:defRPr/>
            </a:pPr>
            <a:r>
              <a:rPr lang="en-US" dirty="0"/>
              <a:t>t</a:t>
            </a:r>
            <a:r>
              <a:rPr lang="en-US" dirty="0" smtClean="0"/>
              <a:t>ry</a:t>
            </a:r>
          </a:p>
          <a:p>
            <a:pPr eaLnBrk="1" hangingPunct="1">
              <a:buFont typeface="Wingdings" pitchFamily="2" charset="2"/>
              <a:buNone/>
              <a:defRPr/>
            </a:pPr>
            <a:r>
              <a:rPr lang="en-US" dirty="0" smtClean="0"/>
              <a:t>{</a:t>
            </a:r>
          </a:p>
          <a:p>
            <a:pPr eaLnBrk="1" hangingPunct="1">
              <a:buFont typeface="Wingdings" pitchFamily="2" charset="2"/>
              <a:buNone/>
              <a:defRPr/>
            </a:pPr>
            <a:r>
              <a:rPr lang="en-US" dirty="0" smtClean="0"/>
              <a:t>//code</a:t>
            </a:r>
          </a:p>
          <a:p>
            <a:pPr eaLnBrk="1" hangingPunct="1">
              <a:buFont typeface="Wingdings" pitchFamily="2" charset="2"/>
              <a:buNone/>
              <a:defRPr/>
            </a:pPr>
            <a:r>
              <a:rPr lang="en-US" dirty="0" smtClean="0"/>
              <a:t>}catch(Exception e){}</a:t>
            </a:r>
          </a:p>
          <a:p>
            <a:pPr eaLnBrk="1" hangingPunct="1">
              <a:buFont typeface="Wingdings" pitchFamily="2" charset="2"/>
              <a:buNone/>
              <a:defRPr/>
            </a:pPr>
            <a:r>
              <a:rPr lang="en-US" dirty="0" smtClean="0"/>
              <a:t>catch(</a:t>
            </a:r>
            <a:r>
              <a:rPr lang="en-US" dirty="0" err="1" smtClean="0"/>
              <a:t>ArithmeticException</a:t>
            </a:r>
            <a:r>
              <a:rPr lang="en-US" dirty="0" smtClean="0"/>
              <a:t> ae){}</a:t>
            </a:r>
          </a:p>
          <a:p>
            <a:pPr eaLnBrk="1" hangingPunct="1">
              <a:buFont typeface="Wingdings" pitchFamily="2" charset="2"/>
              <a:buNone/>
              <a:defRPr/>
            </a:pPr>
            <a:endParaRPr lang="en-US" dirty="0" smtClean="0"/>
          </a:p>
        </p:txBody>
      </p:sp>
    </p:spTree>
    <p:extLst>
      <p:ext uri="{BB962C8B-B14F-4D97-AF65-F5344CB8AC3E}">
        <p14:creationId xmlns:p14="http://schemas.microsoft.com/office/powerpoint/2010/main" val="18575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44475"/>
            <a:ext cx="8385175" cy="896938"/>
          </a:xfrm>
        </p:spPr>
        <p:txBody>
          <a:bodyPr/>
          <a:lstStyle/>
          <a:p>
            <a:pPr eaLnBrk="1" hangingPunct="1">
              <a:defRPr/>
            </a:pPr>
            <a:r>
              <a:rPr lang="en-US" dirty="0" smtClean="0"/>
              <a:t>throw</a:t>
            </a:r>
          </a:p>
        </p:txBody>
      </p:sp>
      <p:sp>
        <p:nvSpPr>
          <p:cNvPr id="17411" name="Rectangle 3"/>
          <p:cNvSpPr>
            <a:spLocks noGrp="1" noRot="1" noChangeArrowheads="1"/>
          </p:cNvSpPr>
          <p:nvPr>
            <p:ph type="body" idx="4294967295"/>
          </p:nvPr>
        </p:nvSpPr>
        <p:spPr>
          <a:xfrm>
            <a:off x="457200" y="914400"/>
            <a:ext cx="8229600" cy="5211763"/>
          </a:xfrm>
          <a:prstGeom prst="rect">
            <a:avLst/>
          </a:prstGeom>
        </p:spPr>
        <p:txBody>
          <a:bodyPr/>
          <a:lstStyle/>
          <a:p>
            <a:pPr eaLnBrk="1" hangingPunct="1">
              <a:lnSpc>
                <a:spcPct val="80000"/>
              </a:lnSpc>
              <a:buFont typeface="Wingdings" pitchFamily="2" charset="2"/>
              <a:buNone/>
              <a:defRPr/>
            </a:pPr>
            <a:r>
              <a:rPr lang="en-US" sz="2400" b="1" dirty="0" smtClean="0"/>
              <a:t>Till now we have worked with Exceptions thrown by </a:t>
            </a:r>
            <a:r>
              <a:rPr lang="en-US" sz="2400" b="1" dirty="0" err="1" smtClean="0"/>
              <a:t>JRE.By</a:t>
            </a:r>
            <a:r>
              <a:rPr lang="en-US" sz="2400" b="1" dirty="0" smtClean="0"/>
              <a:t> using “throw” we can explicitly throw an Exception</a:t>
            </a:r>
            <a:r>
              <a:rPr lang="en-US" sz="2800" dirty="0" smtClean="0"/>
              <a:t>.</a:t>
            </a:r>
          </a:p>
          <a:p>
            <a:pPr eaLnBrk="1" hangingPunct="1">
              <a:lnSpc>
                <a:spcPct val="80000"/>
              </a:lnSpc>
              <a:buFont typeface="Wingdings" pitchFamily="2" charset="2"/>
              <a:buNone/>
              <a:defRPr/>
            </a:pPr>
            <a:r>
              <a:rPr lang="en-US" sz="1600" dirty="0" smtClean="0"/>
              <a:t>class Account</a:t>
            </a:r>
          </a:p>
          <a:p>
            <a:pPr eaLnBrk="1" hangingPunct="1">
              <a:lnSpc>
                <a:spcPct val="80000"/>
              </a:lnSpc>
              <a:buFont typeface="Wingdings" pitchFamily="2" charset="2"/>
              <a:buNone/>
              <a:defRPr/>
            </a:pPr>
            <a:r>
              <a:rPr lang="en-US" sz="1600" dirty="0" smtClean="0"/>
              <a:t>   {</a:t>
            </a:r>
          </a:p>
          <a:p>
            <a:pPr eaLnBrk="1" hangingPunct="1">
              <a:lnSpc>
                <a:spcPct val="80000"/>
              </a:lnSpc>
              <a:buFont typeface="Wingdings" pitchFamily="2" charset="2"/>
              <a:buNone/>
              <a:defRPr/>
            </a:pPr>
            <a:r>
              <a:rPr lang="en-US" sz="1600" dirty="0" smtClean="0"/>
              <a:t>     void </a:t>
            </a:r>
            <a:r>
              <a:rPr lang="en-US" sz="1600" dirty="0" err="1" smtClean="0"/>
              <a:t>bal</a:t>
            </a:r>
            <a:r>
              <a:rPr lang="en-US" sz="1600" dirty="0" smtClean="0"/>
              <a:t> (</a:t>
            </a:r>
            <a:r>
              <a:rPr lang="en-US" sz="1600" dirty="0" err="1" smtClean="0"/>
              <a:t>int</a:t>
            </a:r>
            <a:r>
              <a:rPr lang="en-US" sz="1600" dirty="0" smtClean="0"/>
              <a:t> x)</a:t>
            </a:r>
          </a:p>
          <a:p>
            <a:pPr eaLnBrk="1" hangingPunct="1">
              <a:lnSpc>
                <a:spcPct val="80000"/>
              </a:lnSpc>
              <a:buFont typeface="Wingdings" pitchFamily="2" charset="2"/>
              <a:buNone/>
              <a:defRPr/>
            </a:pPr>
            <a:r>
              <a:rPr lang="en-US" sz="1600" dirty="0" smtClean="0"/>
              <a:t>      {  </a:t>
            </a:r>
          </a:p>
          <a:p>
            <a:pPr eaLnBrk="1" hangingPunct="1">
              <a:lnSpc>
                <a:spcPct val="80000"/>
              </a:lnSpc>
              <a:buFont typeface="Wingdings" pitchFamily="2" charset="2"/>
              <a:buNone/>
              <a:defRPr/>
            </a:pPr>
            <a:r>
              <a:rPr lang="en-US" sz="1600" dirty="0" smtClean="0"/>
              <a:t>         try{</a:t>
            </a:r>
          </a:p>
          <a:p>
            <a:pPr eaLnBrk="1" hangingPunct="1">
              <a:lnSpc>
                <a:spcPct val="80000"/>
              </a:lnSpc>
              <a:buFont typeface="Wingdings" pitchFamily="2" charset="2"/>
              <a:buNone/>
              <a:defRPr/>
            </a:pPr>
            <a:r>
              <a:rPr lang="en-US" sz="1600" dirty="0" smtClean="0"/>
              <a:t>              if (x&lt;1000)</a:t>
            </a:r>
          </a:p>
          <a:p>
            <a:pPr eaLnBrk="1" hangingPunct="1">
              <a:lnSpc>
                <a:spcPct val="80000"/>
              </a:lnSpc>
              <a:buFont typeface="Wingdings" pitchFamily="2" charset="2"/>
              <a:buNone/>
              <a:defRPr/>
            </a:pPr>
            <a:r>
              <a:rPr lang="en-US" sz="1600" dirty="0" smtClean="0"/>
              <a:t>                 throw new </a:t>
            </a:r>
            <a:r>
              <a:rPr lang="en-US" sz="1600" dirty="0" err="1" smtClean="0"/>
              <a:t>ArithmeticException</a:t>
            </a:r>
            <a:r>
              <a:rPr lang="en-US" sz="1600" dirty="0" smtClean="0"/>
              <a:t>();</a:t>
            </a:r>
          </a:p>
          <a:p>
            <a:pPr eaLnBrk="1" hangingPunct="1">
              <a:lnSpc>
                <a:spcPct val="80000"/>
              </a:lnSpc>
              <a:buFont typeface="Wingdings" pitchFamily="2" charset="2"/>
              <a:buNone/>
              <a:defRPr/>
            </a:pPr>
            <a:r>
              <a:rPr lang="en-US" sz="1600" dirty="0" smtClean="0"/>
              <a:t>             }catch(</a:t>
            </a:r>
            <a:r>
              <a:rPr lang="en-US" sz="1600" dirty="0" err="1" smtClean="0"/>
              <a:t>ArithmeticException</a:t>
            </a:r>
            <a:r>
              <a:rPr lang="en-US" sz="1600" dirty="0" smtClean="0"/>
              <a:t> ae){ S.O.P(“input is less than 1000” }</a:t>
            </a:r>
          </a:p>
          <a:p>
            <a:pPr eaLnBrk="1" hangingPunct="1">
              <a:lnSpc>
                <a:spcPct val="80000"/>
              </a:lnSpc>
              <a:buFont typeface="Wingdings" pitchFamily="2" charset="2"/>
              <a:buNone/>
              <a:defRPr/>
            </a:pPr>
            <a:endParaRPr lang="en-US" sz="1600" dirty="0" smtClean="0"/>
          </a:p>
          <a:p>
            <a:pPr eaLnBrk="1" hangingPunct="1">
              <a:lnSpc>
                <a:spcPct val="80000"/>
              </a:lnSpc>
              <a:buFont typeface="Wingdings" pitchFamily="2" charset="2"/>
              <a:buNone/>
              <a:defRPr/>
            </a:pPr>
            <a:r>
              <a:rPr lang="en-US" sz="1600" dirty="0" smtClean="0"/>
              <a:t>public static void main(String s[])</a:t>
            </a:r>
          </a:p>
          <a:p>
            <a:pPr eaLnBrk="1" hangingPunct="1">
              <a:lnSpc>
                <a:spcPct val="80000"/>
              </a:lnSpc>
              <a:buFont typeface="Wingdings" pitchFamily="2" charset="2"/>
              <a:buNone/>
              <a:defRPr/>
            </a:pPr>
            <a:r>
              <a:rPr lang="en-US" sz="1600" dirty="0" smtClean="0"/>
              <a:t>{    Account </a:t>
            </a:r>
            <a:r>
              <a:rPr lang="en-US" sz="1600" dirty="0" err="1" smtClean="0"/>
              <a:t>ob</a:t>
            </a:r>
            <a:r>
              <a:rPr lang="en-US" sz="1600" dirty="0" smtClean="0"/>
              <a:t>=new Account();</a:t>
            </a:r>
          </a:p>
          <a:p>
            <a:pPr eaLnBrk="1" hangingPunct="1">
              <a:lnSpc>
                <a:spcPct val="80000"/>
              </a:lnSpc>
              <a:buFont typeface="Wingdings" pitchFamily="2" charset="2"/>
              <a:buNone/>
              <a:defRPr/>
            </a:pPr>
            <a:r>
              <a:rPr lang="en-US" sz="1600" dirty="0" smtClean="0"/>
              <a:t>       </a:t>
            </a:r>
            <a:r>
              <a:rPr lang="en-US" sz="1600" dirty="0" err="1" smtClean="0"/>
              <a:t>ob.bal</a:t>
            </a:r>
            <a:r>
              <a:rPr lang="en-US" sz="1600" dirty="0" smtClean="0"/>
              <a:t>(900);</a:t>
            </a:r>
          </a:p>
          <a:p>
            <a:pPr eaLnBrk="1" hangingPunct="1">
              <a:lnSpc>
                <a:spcPct val="80000"/>
              </a:lnSpc>
              <a:buFont typeface="Wingdings" pitchFamily="2" charset="2"/>
              <a:buNone/>
              <a:defRPr/>
            </a:pPr>
            <a:r>
              <a:rPr lang="en-US" sz="1600" dirty="0" smtClean="0"/>
              <a:t>}</a:t>
            </a:r>
          </a:p>
          <a:p>
            <a:pPr eaLnBrk="1" hangingPunct="1">
              <a:lnSpc>
                <a:spcPct val="80000"/>
              </a:lnSpc>
              <a:buFont typeface="Wingdings" pitchFamily="2" charset="2"/>
              <a:buNone/>
              <a:defRPr/>
            </a:pPr>
            <a:r>
              <a:rPr lang="en-US" sz="1600" dirty="0" smtClean="0"/>
              <a:t>}</a:t>
            </a:r>
          </a:p>
          <a:p>
            <a:pPr eaLnBrk="1" hangingPunct="1">
              <a:lnSpc>
                <a:spcPct val="80000"/>
              </a:lnSpc>
              <a:buFont typeface="Wingdings" pitchFamily="2" charset="2"/>
              <a:buNone/>
              <a:defRPr/>
            </a:pPr>
            <a:endParaRPr lang="en-US" sz="1600" dirty="0" smtClean="0"/>
          </a:p>
          <a:p>
            <a:pPr eaLnBrk="1" hangingPunct="1">
              <a:lnSpc>
                <a:spcPct val="80000"/>
              </a:lnSpc>
              <a:buFont typeface="Wingdings" pitchFamily="2" charset="2"/>
              <a:buNone/>
              <a:defRPr/>
            </a:pPr>
            <a:r>
              <a:rPr lang="en-US" sz="1000" dirty="0" smtClean="0"/>
              <a:t> </a:t>
            </a:r>
          </a:p>
          <a:p>
            <a:pPr eaLnBrk="1" hangingPunct="1">
              <a:lnSpc>
                <a:spcPct val="80000"/>
              </a:lnSpc>
              <a:buFont typeface="Wingdings" pitchFamily="2" charset="2"/>
              <a:buNone/>
              <a:defRPr/>
            </a:pPr>
            <a:r>
              <a:rPr lang="en-US" sz="1000" dirty="0" smtClean="0"/>
              <a:t>   </a:t>
            </a:r>
          </a:p>
          <a:p>
            <a:pPr eaLnBrk="1" hangingPunct="1">
              <a:lnSpc>
                <a:spcPct val="80000"/>
              </a:lnSpc>
              <a:buFont typeface="Wingdings" pitchFamily="2" charset="2"/>
              <a:buNone/>
              <a:defRPr/>
            </a:pPr>
            <a:endParaRPr lang="en-US" sz="1000" dirty="0" smtClean="0"/>
          </a:p>
          <a:p>
            <a:pPr eaLnBrk="1" hangingPunct="1">
              <a:lnSpc>
                <a:spcPct val="80000"/>
              </a:lnSpc>
              <a:buFont typeface="Wingdings" pitchFamily="2" charset="2"/>
              <a:buNone/>
              <a:defRPr/>
            </a:pPr>
            <a:endParaRPr lang="en-US" sz="1000" dirty="0" smtClean="0"/>
          </a:p>
        </p:txBody>
      </p:sp>
    </p:spTree>
    <p:extLst>
      <p:ext uri="{BB962C8B-B14F-4D97-AF65-F5344CB8AC3E}">
        <p14:creationId xmlns:p14="http://schemas.microsoft.com/office/powerpoint/2010/main" val="279025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57200" y="244475"/>
            <a:ext cx="8385175" cy="611188"/>
          </a:xfrm>
        </p:spPr>
        <p:txBody>
          <a:bodyPr/>
          <a:lstStyle/>
          <a:p>
            <a:pPr eaLnBrk="1" hangingPunct="1">
              <a:defRPr/>
            </a:pPr>
            <a:r>
              <a:rPr lang="en-US" sz="4000" smtClean="0"/>
              <a:t>throws</a:t>
            </a:r>
          </a:p>
        </p:txBody>
      </p:sp>
      <p:sp>
        <p:nvSpPr>
          <p:cNvPr id="18435" name="Rectangle 3"/>
          <p:cNvSpPr>
            <a:spLocks noGrp="1" noRot="1" noChangeArrowheads="1"/>
          </p:cNvSpPr>
          <p:nvPr>
            <p:ph type="body" idx="4294967295"/>
          </p:nvPr>
        </p:nvSpPr>
        <p:spPr>
          <a:xfrm>
            <a:off x="457200" y="762000"/>
            <a:ext cx="8229600" cy="5364163"/>
          </a:xfrm>
          <a:prstGeom prst="rect">
            <a:avLst/>
          </a:prstGeom>
        </p:spPr>
        <p:txBody>
          <a:bodyPr/>
          <a:lstStyle/>
          <a:p>
            <a:pPr eaLnBrk="1" hangingPunct="1">
              <a:lnSpc>
                <a:spcPct val="90000"/>
              </a:lnSpc>
              <a:buFont typeface="Wingdings" pitchFamily="2" charset="2"/>
              <a:buNone/>
              <a:defRPr/>
            </a:pPr>
            <a:r>
              <a:rPr lang="en-US" sz="1800" dirty="0" smtClean="0"/>
              <a:t>class  Example</a:t>
            </a:r>
          </a:p>
          <a:p>
            <a:pPr eaLnBrk="1" hangingPunct="1">
              <a:lnSpc>
                <a:spcPct val="90000"/>
              </a:lnSpc>
              <a:buFont typeface="Wingdings" pitchFamily="2" charset="2"/>
              <a:buNone/>
              <a:defRPr/>
            </a:pPr>
            <a:r>
              <a:rPr lang="en-US" sz="1800" dirty="0" smtClean="0"/>
              <a:t>{ </a:t>
            </a:r>
          </a:p>
          <a:p>
            <a:pPr eaLnBrk="1" hangingPunct="1">
              <a:lnSpc>
                <a:spcPct val="90000"/>
              </a:lnSpc>
              <a:buFont typeface="Wingdings" pitchFamily="2" charset="2"/>
              <a:buNone/>
              <a:defRPr/>
            </a:pPr>
            <a:r>
              <a:rPr lang="en-US" sz="1800" dirty="0" smtClean="0"/>
              <a:t>  void meth1 (</a:t>
            </a:r>
            <a:r>
              <a:rPr lang="en-US" sz="1800" dirty="0" err="1" smtClean="0"/>
              <a:t>int</a:t>
            </a:r>
            <a:r>
              <a:rPr lang="en-US" sz="1800" dirty="0" smtClean="0"/>
              <a:t> x)   throws </a:t>
            </a:r>
            <a:r>
              <a:rPr lang="en-US" sz="1800" dirty="0" err="1" smtClean="0"/>
              <a:t>ArithmeticException</a:t>
            </a:r>
            <a:r>
              <a:rPr lang="en-US" sz="1800" dirty="0" smtClean="0"/>
              <a:t> (will handle by main)</a:t>
            </a:r>
          </a:p>
          <a:p>
            <a:pPr eaLnBrk="1" hangingPunct="1">
              <a:lnSpc>
                <a:spcPct val="90000"/>
              </a:lnSpc>
              <a:buFont typeface="Wingdings" pitchFamily="2" charset="2"/>
              <a:buNone/>
              <a:defRPr/>
            </a:pPr>
            <a:r>
              <a:rPr lang="en-US" sz="1800" smtClean="0"/>
              <a:t>   { </a:t>
            </a:r>
          </a:p>
          <a:p>
            <a:pPr eaLnBrk="1" hangingPunct="1">
              <a:lnSpc>
                <a:spcPct val="90000"/>
              </a:lnSpc>
              <a:buFont typeface="Wingdings" pitchFamily="2" charset="2"/>
              <a:buNone/>
              <a:defRPr/>
            </a:pPr>
            <a:r>
              <a:rPr lang="en-US" sz="1800" dirty="0" smtClean="0"/>
              <a:t>     if (x&lt;1000)</a:t>
            </a:r>
          </a:p>
          <a:p>
            <a:pPr eaLnBrk="1" hangingPunct="1">
              <a:lnSpc>
                <a:spcPct val="90000"/>
              </a:lnSpc>
              <a:buFont typeface="Wingdings" pitchFamily="2" charset="2"/>
              <a:buNone/>
              <a:defRPr/>
            </a:pPr>
            <a:r>
              <a:rPr lang="en-US" sz="1800" dirty="0" smtClean="0"/>
              <a:t>       throw new </a:t>
            </a:r>
            <a:r>
              <a:rPr lang="en-US" sz="1800" dirty="0" err="1" smtClean="0"/>
              <a:t>ArithmeticException</a:t>
            </a:r>
            <a:r>
              <a:rPr lang="en-US" sz="1800" dirty="0" smtClean="0"/>
              <a:t>();</a:t>
            </a:r>
          </a:p>
          <a:p>
            <a:pPr eaLnBrk="1" hangingPunct="1">
              <a:lnSpc>
                <a:spcPct val="90000"/>
              </a:lnSpc>
              <a:buFont typeface="Wingdings" pitchFamily="2" charset="2"/>
              <a:buNone/>
              <a:defRPr/>
            </a:pPr>
            <a:r>
              <a:rPr lang="en-US" sz="1800" dirty="0" smtClean="0"/>
              <a:t>  }</a:t>
            </a:r>
          </a:p>
          <a:p>
            <a:pPr eaLnBrk="1" hangingPunct="1">
              <a:lnSpc>
                <a:spcPct val="90000"/>
              </a:lnSpc>
              <a:buFont typeface="Wingdings" pitchFamily="2" charset="2"/>
              <a:buNone/>
              <a:defRPr/>
            </a:pPr>
            <a:r>
              <a:rPr lang="en-US" sz="1800" dirty="0" smtClean="0"/>
              <a:t>}</a:t>
            </a:r>
          </a:p>
          <a:p>
            <a:pPr eaLnBrk="1" hangingPunct="1">
              <a:lnSpc>
                <a:spcPct val="90000"/>
              </a:lnSpc>
              <a:buFont typeface="Wingdings" pitchFamily="2" charset="2"/>
              <a:buNone/>
              <a:defRPr/>
            </a:pPr>
            <a:r>
              <a:rPr lang="en-US" sz="1800" dirty="0" smtClean="0"/>
              <a:t>class  B</a:t>
            </a:r>
          </a:p>
          <a:p>
            <a:pPr eaLnBrk="1" hangingPunct="1">
              <a:lnSpc>
                <a:spcPct val="90000"/>
              </a:lnSpc>
              <a:buFont typeface="Wingdings" pitchFamily="2" charset="2"/>
              <a:buNone/>
              <a:defRPr/>
            </a:pPr>
            <a:r>
              <a:rPr lang="en-US" sz="1800" dirty="0" smtClean="0"/>
              <a:t>   {</a:t>
            </a:r>
          </a:p>
          <a:p>
            <a:pPr eaLnBrk="1" hangingPunct="1">
              <a:lnSpc>
                <a:spcPct val="90000"/>
              </a:lnSpc>
              <a:buFont typeface="Wingdings" pitchFamily="2" charset="2"/>
              <a:buNone/>
              <a:defRPr/>
            </a:pPr>
            <a:r>
              <a:rPr lang="en-US" sz="1800" dirty="0" smtClean="0"/>
              <a:t>    public static void main(String s[])  //throws  </a:t>
            </a:r>
            <a:r>
              <a:rPr lang="en-US" sz="1800" dirty="0" err="1" smtClean="0"/>
              <a:t>ArithmeticException</a:t>
            </a:r>
            <a:r>
              <a:rPr lang="en-US" sz="1800" dirty="0" smtClean="0"/>
              <a:t>(will handle 				//by JRE)</a:t>
            </a:r>
          </a:p>
          <a:p>
            <a:pPr eaLnBrk="1" hangingPunct="1">
              <a:lnSpc>
                <a:spcPct val="90000"/>
              </a:lnSpc>
              <a:buFont typeface="Wingdings" pitchFamily="2" charset="2"/>
              <a:buNone/>
              <a:defRPr/>
            </a:pPr>
            <a:r>
              <a:rPr lang="en-US" sz="1800" dirty="0" smtClean="0"/>
              <a:t>     {</a:t>
            </a:r>
          </a:p>
          <a:p>
            <a:pPr eaLnBrk="1" hangingPunct="1">
              <a:lnSpc>
                <a:spcPct val="90000"/>
              </a:lnSpc>
              <a:buFont typeface="Wingdings" pitchFamily="2" charset="2"/>
              <a:buNone/>
              <a:defRPr/>
            </a:pPr>
            <a:r>
              <a:rPr lang="en-US" sz="1800" dirty="0" smtClean="0"/>
              <a:t>        try { </a:t>
            </a:r>
          </a:p>
          <a:p>
            <a:pPr eaLnBrk="1" hangingPunct="1">
              <a:lnSpc>
                <a:spcPct val="90000"/>
              </a:lnSpc>
              <a:buFont typeface="Wingdings" pitchFamily="2" charset="2"/>
              <a:buNone/>
              <a:defRPr/>
            </a:pPr>
            <a:r>
              <a:rPr lang="en-US" sz="1800" dirty="0" smtClean="0"/>
              <a:t>             Example ex=new Example();</a:t>
            </a:r>
          </a:p>
          <a:p>
            <a:pPr eaLnBrk="1" hangingPunct="1">
              <a:lnSpc>
                <a:spcPct val="90000"/>
              </a:lnSpc>
              <a:buFont typeface="Wingdings" pitchFamily="2" charset="2"/>
              <a:buNone/>
              <a:defRPr/>
            </a:pPr>
            <a:r>
              <a:rPr lang="en-US" sz="1800" dirty="0" smtClean="0"/>
              <a:t>                           ex.meth1(900);</a:t>
            </a:r>
          </a:p>
          <a:p>
            <a:pPr eaLnBrk="1" hangingPunct="1">
              <a:lnSpc>
                <a:spcPct val="90000"/>
              </a:lnSpc>
              <a:buFont typeface="Wingdings" pitchFamily="2" charset="2"/>
              <a:buNone/>
              <a:defRPr/>
            </a:pPr>
            <a:r>
              <a:rPr lang="en-US" sz="1800" dirty="0" smtClean="0"/>
              <a:t>		}catch(</a:t>
            </a:r>
            <a:r>
              <a:rPr lang="en-US" sz="1800" dirty="0" err="1" smtClean="0"/>
              <a:t>ArithmeticException</a:t>
            </a:r>
            <a:r>
              <a:rPr lang="en-US" sz="1800" dirty="0" smtClean="0"/>
              <a:t> ae){   }   }</a:t>
            </a:r>
          </a:p>
          <a:p>
            <a:pPr eaLnBrk="1" hangingPunct="1">
              <a:lnSpc>
                <a:spcPct val="90000"/>
              </a:lnSpc>
              <a:buFont typeface="Wingdings" pitchFamily="2" charset="2"/>
              <a:buNone/>
              <a:defRPr/>
            </a:pPr>
            <a:endParaRPr lang="en-US" sz="1800" dirty="0" smtClean="0"/>
          </a:p>
        </p:txBody>
      </p:sp>
    </p:spTree>
    <p:extLst>
      <p:ext uri="{BB962C8B-B14F-4D97-AF65-F5344CB8AC3E}">
        <p14:creationId xmlns:p14="http://schemas.microsoft.com/office/powerpoint/2010/main" val="1283791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457200" y="244475"/>
            <a:ext cx="8385175" cy="801688"/>
          </a:xfrm>
        </p:spPr>
        <p:txBody>
          <a:bodyPr/>
          <a:lstStyle/>
          <a:p>
            <a:pPr eaLnBrk="1" hangingPunct="1">
              <a:defRPr/>
            </a:pPr>
            <a:r>
              <a:rPr lang="en-US" sz="3600" smtClean="0"/>
              <a:t>Overriding “toString()” method</a:t>
            </a:r>
          </a:p>
        </p:txBody>
      </p:sp>
      <p:sp>
        <p:nvSpPr>
          <p:cNvPr id="19459" name="Rectangle 3"/>
          <p:cNvSpPr>
            <a:spLocks noGrp="1" noRot="1" noChangeArrowheads="1"/>
          </p:cNvSpPr>
          <p:nvPr>
            <p:ph type="body" idx="4294967295"/>
          </p:nvPr>
        </p:nvSpPr>
        <p:spPr>
          <a:xfrm>
            <a:off x="457200" y="990600"/>
            <a:ext cx="8229600" cy="5135563"/>
          </a:xfrm>
          <a:prstGeom prst="rect">
            <a:avLst/>
          </a:prstGeom>
        </p:spPr>
        <p:txBody>
          <a:bodyPr/>
          <a:lstStyle/>
          <a:p>
            <a:pPr eaLnBrk="1" hangingPunct="1">
              <a:lnSpc>
                <a:spcPct val="90000"/>
              </a:lnSpc>
              <a:buFont typeface="Wingdings" pitchFamily="2" charset="2"/>
              <a:buNone/>
              <a:defRPr/>
            </a:pPr>
            <a:r>
              <a:rPr lang="en-US" sz="1800" smtClean="0"/>
              <a:t>class a { }</a:t>
            </a:r>
          </a:p>
          <a:p>
            <a:pPr eaLnBrk="1" hangingPunct="1">
              <a:lnSpc>
                <a:spcPct val="90000"/>
              </a:lnSpc>
              <a:buFont typeface="Wingdings" pitchFamily="2" charset="2"/>
              <a:buNone/>
              <a:defRPr/>
            </a:pPr>
            <a:r>
              <a:rPr lang="en-US" sz="1800" smtClean="0"/>
              <a:t>Class b</a:t>
            </a:r>
          </a:p>
          <a:p>
            <a:pPr eaLnBrk="1" hangingPunct="1">
              <a:lnSpc>
                <a:spcPct val="90000"/>
              </a:lnSpc>
              <a:buFont typeface="Wingdings" pitchFamily="2" charset="2"/>
              <a:buNone/>
              <a:defRPr/>
            </a:pPr>
            <a:r>
              <a:rPr lang="en-US" sz="1800" smtClean="0"/>
              <a:t>  {</a:t>
            </a:r>
          </a:p>
          <a:p>
            <a:pPr eaLnBrk="1" hangingPunct="1">
              <a:lnSpc>
                <a:spcPct val="90000"/>
              </a:lnSpc>
              <a:buFont typeface="Wingdings" pitchFamily="2" charset="2"/>
              <a:buNone/>
              <a:defRPr/>
            </a:pPr>
            <a:r>
              <a:rPr lang="en-US" sz="1800" smtClean="0"/>
              <a:t>  public static void main(String s[])</a:t>
            </a:r>
          </a:p>
          <a:p>
            <a:pPr eaLnBrk="1" hangingPunct="1">
              <a:lnSpc>
                <a:spcPct val="90000"/>
              </a:lnSpc>
              <a:buFont typeface="Wingdings" pitchFamily="2" charset="2"/>
              <a:buNone/>
              <a:defRPr/>
            </a:pPr>
            <a:r>
              <a:rPr lang="en-US" sz="1800" smtClean="0"/>
              <a:t>   {</a:t>
            </a:r>
          </a:p>
          <a:p>
            <a:pPr eaLnBrk="1" hangingPunct="1">
              <a:lnSpc>
                <a:spcPct val="90000"/>
              </a:lnSpc>
              <a:buFont typeface="Wingdings" pitchFamily="2" charset="2"/>
              <a:buNone/>
              <a:defRPr/>
            </a:pPr>
            <a:r>
              <a:rPr lang="en-US" sz="1800" smtClean="0"/>
              <a:t>    a ob=new a();</a:t>
            </a:r>
          </a:p>
          <a:p>
            <a:pPr eaLnBrk="1" hangingPunct="1">
              <a:lnSpc>
                <a:spcPct val="90000"/>
              </a:lnSpc>
              <a:buFont typeface="Wingdings" pitchFamily="2" charset="2"/>
              <a:buNone/>
              <a:defRPr/>
            </a:pPr>
            <a:r>
              <a:rPr lang="en-US" sz="1800" smtClean="0"/>
              <a:t>     System.out.println(ob); // will print class name@Hexadecimal code</a:t>
            </a:r>
          </a:p>
          <a:p>
            <a:pPr eaLnBrk="1" hangingPunct="1">
              <a:lnSpc>
                <a:spcPct val="90000"/>
              </a:lnSpc>
              <a:buFont typeface="Wingdings" pitchFamily="2" charset="2"/>
              <a:buNone/>
              <a:defRPr/>
            </a:pPr>
            <a:r>
              <a:rPr lang="en-US" sz="1800" smtClean="0"/>
              <a:t>   }</a:t>
            </a:r>
          </a:p>
          <a:p>
            <a:pPr eaLnBrk="1" hangingPunct="1">
              <a:lnSpc>
                <a:spcPct val="90000"/>
              </a:lnSpc>
              <a:buFont typeface="Wingdings" pitchFamily="2" charset="2"/>
              <a:buNone/>
              <a:defRPr/>
            </a:pPr>
            <a:r>
              <a:rPr lang="en-US" sz="1800" smtClean="0"/>
              <a:t>}</a:t>
            </a:r>
          </a:p>
          <a:p>
            <a:pPr eaLnBrk="1" hangingPunct="1">
              <a:lnSpc>
                <a:spcPct val="90000"/>
              </a:lnSpc>
              <a:buFont typeface="Wingdings" pitchFamily="2" charset="2"/>
              <a:buNone/>
              <a:defRPr/>
            </a:pPr>
            <a:r>
              <a:rPr lang="en-US" sz="1800" b="1" smtClean="0"/>
              <a:t>Note</a:t>
            </a:r>
            <a:r>
              <a:rPr lang="en-US" sz="1800" smtClean="0"/>
              <a:t> : we can change this by overriding  “toString()” method of Object Class</a:t>
            </a:r>
          </a:p>
          <a:p>
            <a:pPr eaLnBrk="1" hangingPunct="1">
              <a:lnSpc>
                <a:spcPct val="90000"/>
              </a:lnSpc>
              <a:buFont typeface="Wingdings" pitchFamily="2" charset="2"/>
              <a:buNone/>
              <a:defRPr/>
            </a:pPr>
            <a:r>
              <a:rPr lang="en-US" sz="1800" smtClean="0"/>
              <a:t>Class a</a:t>
            </a:r>
          </a:p>
          <a:p>
            <a:pPr eaLnBrk="1" hangingPunct="1">
              <a:lnSpc>
                <a:spcPct val="90000"/>
              </a:lnSpc>
              <a:buFont typeface="Wingdings" pitchFamily="2" charset="2"/>
              <a:buNone/>
              <a:defRPr/>
            </a:pPr>
            <a:r>
              <a:rPr lang="en-US" sz="1800" smtClean="0"/>
              <a:t>{</a:t>
            </a:r>
          </a:p>
          <a:p>
            <a:pPr eaLnBrk="1" hangingPunct="1">
              <a:lnSpc>
                <a:spcPct val="90000"/>
              </a:lnSpc>
              <a:buFont typeface="Wingdings" pitchFamily="2" charset="2"/>
              <a:buNone/>
              <a:defRPr/>
            </a:pPr>
            <a:r>
              <a:rPr lang="en-US" sz="1800" smtClean="0"/>
              <a:t>String toString()</a:t>
            </a:r>
          </a:p>
          <a:p>
            <a:pPr eaLnBrk="1" hangingPunct="1">
              <a:lnSpc>
                <a:spcPct val="90000"/>
              </a:lnSpc>
              <a:buFont typeface="Wingdings" pitchFamily="2" charset="2"/>
              <a:buNone/>
              <a:defRPr/>
            </a:pPr>
            <a:r>
              <a:rPr lang="en-US" sz="1800" smtClean="0"/>
              <a:t>   {</a:t>
            </a:r>
          </a:p>
          <a:p>
            <a:pPr eaLnBrk="1" hangingPunct="1">
              <a:lnSpc>
                <a:spcPct val="90000"/>
              </a:lnSpc>
              <a:buFont typeface="Wingdings" pitchFamily="2" charset="2"/>
              <a:buNone/>
              <a:defRPr/>
            </a:pPr>
            <a:r>
              <a:rPr lang="en-US" sz="1800" smtClean="0"/>
              <a:t>     return “welcome”;</a:t>
            </a:r>
          </a:p>
          <a:p>
            <a:pPr eaLnBrk="1" hangingPunct="1">
              <a:lnSpc>
                <a:spcPct val="90000"/>
              </a:lnSpc>
              <a:buFont typeface="Wingdings" pitchFamily="2" charset="2"/>
              <a:buNone/>
              <a:defRPr/>
            </a:pPr>
            <a:r>
              <a:rPr lang="en-US" sz="1800" smtClean="0"/>
              <a:t>    }</a:t>
            </a:r>
          </a:p>
        </p:txBody>
      </p:sp>
    </p:spTree>
    <p:extLst>
      <p:ext uri="{BB962C8B-B14F-4D97-AF65-F5344CB8AC3E}">
        <p14:creationId xmlns:p14="http://schemas.microsoft.com/office/powerpoint/2010/main" val="3312198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457200" y="244475"/>
            <a:ext cx="8385175" cy="611188"/>
          </a:xfrm>
        </p:spPr>
        <p:txBody>
          <a:bodyPr/>
          <a:lstStyle/>
          <a:p>
            <a:pPr eaLnBrk="1" hangingPunct="1">
              <a:defRPr/>
            </a:pPr>
            <a:r>
              <a:rPr lang="en-US" sz="3200" b="0" smtClean="0"/>
              <a:t>Custom Exception</a:t>
            </a:r>
          </a:p>
        </p:txBody>
      </p:sp>
      <p:sp>
        <p:nvSpPr>
          <p:cNvPr id="20483" name="Rectangle 3"/>
          <p:cNvSpPr>
            <a:spLocks noGrp="1" noRot="1" noChangeArrowheads="1"/>
          </p:cNvSpPr>
          <p:nvPr>
            <p:ph type="body" idx="4294967295"/>
          </p:nvPr>
        </p:nvSpPr>
        <p:spPr>
          <a:xfrm>
            <a:off x="457200" y="762000"/>
            <a:ext cx="8229600" cy="5364163"/>
          </a:xfrm>
          <a:prstGeom prst="rect">
            <a:avLst/>
          </a:prstGeom>
        </p:spPr>
        <p:txBody>
          <a:bodyPr/>
          <a:lstStyle/>
          <a:p>
            <a:pPr eaLnBrk="1" hangingPunct="1">
              <a:defRPr/>
            </a:pPr>
            <a:r>
              <a:rPr lang="en-US" sz="2000" dirty="0" smtClean="0"/>
              <a:t>User define Exception class must inherit the “Exception” class.</a:t>
            </a:r>
          </a:p>
          <a:p>
            <a:pPr eaLnBrk="1" hangingPunct="1">
              <a:defRPr/>
            </a:pPr>
            <a:r>
              <a:rPr lang="en-US" sz="2000" dirty="0" smtClean="0"/>
              <a:t>Override the “</a:t>
            </a:r>
            <a:r>
              <a:rPr lang="en-US" sz="2000" dirty="0" err="1" smtClean="0"/>
              <a:t>toString</a:t>
            </a:r>
            <a:r>
              <a:rPr lang="en-US" sz="2000" dirty="0" smtClean="0"/>
              <a:t>()” method.</a:t>
            </a:r>
          </a:p>
          <a:p>
            <a:pPr eaLnBrk="1" hangingPunct="1">
              <a:buFont typeface="Wingdings" pitchFamily="2" charset="2"/>
              <a:buNone/>
              <a:defRPr/>
            </a:pPr>
            <a:r>
              <a:rPr lang="en-US" sz="1400" smtClean="0"/>
              <a:t>class  </a:t>
            </a:r>
            <a:r>
              <a:rPr lang="en-US" sz="1400" dirty="0" err="1" smtClean="0"/>
              <a:t>LowBalException</a:t>
            </a:r>
            <a:r>
              <a:rPr lang="en-US" sz="1400" dirty="0" smtClean="0"/>
              <a:t> extends Exception</a:t>
            </a:r>
          </a:p>
          <a:p>
            <a:pPr eaLnBrk="1" hangingPunct="1">
              <a:buFont typeface="Wingdings" pitchFamily="2" charset="2"/>
              <a:buNone/>
              <a:defRPr/>
            </a:pPr>
            <a:r>
              <a:rPr lang="en-US" sz="1400" dirty="0" smtClean="0"/>
              <a:t>     {</a:t>
            </a:r>
          </a:p>
          <a:p>
            <a:pPr eaLnBrk="1" hangingPunct="1">
              <a:buFont typeface="Wingdings" pitchFamily="2" charset="2"/>
              <a:buNone/>
              <a:defRPr/>
            </a:pPr>
            <a:r>
              <a:rPr lang="en-US" sz="1400" dirty="0" smtClean="0"/>
              <a:t>       String </a:t>
            </a:r>
            <a:r>
              <a:rPr lang="en-US" sz="1400" dirty="0" err="1" smtClean="0"/>
              <a:t>toString</a:t>
            </a:r>
            <a:r>
              <a:rPr lang="en-US" sz="1400" dirty="0" smtClean="0"/>
              <a:t>()</a:t>
            </a:r>
          </a:p>
          <a:p>
            <a:pPr eaLnBrk="1" hangingPunct="1">
              <a:buFont typeface="Wingdings" pitchFamily="2" charset="2"/>
              <a:buNone/>
              <a:defRPr/>
            </a:pPr>
            <a:r>
              <a:rPr lang="en-US" sz="1400" dirty="0" smtClean="0"/>
              <a:t>            {</a:t>
            </a:r>
          </a:p>
          <a:p>
            <a:pPr eaLnBrk="1" hangingPunct="1">
              <a:buFont typeface="Wingdings" pitchFamily="2" charset="2"/>
              <a:buNone/>
              <a:defRPr/>
            </a:pPr>
            <a:r>
              <a:rPr lang="en-US" sz="1400" dirty="0" smtClean="0"/>
              <a:t>                 return  “amount is less than 1000”;</a:t>
            </a:r>
          </a:p>
          <a:p>
            <a:pPr eaLnBrk="1" hangingPunct="1">
              <a:buFont typeface="Wingdings" pitchFamily="2" charset="2"/>
              <a:buNone/>
              <a:defRPr/>
            </a:pPr>
            <a:r>
              <a:rPr lang="en-US" sz="1400" dirty="0" smtClean="0"/>
              <a:t>            }</a:t>
            </a:r>
          </a:p>
          <a:p>
            <a:pPr eaLnBrk="1" hangingPunct="1">
              <a:buFont typeface="Wingdings" pitchFamily="2" charset="2"/>
              <a:buNone/>
              <a:defRPr/>
            </a:pPr>
            <a:r>
              <a:rPr lang="en-US" sz="1400" dirty="0" smtClean="0"/>
              <a:t>     }</a:t>
            </a:r>
          </a:p>
          <a:p>
            <a:pPr eaLnBrk="1" hangingPunct="1">
              <a:buFont typeface="Wingdings" pitchFamily="2" charset="2"/>
              <a:buNone/>
              <a:defRPr/>
            </a:pPr>
            <a:endParaRPr lang="en-US" sz="1400" dirty="0" smtClean="0"/>
          </a:p>
          <a:p>
            <a:pPr eaLnBrk="1" hangingPunct="1">
              <a:buFont typeface="Wingdings" pitchFamily="2" charset="2"/>
              <a:buNone/>
              <a:defRPr/>
            </a:pPr>
            <a:r>
              <a:rPr lang="en-US" sz="1400" dirty="0" smtClean="0"/>
              <a:t>class Account</a:t>
            </a:r>
          </a:p>
          <a:p>
            <a:pPr eaLnBrk="1" hangingPunct="1">
              <a:buFont typeface="Wingdings" pitchFamily="2" charset="2"/>
              <a:buNone/>
              <a:defRPr/>
            </a:pPr>
            <a:r>
              <a:rPr lang="en-US" sz="1400" dirty="0" smtClean="0"/>
              <a:t>   {</a:t>
            </a:r>
          </a:p>
          <a:p>
            <a:pPr eaLnBrk="1" hangingPunct="1">
              <a:buFont typeface="Wingdings" pitchFamily="2" charset="2"/>
              <a:buNone/>
              <a:defRPr/>
            </a:pPr>
            <a:r>
              <a:rPr lang="en-US" sz="1400" dirty="0" smtClean="0"/>
              <a:t>      void bal (</a:t>
            </a:r>
            <a:r>
              <a:rPr lang="en-US" sz="1400" dirty="0" err="1" smtClean="0"/>
              <a:t>int</a:t>
            </a:r>
            <a:r>
              <a:rPr lang="en-US" sz="1400" dirty="0" smtClean="0"/>
              <a:t> x)</a:t>
            </a:r>
          </a:p>
          <a:p>
            <a:pPr eaLnBrk="1" hangingPunct="1">
              <a:buFont typeface="Wingdings" pitchFamily="2" charset="2"/>
              <a:buNone/>
              <a:defRPr/>
            </a:pPr>
            <a:r>
              <a:rPr lang="en-US" sz="1400" dirty="0" smtClean="0"/>
              <a:t>		{</a:t>
            </a:r>
          </a:p>
          <a:p>
            <a:pPr eaLnBrk="1" hangingPunct="1">
              <a:buFont typeface="Wingdings" pitchFamily="2" charset="2"/>
              <a:buNone/>
              <a:defRPr/>
            </a:pPr>
            <a:r>
              <a:rPr lang="en-US" sz="1400" dirty="0" smtClean="0"/>
              <a:t>		if(x&lt;1000)</a:t>
            </a:r>
          </a:p>
          <a:p>
            <a:pPr eaLnBrk="1" hangingPunct="1">
              <a:buFont typeface="Wingdings" pitchFamily="2" charset="2"/>
              <a:buNone/>
              <a:defRPr/>
            </a:pPr>
            <a:r>
              <a:rPr lang="en-US" sz="1400" dirty="0" smtClean="0"/>
              <a:t>                    throw new </a:t>
            </a:r>
            <a:r>
              <a:rPr lang="en-US" sz="1400" dirty="0" err="1" smtClean="0"/>
              <a:t>LowBalException</a:t>
            </a:r>
            <a:r>
              <a:rPr lang="en-US" sz="1400" dirty="0" smtClean="0"/>
              <a:t>();</a:t>
            </a:r>
          </a:p>
          <a:p>
            <a:pPr eaLnBrk="1" hangingPunct="1">
              <a:buFont typeface="Wingdings" pitchFamily="2" charset="2"/>
              <a:buNone/>
              <a:defRPr/>
            </a:pPr>
            <a:r>
              <a:rPr lang="en-US" sz="1400" dirty="0" smtClean="0"/>
              <a:t>                   }</a:t>
            </a:r>
          </a:p>
          <a:p>
            <a:pPr eaLnBrk="1" hangingPunct="1">
              <a:buFont typeface="Wingdings" pitchFamily="2" charset="2"/>
              <a:buNone/>
              <a:defRPr/>
            </a:pPr>
            <a:r>
              <a:rPr lang="en-US" sz="1400" dirty="0" smtClean="0"/>
              <a:t>}</a:t>
            </a:r>
          </a:p>
          <a:p>
            <a:pPr eaLnBrk="1" hangingPunct="1">
              <a:buFont typeface="Wingdings" pitchFamily="2" charset="2"/>
              <a:buNone/>
              <a:defRPr/>
            </a:pPr>
            <a:r>
              <a:rPr lang="en-US" sz="1400" dirty="0" smtClean="0"/>
              <a:t>                 </a:t>
            </a:r>
          </a:p>
          <a:p>
            <a:pPr eaLnBrk="1" hangingPunct="1">
              <a:buFont typeface="Wingdings" pitchFamily="2" charset="2"/>
              <a:buNone/>
              <a:defRPr/>
            </a:pPr>
            <a:endParaRPr lang="en-US" sz="1400" dirty="0" smtClean="0"/>
          </a:p>
          <a:p>
            <a:pPr eaLnBrk="1" hangingPunct="1">
              <a:buFont typeface="Wingdings" pitchFamily="2" charset="2"/>
              <a:buNone/>
              <a:defRPr/>
            </a:pPr>
            <a:endParaRPr lang="en-US" sz="1400" dirty="0" smtClean="0"/>
          </a:p>
          <a:p>
            <a:pPr eaLnBrk="1" hangingPunct="1">
              <a:buFont typeface="Wingdings" pitchFamily="2" charset="2"/>
              <a:buNone/>
              <a:defRPr/>
            </a:pPr>
            <a:endParaRPr lang="en-US" sz="1400" dirty="0" smtClean="0"/>
          </a:p>
        </p:txBody>
      </p:sp>
    </p:spTree>
    <p:extLst>
      <p:ext uri="{BB962C8B-B14F-4D97-AF65-F5344CB8AC3E}">
        <p14:creationId xmlns:p14="http://schemas.microsoft.com/office/powerpoint/2010/main" val="204102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pPr eaLnBrk="1" hangingPunct="1">
              <a:defRPr/>
            </a:pPr>
            <a:r>
              <a:rPr lang="en-US" sz="6600" smtClean="0"/>
              <a:t>Error</a:t>
            </a:r>
          </a:p>
        </p:txBody>
      </p:sp>
      <p:sp>
        <p:nvSpPr>
          <p:cNvPr id="3075" name="Rectangle 3"/>
          <p:cNvSpPr>
            <a:spLocks noGrp="1" noRot="1" noChangeArrowheads="1"/>
          </p:cNvSpPr>
          <p:nvPr>
            <p:ph type="body" idx="4294967295"/>
          </p:nvPr>
        </p:nvSpPr>
        <p:spPr>
          <a:xfrm>
            <a:off x="838200" y="1905000"/>
            <a:ext cx="8007350" cy="4191000"/>
          </a:xfrm>
          <a:prstGeom prst="rect">
            <a:avLst/>
          </a:prstGeom>
        </p:spPr>
        <p:txBody>
          <a:bodyPr/>
          <a:lstStyle/>
          <a:p>
            <a:pPr eaLnBrk="1" hangingPunct="1">
              <a:lnSpc>
                <a:spcPct val="90000"/>
              </a:lnSpc>
              <a:defRPr/>
            </a:pPr>
            <a:r>
              <a:rPr lang="en-US" sz="2800" b="1" smtClean="0"/>
              <a:t>Compile Time :</a:t>
            </a:r>
            <a:br>
              <a:rPr lang="en-US" sz="2800" b="1" smtClean="0"/>
            </a:br>
            <a:r>
              <a:rPr lang="en-US" sz="2800" b="1" smtClean="0"/>
              <a:t>       </a:t>
            </a:r>
            <a:r>
              <a:rPr lang="en-US" sz="2800" smtClean="0"/>
              <a:t>All Syntax Errors are detected and displayed by the compiler and </a:t>
            </a:r>
            <a:r>
              <a:rPr lang="en-US" sz="2800" b="1" smtClean="0"/>
              <a:t>.</a:t>
            </a:r>
            <a:r>
              <a:rPr lang="en-US" sz="2800" smtClean="0"/>
              <a:t>class will not be created.</a:t>
            </a:r>
            <a:br>
              <a:rPr lang="en-US" sz="2800" smtClean="0"/>
            </a:br>
            <a:endParaRPr lang="en-US" sz="2800" smtClean="0"/>
          </a:p>
          <a:p>
            <a:pPr eaLnBrk="1" hangingPunct="1">
              <a:lnSpc>
                <a:spcPct val="90000"/>
              </a:lnSpc>
              <a:defRPr/>
            </a:pPr>
            <a:r>
              <a:rPr lang="en-US" sz="2800" b="1" smtClean="0"/>
              <a:t>Run Time : </a:t>
            </a:r>
            <a:br>
              <a:rPr lang="en-US" sz="2800" b="1" smtClean="0"/>
            </a:br>
            <a:r>
              <a:rPr lang="en-US" sz="2800" b="1" smtClean="0"/>
              <a:t>   .</a:t>
            </a:r>
            <a:r>
              <a:rPr lang="en-US" sz="2800" smtClean="0"/>
              <a:t>class will be created but the program will not run properly and produce wrong result due to wrong logic.</a:t>
            </a:r>
            <a:br>
              <a:rPr lang="en-US" sz="2800" smtClean="0"/>
            </a:br>
            <a:r>
              <a:rPr lang="en-US" sz="2800" b="1" smtClean="0"/>
              <a:t>   </a:t>
            </a:r>
          </a:p>
        </p:txBody>
      </p:sp>
    </p:spTree>
    <p:extLst>
      <p:ext uri="{BB962C8B-B14F-4D97-AF65-F5344CB8AC3E}">
        <p14:creationId xmlns:p14="http://schemas.microsoft.com/office/powerpoint/2010/main" val="216430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Checked &amp; UnChecked Exceptions </a:t>
            </a:r>
            <a:endParaRPr lang="en-US" dirty="0"/>
          </a:p>
        </p:txBody>
      </p:sp>
      <p:sp>
        <p:nvSpPr>
          <p:cNvPr id="3" name="Text Placeholder 2"/>
          <p:cNvSpPr>
            <a:spLocks noGrp="1"/>
          </p:cNvSpPr>
          <p:nvPr>
            <p:ph type="body" sz="quarter" idx="10"/>
          </p:nvPr>
        </p:nvSpPr>
        <p:spPr/>
        <p:txBody>
          <a:bodyPr>
            <a:normAutofit/>
          </a:bodyPr>
          <a:lstStyle/>
          <a:p>
            <a:r>
              <a:rPr lang="en-US" sz="2800" dirty="0" smtClean="0"/>
              <a:t>Characteristics </a:t>
            </a:r>
            <a:r>
              <a:rPr lang="en-US" sz="2800" dirty="0"/>
              <a:t>of </a:t>
            </a:r>
            <a:r>
              <a:rPr lang="en-US" sz="2800" b="1" dirty="0"/>
              <a:t>Checked Exceptions</a:t>
            </a:r>
            <a:r>
              <a:rPr lang="en-US" sz="2800" dirty="0"/>
              <a:t>: </a:t>
            </a:r>
          </a:p>
          <a:p>
            <a:pPr lvl="1"/>
            <a:r>
              <a:rPr lang="en-US" sz="2400" dirty="0" smtClean="0"/>
              <a:t>They </a:t>
            </a:r>
            <a:r>
              <a:rPr lang="en-US" sz="2400" dirty="0"/>
              <a:t>are checked by the compiler at the time of compilation. </a:t>
            </a:r>
          </a:p>
          <a:p>
            <a:pPr lvl="1"/>
            <a:r>
              <a:rPr lang="en-US" sz="2400" dirty="0" smtClean="0"/>
              <a:t>They </a:t>
            </a:r>
            <a:r>
              <a:rPr lang="en-US" sz="2400" dirty="0"/>
              <a:t>are inherited from the core Java class Exception. </a:t>
            </a:r>
            <a:r>
              <a:rPr lang="en-US" sz="2400" dirty="0" smtClean="0"/>
              <a:t> </a:t>
            </a:r>
            <a:endParaRPr lang="en-US" sz="2400" dirty="0"/>
          </a:p>
          <a:p>
            <a:pPr lvl="1"/>
            <a:r>
              <a:rPr lang="en-US" sz="2400" dirty="0" smtClean="0"/>
              <a:t>They </a:t>
            </a:r>
            <a:r>
              <a:rPr lang="en-US" sz="2400" dirty="0"/>
              <a:t>must be handled in your code, or passed to parent classes for handling. </a:t>
            </a:r>
          </a:p>
          <a:p>
            <a:pPr lvl="1"/>
            <a:r>
              <a:rPr lang="en-US" sz="2400" dirty="0" smtClean="0"/>
              <a:t>Some </a:t>
            </a:r>
            <a:r>
              <a:rPr lang="en-US" sz="2400" dirty="0"/>
              <a:t>examples of </a:t>
            </a:r>
            <a:r>
              <a:rPr lang="en-US" sz="2400" b="1" dirty="0"/>
              <a:t>Checked exceptions </a:t>
            </a:r>
            <a:r>
              <a:rPr lang="en-US" sz="2400" dirty="0"/>
              <a:t>include: </a:t>
            </a:r>
          </a:p>
          <a:p>
            <a:pPr lvl="2"/>
            <a:r>
              <a:rPr lang="en-US" sz="2000" dirty="0" smtClean="0"/>
              <a:t>	</a:t>
            </a:r>
            <a:r>
              <a:rPr lang="en-US" sz="2000" b="1" dirty="0" err="1" smtClean="0"/>
              <a:t>IOException</a:t>
            </a:r>
            <a:r>
              <a:rPr lang="en-US" sz="2000" dirty="0"/>
              <a:t>, </a:t>
            </a:r>
            <a:r>
              <a:rPr lang="en-US" sz="2000" b="1" dirty="0" err="1"/>
              <a:t>SQLException</a:t>
            </a:r>
            <a:r>
              <a:rPr lang="en-US" sz="2000" dirty="0"/>
              <a:t>, </a:t>
            </a:r>
            <a:r>
              <a:rPr lang="en-US" sz="2000" b="1" dirty="0" err="1"/>
              <a:t>ClassNotFoundException</a:t>
            </a:r>
            <a:r>
              <a:rPr lang="en-US" sz="2000" b="1" dirty="0"/>
              <a:t> </a:t>
            </a:r>
            <a:endParaRPr lang="en-US" sz="2000" dirty="0"/>
          </a:p>
          <a:p>
            <a:endParaRPr lang="en-US" sz="2800" dirty="0"/>
          </a:p>
        </p:txBody>
      </p:sp>
    </p:spTree>
    <p:extLst>
      <p:ext uri="{BB962C8B-B14F-4D97-AF65-F5344CB8AC3E}">
        <p14:creationId xmlns:p14="http://schemas.microsoft.com/office/powerpoint/2010/main" val="168506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Unchecked/Runtime </a:t>
            </a:r>
            <a:r>
              <a:rPr lang="en-US" dirty="0"/>
              <a:t>Exceptions </a:t>
            </a:r>
          </a:p>
        </p:txBody>
      </p:sp>
      <p:sp>
        <p:nvSpPr>
          <p:cNvPr id="3" name="Text Placeholder 2"/>
          <p:cNvSpPr>
            <a:spLocks noGrp="1"/>
          </p:cNvSpPr>
          <p:nvPr>
            <p:ph type="body" sz="quarter" idx="10"/>
          </p:nvPr>
        </p:nvSpPr>
        <p:spPr/>
        <p:txBody>
          <a:bodyPr>
            <a:normAutofit/>
          </a:bodyPr>
          <a:lstStyle/>
          <a:p>
            <a:pPr marL="0" indent="0">
              <a:buNone/>
            </a:pPr>
            <a:endParaRPr lang="en-US" dirty="0"/>
          </a:p>
          <a:p>
            <a:r>
              <a:rPr lang="en-US" sz="2800" b="1" dirty="0"/>
              <a:t>Unchecked </a:t>
            </a:r>
            <a:r>
              <a:rPr lang="en-US" sz="2800" dirty="0"/>
              <a:t>exceptions represent error conditions that are considered “fatal” to program execution. </a:t>
            </a:r>
          </a:p>
          <a:p>
            <a:r>
              <a:rPr lang="en-US" sz="2800" b="1" dirty="0" smtClean="0"/>
              <a:t>Runtime </a:t>
            </a:r>
            <a:r>
              <a:rPr lang="en-US" sz="2800" dirty="0"/>
              <a:t>exceptions are exceptions which are not detected at the time of Compilation. </a:t>
            </a:r>
          </a:p>
          <a:p>
            <a:r>
              <a:rPr lang="en-US" sz="2800" dirty="0" smtClean="0"/>
              <a:t>They </a:t>
            </a:r>
            <a:r>
              <a:rPr lang="en-US" sz="2800" dirty="0"/>
              <a:t>are encountered only when the program is in execution. </a:t>
            </a:r>
          </a:p>
          <a:p>
            <a:r>
              <a:rPr lang="en-US" sz="2800" dirty="0" smtClean="0"/>
              <a:t>It </a:t>
            </a:r>
            <a:r>
              <a:rPr lang="en-US" sz="2800" dirty="0"/>
              <a:t>is called </a:t>
            </a:r>
            <a:r>
              <a:rPr lang="en-US" sz="2800" b="1" dirty="0"/>
              <a:t>unchecked exception </a:t>
            </a:r>
            <a:r>
              <a:rPr lang="en-US" sz="2800" dirty="0"/>
              <a:t>because the compiler does not check to see if a method handles or throws these exceptions. </a:t>
            </a:r>
            <a:endParaRPr lang="en-US" sz="2800" dirty="0" smtClean="0"/>
          </a:p>
          <a:p>
            <a:pPr lvl="1"/>
            <a:r>
              <a:rPr lang="en-US" dirty="0" err="1" smtClean="0"/>
              <a:t>Exmaple</a:t>
            </a:r>
            <a:r>
              <a:rPr lang="en-US" dirty="0" smtClean="0"/>
              <a:t> : </a:t>
            </a:r>
            <a:r>
              <a:rPr lang="en-US" dirty="0" err="1" smtClean="0"/>
              <a:t>RuntimeException</a:t>
            </a:r>
            <a:endParaRPr lang="en-US" dirty="0"/>
          </a:p>
          <a:p>
            <a:endParaRPr lang="en-US" dirty="0"/>
          </a:p>
        </p:txBody>
      </p:sp>
    </p:spTree>
    <p:extLst>
      <p:ext uri="{BB962C8B-B14F-4D97-AF65-F5344CB8AC3E}">
        <p14:creationId xmlns:p14="http://schemas.microsoft.com/office/powerpoint/2010/main" val="97865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a:t>is exception </a:t>
            </a:r>
          </a:p>
        </p:txBody>
      </p:sp>
      <p:sp>
        <p:nvSpPr>
          <p:cNvPr id="3" name="Text Placeholder 2"/>
          <p:cNvSpPr>
            <a:spLocks noGrp="1"/>
          </p:cNvSpPr>
          <p:nvPr>
            <p:ph type="body" sz="quarter" idx="10"/>
          </p:nvPr>
        </p:nvSpPr>
        <p:spPr/>
        <p:txBody>
          <a:bodyPr/>
          <a:lstStyle/>
          <a:p>
            <a:pPr marL="0" indent="0">
              <a:buNone/>
            </a:pPr>
            <a:endParaRPr lang="en-US" dirty="0"/>
          </a:p>
          <a:p>
            <a:r>
              <a:rPr lang="en-US" dirty="0"/>
              <a:t>No matter how well-designed a program is, there is always a chance that some kind of error will arise during its execution, for example: </a:t>
            </a:r>
          </a:p>
          <a:p>
            <a:r>
              <a:rPr lang="en-US" dirty="0" smtClean="0"/>
              <a:t>Attempting </a:t>
            </a:r>
            <a:r>
              <a:rPr lang="en-US" dirty="0"/>
              <a:t>to divide by 0 </a:t>
            </a:r>
          </a:p>
          <a:p>
            <a:r>
              <a:rPr lang="en-US" dirty="0" smtClean="0"/>
              <a:t>Attempting </a:t>
            </a:r>
            <a:r>
              <a:rPr lang="en-US" dirty="0"/>
              <a:t>to read from a file which does not exist </a:t>
            </a:r>
          </a:p>
          <a:p>
            <a:r>
              <a:rPr lang="en-US" dirty="0" smtClean="0"/>
              <a:t>Referring </a:t>
            </a:r>
            <a:r>
              <a:rPr lang="en-US" dirty="0"/>
              <a:t>to non-existing item in array </a:t>
            </a:r>
          </a:p>
          <a:p>
            <a:r>
              <a:rPr lang="en-US" dirty="0" smtClean="0"/>
              <a:t>An </a:t>
            </a:r>
            <a:r>
              <a:rPr lang="en-US" dirty="0"/>
              <a:t>exception is an event that occurs during the execution of a program that disrupt its normal course. </a:t>
            </a:r>
          </a:p>
          <a:p>
            <a:endParaRPr lang="en-US" dirty="0"/>
          </a:p>
        </p:txBody>
      </p:sp>
    </p:spTree>
    <p:extLst>
      <p:ext uri="{BB962C8B-B14F-4D97-AF65-F5344CB8AC3E}">
        <p14:creationId xmlns:p14="http://schemas.microsoft.com/office/powerpoint/2010/main" val="140242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Rot="1" noChangeArrowheads="1"/>
          </p:cNvSpPr>
          <p:nvPr>
            <p:ph type="body" idx="4294967295"/>
          </p:nvPr>
        </p:nvSpPr>
        <p:spPr>
          <a:xfrm>
            <a:off x="457200" y="476672"/>
            <a:ext cx="8229600" cy="5400600"/>
          </a:xfrm>
          <a:prstGeom prst="rect">
            <a:avLst/>
          </a:prstGeom>
        </p:spPr>
        <p:txBody>
          <a:bodyPr/>
          <a:lstStyle/>
          <a:p>
            <a:pPr eaLnBrk="1" hangingPunct="1">
              <a:defRPr/>
            </a:pPr>
            <a:r>
              <a:rPr lang="en-US" b="1" dirty="0" smtClean="0"/>
              <a:t>Exception is a condition caused by runtime error in the program. It represents unusual condition that arise in the program.</a:t>
            </a:r>
          </a:p>
          <a:p>
            <a:pPr eaLnBrk="1" hangingPunct="1">
              <a:defRPr/>
            </a:pPr>
            <a:endParaRPr lang="en-US" b="1" dirty="0" smtClean="0"/>
          </a:p>
          <a:p>
            <a:pPr eaLnBrk="1" hangingPunct="1">
              <a:defRPr/>
            </a:pPr>
            <a:r>
              <a:rPr lang="en-US" b="1" dirty="0" smtClean="0"/>
              <a:t>Exception can be generated by JRE or can be manually by Code.</a:t>
            </a:r>
          </a:p>
          <a:p>
            <a:pPr eaLnBrk="1" hangingPunct="1">
              <a:defRPr/>
            </a:pPr>
            <a:endParaRPr lang="en-US" b="1" dirty="0" smtClean="0"/>
          </a:p>
          <a:p>
            <a:pPr eaLnBrk="1" hangingPunct="1">
              <a:defRPr/>
            </a:pPr>
            <a:r>
              <a:rPr lang="en-US" b="1" dirty="0" smtClean="0"/>
              <a:t>A Java Exception is an object that describes an Exceptional condition in a piece of code.</a:t>
            </a:r>
          </a:p>
          <a:p>
            <a:pPr eaLnBrk="1" hangingPunct="1">
              <a:defRPr/>
            </a:pPr>
            <a:endParaRPr lang="en-US" b="1" dirty="0"/>
          </a:p>
          <a:p>
            <a:pPr>
              <a:defRPr/>
            </a:pPr>
            <a:r>
              <a:rPr lang="en-US" b="1" dirty="0"/>
              <a:t>When an Exception is arise an object representing that Exception will be created by JVM.</a:t>
            </a:r>
          </a:p>
          <a:p>
            <a:pPr eaLnBrk="1" hangingPunct="1">
              <a:defRPr/>
            </a:pPr>
            <a:endParaRPr lang="en-US" b="1" dirty="0" smtClean="0"/>
          </a:p>
          <a:p>
            <a:pPr eaLnBrk="1" hangingPunct="1">
              <a:defRPr/>
            </a:pPr>
            <a:endParaRPr lang="en-US" b="1" dirty="0" smtClean="0"/>
          </a:p>
        </p:txBody>
      </p:sp>
    </p:spTree>
    <p:extLst>
      <p:ext uri="{BB962C8B-B14F-4D97-AF65-F5344CB8AC3E}">
        <p14:creationId xmlns:p14="http://schemas.microsoft.com/office/powerpoint/2010/main" val="237260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Rot="1" noChangeArrowheads="1"/>
          </p:cNvSpPr>
          <p:nvPr>
            <p:ph type="body" idx="4294967295"/>
          </p:nvPr>
        </p:nvSpPr>
        <p:spPr>
          <a:xfrm>
            <a:off x="457200" y="404664"/>
            <a:ext cx="8229600" cy="5400600"/>
          </a:xfrm>
          <a:prstGeom prst="rect">
            <a:avLst/>
          </a:prstGeom>
        </p:spPr>
        <p:txBody>
          <a:bodyPr/>
          <a:lstStyle/>
          <a:p>
            <a:pPr eaLnBrk="1" hangingPunct="1">
              <a:defRPr/>
            </a:pPr>
            <a:endParaRPr lang="en-US" b="1" dirty="0" smtClean="0"/>
          </a:p>
          <a:p>
            <a:pPr eaLnBrk="1" hangingPunct="1">
              <a:defRPr/>
            </a:pPr>
            <a:r>
              <a:rPr lang="en-US" b="1" dirty="0"/>
              <a:t>O</a:t>
            </a:r>
            <a:r>
              <a:rPr lang="en-US" b="1" dirty="0" smtClean="0"/>
              <a:t>bject representing the Exception will catch by the handler method.</a:t>
            </a:r>
          </a:p>
          <a:p>
            <a:pPr eaLnBrk="1" hangingPunct="1">
              <a:defRPr/>
            </a:pPr>
            <a:endParaRPr lang="en-US" b="1" dirty="0" smtClean="0"/>
          </a:p>
          <a:p>
            <a:pPr eaLnBrk="1" hangingPunct="1">
              <a:defRPr/>
            </a:pPr>
            <a:r>
              <a:rPr lang="en-US" b="1" dirty="0" smtClean="0"/>
              <a:t>If the object representing the Exception is not handled properly (by user define handler) it will be handled by java default handler.</a:t>
            </a:r>
          </a:p>
          <a:p>
            <a:pPr eaLnBrk="1" hangingPunct="1">
              <a:defRPr/>
            </a:pPr>
            <a:endParaRPr lang="en-US" b="1" dirty="0"/>
          </a:p>
          <a:p>
            <a:pPr>
              <a:defRPr/>
            </a:pPr>
            <a:r>
              <a:rPr lang="en-US" b="1" dirty="0"/>
              <a:t>If Java default handler handles the object it will show an error massage and program will terminate.</a:t>
            </a:r>
          </a:p>
          <a:p>
            <a:pPr>
              <a:defRPr/>
            </a:pPr>
            <a:endParaRPr lang="en-US" b="1" dirty="0"/>
          </a:p>
          <a:p>
            <a:pPr>
              <a:defRPr/>
            </a:pPr>
            <a:r>
              <a:rPr lang="en-US" b="1" dirty="0"/>
              <a:t>To avoid the termination we should handle these Exception object properly </a:t>
            </a:r>
          </a:p>
          <a:p>
            <a:pPr eaLnBrk="1" hangingPunct="1">
              <a:defRPr/>
            </a:pPr>
            <a:endParaRPr lang="en-US" b="1" dirty="0" smtClean="0"/>
          </a:p>
          <a:p>
            <a:pPr eaLnBrk="1" hangingPunct="1">
              <a:defRPr/>
            </a:pPr>
            <a:endParaRPr lang="en-US" sz="4400" dirty="0" smtClean="0"/>
          </a:p>
        </p:txBody>
      </p:sp>
    </p:spTree>
    <p:extLst>
      <p:ext uri="{BB962C8B-B14F-4D97-AF65-F5344CB8AC3E}">
        <p14:creationId xmlns:p14="http://schemas.microsoft.com/office/powerpoint/2010/main" val="3780700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defRPr/>
            </a:pPr>
            <a:r>
              <a:rPr lang="en-US" sz="4800" b="0" smtClean="0"/>
              <a:t>KEY WORDS</a:t>
            </a:r>
          </a:p>
        </p:txBody>
      </p:sp>
      <p:sp>
        <p:nvSpPr>
          <p:cNvPr id="8195" name="Rectangle 3"/>
          <p:cNvSpPr>
            <a:spLocks noGrp="1" noRot="1" noChangeArrowheads="1"/>
          </p:cNvSpPr>
          <p:nvPr>
            <p:ph type="body" idx="4294967295"/>
          </p:nvPr>
        </p:nvSpPr>
        <p:spPr>
          <a:xfrm>
            <a:off x="838200" y="1905000"/>
            <a:ext cx="8007350" cy="4191000"/>
          </a:xfrm>
          <a:prstGeom prst="rect">
            <a:avLst/>
          </a:prstGeom>
        </p:spPr>
        <p:txBody>
          <a:bodyPr/>
          <a:lstStyle/>
          <a:p>
            <a:pPr eaLnBrk="1" hangingPunct="1">
              <a:defRPr/>
            </a:pPr>
            <a:r>
              <a:rPr lang="en-US" sz="3600" b="1" smtClean="0"/>
              <a:t>TRY</a:t>
            </a:r>
          </a:p>
          <a:p>
            <a:pPr eaLnBrk="1" hangingPunct="1">
              <a:defRPr/>
            </a:pPr>
            <a:r>
              <a:rPr lang="en-US" sz="3600" b="1" smtClean="0"/>
              <a:t>CATCH</a:t>
            </a:r>
          </a:p>
          <a:p>
            <a:pPr eaLnBrk="1" hangingPunct="1">
              <a:defRPr/>
            </a:pPr>
            <a:r>
              <a:rPr lang="en-US" sz="3600" b="1" smtClean="0"/>
              <a:t>FINALLY</a:t>
            </a:r>
          </a:p>
          <a:p>
            <a:pPr eaLnBrk="1" hangingPunct="1">
              <a:defRPr/>
            </a:pPr>
            <a:r>
              <a:rPr lang="en-US" sz="3600" b="1" smtClean="0"/>
              <a:t>THROW</a:t>
            </a:r>
          </a:p>
          <a:p>
            <a:pPr eaLnBrk="1" hangingPunct="1">
              <a:defRPr/>
            </a:pPr>
            <a:r>
              <a:rPr lang="en-US" sz="3600" b="1" smtClean="0"/>
              <a:t>THROWS</a:t>
            </a:r>
          </a:p>
        </p:txBody>
      </p:sp>
    </p:spTree>
    <p:extLst>
      <p:ext uri="{BB962C8B-B14F-4D97-AF65-F5344CB8AC3E}">
        <p14:creationId xmlns:p14="http://schemas.microsoft.com/office/powerpoint/2010/main" val="348679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Rot="1" noChangeArrowheads="1"/>
          </p:cNvSpPr>
          <p:nvPr>
            <p:ph type="body" idx="4294967295"/>
          </p:nvPr>
        </p:nvSpPr>
        <p:spPr>
          <a:xfrm>
            <a:off x="228600" y="0"/>
            <a:ext cx="8915400" cy="6629400"/>
          </a:xfrm>
          <a:prstGeom prst="rect">
            <a:avLst/>
          </a:prstGeom>
        </p:spPr>
        <p:txBody>
          <a:bodyPr/>
          <a:lstStyle/>
          <a:p>
            <a:pPr eaLnBrk="1" hangingPunct="1">
              <a:defRPr/>
            </a:pPr>
            <a:r>
              <a:rPr lang="en-US" sz="4000" b="1" dirty="0" err="1" smtClean="0"/>
              <a:t>Java.lang</a:t>
            </a:r>
            <a:r>
              <a:rPr lang="en-US" sz="4000" b="1" dirty="0" smtClean="0"/>
              <a:t> (package)</a:t>
            </a:r>
          </a:p>
          <a:p>
            <a:pPr lvl="1" eaLnBrk="1" hangingPunct="1">
              <a:defRPr/>
            </a:pPr>
            <a:r>
              <a:rPr lang="en-US" sz="3600" b="1" dirty="0" err="1" smtClean="0"/>
              <a:t>Throwable</a:t>
            </a:r>
            <a:endParaRPr lang="en-US" sz="3600" b="1" dirty="0" smtClean="0"/>
          </a:p>
          <a:p>
            <a:pPr lvl="2" eaLnBrk="1" hangingPunct="1">
              <a:defRPr/>
            </a:pPr>
            <a:r>
              <a:rPr lang="en-US" sz="3200" b="1" dirty="0" smtClean="0"/>
              <a:t>Error(System Generated Error)</a:t>
            </a:r>
          </a:p>
          <a:p>
            <a:pPr lvl="2" eaLnBrk="1" hangingPunct="1">
              <a:defRPr/>
            </a:pPr>
            <a:r>
              <a:rPr lang="en-US" sz="3200" b="1" dirty="0" smtClean="0"/>
              <a:t>Exception(</a:t>
            </a:r>
            <a:r>
              <a:rPr lang="en-US" sz="3200" b="1" dirty="0" err="1" smtClean="0"/>
              <a:t>Programe</a:t>
            </a:r>
            <a:r>
              <a:rPr lang="en-US" sz="3200" b="1" dirty="0" smtClean="0"/>
              <a:t> Generated Error)</a:t>
            </a:r>
          </a:p>
          <a:p>
            <a:pPr lvl="3" eaLnBrk="1" hangingPunct="1">
              <a:defRPr/>
            </a:pPr>
            <a:r>
              <a:rPr lang="en-US" sz="2800" b="1" dirty="0" err="1" smtClean="0"/>
              <a:t>InterruptedException</a:t>
            </a:r>
            <a:endParaRPr lang="en-US" sz="2800" b="1" dirty="0" smtClean="0"/>
          </a:p>
          <a:p>
            <a:pPr lvl="3" eaLnBrk="1" hangingPunct="1">
              <a:defRPr/>
            </a:pPr>
            <a:r>
              <a:rPr lang="en-US" sz="2800" b="1" dirty="0" err="1" smtClean="0"/>
              <a:t>IOException</a:t>
            </a:r>
            <a:endParaRPr lang="en-US" sz="2800" b="1" dirty="0" smtClean="0"/>
          </a:p>
          <a:p>
            <a:pPr lvl="3" eaLnBrk="1" hangingPunct="1">
              <a:defRPr/>
            </a:pPr>
            <a:r>
              <a:rPr lang="en-US" sz="2800" b="1" dirty="0" smtClean="0"/>
              <a:t>Custom Exception(user define exception)</a:t>
            </a:r>
          </a:p>
          <a:p>
            <a:pPr lvl="3" eaLnBrk="1" hangingPunct="1">
              <a:defRPr/>
            </a:pPr>
            <a:r>
              <a:rPr lang="en-US" sz="2800" b="1" dirty="0" err="1" smtClean="0"/>
              <a:t>RuntimeExcepton</a:t>
            </a:r>
            <a:endParaRPr lang="en-US" sz="2800" b="1" dirty="0" smtClean="0"/>
          </a:p>
          <a:p>
            <a:pPr lvl="4" eaLnBrk="1" hangingPunct="1">
              <a:defRPr/>
            </a:pPr>
            <a:r>
              <a:rPr lang="en-US" sz="2800" b="1" dirty="0" err="1" smtClean="0"/>
              <a:t>ArithmeticException</a:t>
            </a:r>
            <a:endParaRPr lang="en-US" sz="2800" b="1" dirty="0" smtClean="0"/>
          </a:p>
          <a:p>
            <a:pPr lvl="4" eaLnBrk="1" hangingPunct="1">
              <a:defRPr/>
            </a:pPr>
            <a:r>
              <a:rPr lang="en-US" sz="2800" b="1" dirty="0" err="1" smtClean="0"/>
              <a:t>NumberFormatException</a:t>
            </a:r>
            <a:endParaRPr lang="en-US" sz="2800" b="1" dirty="0" smtClean="0"/>
          </a:p>
          <a:p>
            <a:pPr lvl="4" eaLnBrk="1" hangingPunct="1">
              <a:defRPr/>
            </a:pPr>
            <a:r>
              <a:rPr lang="en-US" sz="2800" b="1" dirty="0" err="1" smtClean="0"/>
              <a:t>ArraryIndexOutOfBoundsException</a:t>
            </a:r>
            <a:r>
              <a:rPr lang="en-US" sz="2800" b="1" dirty="0" smtClean="0"/>
              <a:t> etc..</a:t>
            </a:r>
          </a:p>
          <a:p>
            <a:pPr lvl="4" eaLnBrk="1" hangingPunct="1">
              <a:buFont typeface="Wingdings" pitchFamily="2" charset="2"/>
              <a:buNone/>
              <a:defRPr/>
            </a:pPr>
            <a:endParaRPr lang="en-US" sz="2800" b="1" dirty="0" smtClean="0"/>
          </a:p>
          <a:p>
            <a:pPr lvl="3" eaLnBrk="1" hangingPunct="1">
              <a:defRPr/>
            </a:pPr>
            <a:endParaRPr lang="en-US" sz="2800" b="1" dirty="0" smtClean="0"/>
          </a:p>
        </p:txBody>
      </p:sp>
    </p:spTree>
    <p:extLst>
      <p:ext uri="{BB962C8B-B14F-4D97-AF65-F5344CB8AC3E}">
        <p14:creationId xmlns:p14="http://schemas.microsoft.com/office/powerpoint/2010/main" val="4257754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534275"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098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457200" y="244475"/>
            <a:ext cx="8385175" cy="896938"/>
          </a:xfrm>
        </p:spPr>
        <p:txBody>
          <a:bodyPr/>
          <a:lstStyle/>
          <a:p>
            <a:pPr eaLnBrk="1" hangingPunct="1">
              <a:defRPr/>
            </a:pPr>
            <a:r>
              <a:rPr lang="en-US" smtClean="0"/>
              <a:t>Syntax</a:t>
            </a:r>
          </a:p>
        </p:txBody>
      </p:sp>
      <p:sp>
        <p:nvSpPr>
          <p:cNvPr id="10243" name="Rectangle 3"/>
          <p:cNvSpPr>
            <a:spLocks noGrp="1" noRot="1" noChangeArrowheads="1"/>
          </p:cNvSpPr>
          <p:nvPr>
            <p:ph type="body" idx="4294967295"/>
          </p:nvPr>
        </p:nvSpPr>
        <p:spPr>
          <a:xfrm>
            <a:off x="457200" y="1066800"/>
            <a:ext cx="8229600" cy="5059363"/>
          </a:xfrm>
          <a:prstGeom prst="rect">
            <a:avLst/>
          </a:prstGeom>
        </p:spPr>
        <p:txBody>
          <a:bodyPr>
            <a:normAutofit lnSpcReduction="10000"/>
          </a:bodyPr>
          <a:lstStyle/>
          <a:p>
            <a:pPr eaLnBrk="1" hangingPunct="1">
              <a:lnSpc>
                <a:spcPct val="90000"/>
              </a:lnSpc>
              <a:buFont typeface="Wingdings" pitchFamily="2" charset="2"/>
              <a:buNone/>
              <a:defRPr/>
            </a:pPr>
            <a:r>
              <a:rPr lang="en-US" sz="2000" smtClean="0"/>
              <a:t>Try </a:t>
            </a:r>
          </a:p>
          <a:p>
            <a:pPr eaLnBrk="1" hangingPunct="1">
              <a:lnSpc>
                <a:spcPct val="90000"/>
              </a:lnSpc>
              <a:buFont typeface="Wingdings" pitchFamily="2" charset="2"/>
              <a:buNone/>
              <a:defRPr/>
            </a:pPr>
            <a:r>
              <a:rPr lang="en-US" sz="2000" smtClean="0"/>
              <a:t>    {</a:t>
            </a:r>
          </a:p>
          <a:p>
            <a:pPr eaLnBrk="1" hangingPunct="1">
              <a:lnSpc>
                <a:spcPct val="90000"/>
              </a:lnSpc>
              <a:buFont typeface="Wingdings" pitchFamily="2" charset="2"/>
              <a:buNone/>
              <a:defRPr/>
            </a:pPr>
            <a:r>
              <a:rPr lang="en-US" sz="2000" smtClean="0"/>
              <a:t>   	 //block of code to monitor for error</a:t>
            </a:r>
          </a:p>
          <a:p>
            <a:pPr eaLnBrk="1" hangingPunct="1">
              <a:lnSpc>
                <a:spcPct val="90000"/>
              </a:lnSpc>
              <a:buFont typeface="Wingdings" pitchFamily="2" charset="2"/>
              <a:buNone/>
              <a:defRPr/>
            </a:pPr>
            <a:r>
              <a:rPr lang="en-US" sz="2000" smtClean="0"/>
              <a:t>	}</a:t>
            </a:r>
          </a:p>
          <a:p>
            <a:pPr eaLnBrk="1" hangingPunct="1">
              <a:lnSpc>
                <a:spcPct val="90000"/>
              </a:lnSpc>
              <a:buFont typeface="Wingdings" pitchFamily="2" charset="2"/>
              <a:buNone/>
              <a:defRPr/>
            </a:pPr>
            <a:r>
              <a:rPr lang="en-US" sz="2000" smtClean="0"/>
              <a:t>catch(Exceptiontype1  e1)</a:t>
            </a:r>
          </a:p>
          <a:p>
            <a:pPr eaLnBrk="1" hangingPunct="1">
              <a:lnSpc>
                <a:spcPct val="90000"/>
              </a:lnSpc>
              <a:buFont typeface="Wingdings" pitchFamily="2" charset="2"/>
              <a:buNone/>
              <a:defRPr/>
            </a:pPr>
            <a:r>
              <a:rPr lang="en-US" sz="2000" smtClean="0"/>
              <a:t>	{ </a:t>
            </a:r>
          </a:p>
          <a:p>
            <a:pPr eaLnBrk="1" hangingPunct="1">
              <a:lnSpc>
                <a:spcPct val="90000"/>
              </a:lnSpc>
              <a:buFont typeface="Wingdings" pitchFamily="2" charset="2"/>
              <a:buNone/>
              <a:defRPr/>
            </a:pPr>
            <a:r>
              <a:rPr lang="en-US" sz="2000" smtClean="0"/>
              <a:t>		//handler code</a:t>
            </a:r>
          </a:p>
          <a:p>
            <a:pPr eaLnBrk="1" hangingPunct="1">
              <a:lnSpc>
                <a:spcPct val="90000"/>
              </a:lnSpc>
              <a:buFont typeface="Wingdings" pitchFamily="2" charset="2"/>
              <a:buNone/>
              <a:defRPr/>
            </a:pPr>
            <a:r>
              <a:rPr lang="en-US" sz="2000" smtClean="0"/>
              <a:t>	}</a:t>
            </a:r>
          </a:p>
          <a:p>
            <a:pPr eaLnBrk="1" hangingPunct="1">
              <a:lnSpc>
                <a:spcPct val="90000"/>
              </a:lnSpc>
              <a:buFont typeface="Wingdings" pitchFamily="2" charset="2"/>
              <a:buNone/>
              <a:defRPr/>
            </a:pPr>
            <a:r>
              <a:rPr lang="en-US" sz="2000" smtClean="0"/>
              <a:t>catch(Exceptiontype2  e2)</a:t>
            </a:r>
          </a:p>
          <a:p>
            <a:pPr eaLnBrk="1" hangingPunct="1">
              <a:lnSpc>
                <a:spcPct val="90000"/>
              </a:lnSpc>
              <a:buFont typeface="Wingdings" pitchFamily="2" charset="2"/>
              <a:buNone/>
              <a:defRPr/>
            </a:pPr>
            <a:r>
              <a:rPr lang="en-US" sz="2000" smtClean="0"/>
              <a:t>	{ </a:t>
            </a:r>
          </a:p>
          <a:p>
            <a:pPr eaLnBrk="1" hangingPunct="1">
              <a:lnSpc>
                <a:spcPct val="90000"/>
              </a:lnSpc>
              <a:buFont typeface="Wingdings" pitchFamily="2" charset="2"/>
              <a:buNone/>
              <a:defRPr/>
            </a:pPr>
            <a:r>
              <a:rPr lang="en-US" sz="2000" smtClean="0"/>
              <a:t>	//handler code</a:t>
            </a:r>
          </a:p>
          <a:p>
            <a:pPr eaLnBrk="1" hangingPunct="1">
              <a:lnSpc>
                <a:spcPct val="90000"/>
              </a:lnSpc>
              <a:buFont typeface="Wingdings" pitchFamily="2" charset="2"/>
              <a:buNone/>
              <a:defRPr/>
            </a:pPr>
            <a:r>
              <a:rPr lang="en-US" sz="2000" smtClean="0"/>
              <a:t>	}</a:t>
            </a:r>
          </a:p>
          <a:p>
            <a:pPr eaLnBrk="1" hangingPunct="1">
              <a:lnSpc>
                <a:spcPct val="90000"/>
              </a:lnSpc>
              <a:buFont typeface="Wingdings" pitchFamily="2" charset="2"/>
              <a:buNone/>
              <a:defRPr/>
            </a:pPr>
            <a:r>
              <a:rPr lang="en-US" sz="2000" smtClean="0"/>
              <a:t>.</a:t>
            </a:r>
          </a:p>
          <a:p>
            <a:pPr eaLnBrk="1" hangingPunct="1">
              <a:lnSpc>
                <a:spcPct val="90000"/>
              </a:lnSpc>
              <a:buFont typeface="Wingdings" pitchFamily="2" charset="2"/>
              <a:buNone/>
              <a:defRPr/>
            </a:pPr>
            <a:r>
              <a:rPr lang="en-US" sz="2000" smtClean="0"/>
              <a:t>.</a:t>
            </a:r>
          </a:p>
          <a:p>
            <a:pPr eaLnBrk="1" hangingPunct="1">
              <a:lnSpc>
                <a:spcPct val="90000"/>
              </a:lnSpc>
              <a:buFont typeface="Wingdings" pitchFamily="2" charset="2"/>
              <a:buNone/>
              <a:defRPr/>
            </a:pPr>
            <a:r>
              <a:rPr lang="en-US" sz="2000" smtClean="0"/>
              <a:t>.</a:t>
            </a:r>
          </a:p>
        </p:txBody>
      </p:sp>
    </p:spTree>
    <p:extLst>
      <p:ext uri="{BB962C8B-B14F-4D97-AF65-F5344CB8AC3E}">
        <p14:creationId xmlns:p14="http://schemas.microsoft.com/office/powerpoint/2010/main" val="100060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11010</TotalTime>
  <Words>783</Words>
  <Application>Microsoft Office PowerPoint</Application>
  <PresentationFormat>On-screen Show (4:3)</PresentationFormat>
  <Paragraphs>247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PowerPoint Presentation</vt:lpstr>
      <vt:lpstr>Error</vt:lpstr>
      <vt:lpstr>Why is exception </vt:lpstr>
      <vt:lpstr>PowerPoint Presentation</vt:lpstr>
      <vt:lpstr>PowerPoint Presentation</vt:lpstr>
      <vt:lpstr>KEY WORDS</vt:lpstr>
      <vt:lpstr>PowerPoint Presentation</vt:lpstr>
      <vt:lpstr>PowerPoint Presentation</vt:lpstr>
      <vt:lpstr>Syntax</vt:lpstr>
      <vt:lpstr>PowerPoint Presentation</vt:lpstr>
      <vt:lpstr>PowerPoint Presentation</vt:lpstr>
      <vt:lpstr>PowerPoint Presentation</vt:lpstr>
      <vt:lpstr>Multiple catch</vt:lpstr>
      <vt:lpstr>Finally</vt:lpstr>
      <vt:lpstr>Unreachable code</vt:lpstr>
      <vt:lpstr>throw</vt:lpstr>
      <vt:lpstr>throws</vt:lpstr>
      <vt:lpstr>Overriding “toString()” method</vt:lpstr>
      <vt:lpstr>Custom Exception</vt:lpstr>
      <vt:lpstr>Checked &amp; UnChecked Exceptions </vt:lpstr>
      <vt:lpstr>Unchecked/Runtime Exceptions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276</cp:revision>
  <dcterms:created xsi:type="dcterms:W3CDTF">2013-08-08T14:14:41Z</dcterms:created>
  <dcterms:modified xsi:type="dcterms:W3CDTF">2017-04-07T04:45:56Z</dcterms:modified>
</cp:coreProperties>
</file>