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80" r:id="rId5"/>
    <p:sldId id="300"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1" r:id="rId24"/>
    <p:sldId id="302" r:id="rId25"/>
    <p:sldId id="30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A200"/>
    <a:srgbClr val="FFFF00"/>
    <a:srgbClr val="99CC00"/>
    <a:srgbClr val="669900"/>
    <a:srgbClr val="588B31"/>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2" autoAdjust="0"/>
    <p:restoredTop sz="95027" autoAdjust="0"/>
  </p:normalViewPr>
  <p:slideViewPr>
    <p:cSldViewPr>
      <p:cViewPr>
        <p:scale>
          <a:sx n="70" d="100"/>
          <a:sy n="70" d="100"/>
        </p:scale>
        <p:origin x="-1344" y="-96"/>
      </p:cViewPr>
      <p:guideLst>
        <p:guide orient="horz" pos="346"/>
        <p:guide orient="horz" pos="653"/>
        <p:guide pos="249"/>
      </p:guideLst>
    </p:cSldViewPr>
  </p:slideViewPr>
  <p:outlineViewPr>
    <p:cViewPr>
      <p:scale>
        <a:sx n="33" d="100"/>
        <a:sy n="33" d="100"/>
      </p:scale>
      <p:origin x="0" y="187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t>03-06-2016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java67.blogspot.sg/2013/08/best-way-to-iterate-over-each-entry-in.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javarevisited.blogspot.sg/2014/01/java-comparator-example-for-custom.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u="sng" kern="1200" dirty="0" smtClean="0">
                <a:solidFill>
                  <a:schemeClr val="tx1"/>
                </a:solidFill>
                <a:effectLst/>
                <a:latin typeface="+mn-lt"/>
                <a:ea typeface="+mn-ea"/>
                <a:cs typeface="+mn-cs"/>
              </a:rPr>
              <a:t>Ordering and Sorting</a:t>
            </a:r>
            <a:endParaRPr lang="en-IN" sz="1200" b="1" i="0" kern="1200" dirty="0" smtClean="0">
              <a:solidFill>
                <a:schemeClr val="tx1"/>
              </a:solidFill>
              <a:effectLst/>
              <a:latin typeface="+mn-lt"/>
              <a:ea typeface="+mn-ea"/>
              <a:cs typeface="+mn-cs"/>
            </a:endParaRPr>
          </a:p>
          <a:p>
            <a:r>
              <a:rPr lang="en-IN" sz="1200" b="0" i="0" kern="1200" dirty="0" err="1" smtClean="0">
                <a:solidFill>
                  <a:schemeClr val="tx1"/>
                </a:solidFill>
                <a:effectLst/>
                <a:latin typeface="+mn-lt"/>
                <a:ea typeface="+mn-ea"/>
                <a:cs typeface="+mn-cs"/>
              </a:rPr>
              <a:t>HashMap</a:t>
            </a:r>
            <a:r>
              <a:rPr lang="en-IN" sz="1200" b="0" i="0" kern="1200" dirty="0" smtClean="0">
                <a:solidFill>
                  <a:schemeClr val="tx1"/>
                </a:solidFill>
                <a:effectLst/>
                <a:latin typeface="+mn-lt"/>
                <a:ea typeface="+mn-ea"/>
                <a:cs typeface="+mn-cs"/>
              </a:rPr>
              <a:t> doesn't provide any ordering guarantee for entries, which means, you can not assume any order while </a:t>
            </a:r>
            <a:r>
              <a:rPr lang="en-IN" sz="1200" b="0" i="0" kern="1200" dirty="0" smtClean="0">
                <a:solidFill>
                  <a:schemeClr val="tx1"/>
                </a:solidFill>
                <a:effectLst/>
                <a:latin typeface="+mn-lt"/>
                <a:ea typeface="+mn-ea"/>
                <a:cs typeface="+mn-cs"/>
                <a:hlinkClick r:id="rId3"/>
              </a:rPr>
              <a:t>iterating over keys and values of </a:t>
            </a:r>
            <a:r>
              <a:rPr lang="en-IN" sz="1200" b="0" i="0" kern="1200" dirty="0" err="1" smtClean="0">
                <a:solidFill>
                  <a:schemeClr val="tx1"/>
                </a:solidFill>
                <a:effectLst/>
                <a:latin typeface="+mn-lt"/>
                <a:ea typeface="+mn-ea"/>
                <a:cs typeface="+mn-cs"/>
                <a:hlinkClick r:id="rId3"/>
              </a:rPr>
              <a:t>HashMap</a:t>
            </a:r>
            <a:r>
              <a:rPr lang="en-IN" sz="1200" b="0" i="0" kern="1200" dirty="0" smtClean="0">
                <a:solidFill>
                  <a:schemeClr val="tx1"/>
                </a:solidFill>
                <a:effectLst/>
                <a:latin typeface="+mn-lt"/>
                <a:ea typeface="+mn-ea"/>
                <a:cs typeface="+mn-cs"/>
              </a:rPr>
              <a:t>. This </a:t>
            </a:r>
            <a:r>
              <a:rPr lang="en-IN" sz="1200" b="0" i="0" kern="1200" dirty="0" err="1" smtClean="0">
                <a:solidFill>
                  <a:schemeClr val="tx1"/>
                </a:solidFill>
                <a:effectLst/>
                <a:latin typeface="+mn-lt"/>
                <a:ea typeface="+mn-ea"/>
                <a:cs typeface="+mn-cs"/>
              </a:rPr>
              <a:t>behavior</a:t>
            </a:r>
            <a:r>
              <a:rPr lang="en-IN" sz="1200" b="0" i="0" kern="1200" dirty="0" smtClean="0">
                <a:solidFill>
                  <a:schemeClr val="tx1"/>
                </a:solidFill>
                <a:effectLst/>
                <a:latin typeface="+mn-lt"/>
                <a:ea typeface="+mn-ea"/>
                <a:cs typeface="+mn-cs"/>
              </a:rPr>
              <a:t> of </a:t>
            </a:r>
            <a:r>
              <a:rPr lang="en-IN" sz="1200" b="0" i="0" kern="1200" dirty="0" err="1" smtClean="0">
                <a:solidFill>
                  <a:schemeClr val="tx1"/>
                </a:solidFill>
                <a:effectLst/>
                <a:latin typeface="+mn-lt"/>
                <a:ea typeface="+mn-ea"/>
                <a:cs typeface="+mn-cs"/>
              </a:rPr>
              <a:t>HashMap</a:t>
            </a:r>
            <a:r>
              <a:rPr lang="en-IN" sz="1200" b="0" i="0" kern="1200" dirty="0" smtClean="0">
                <a:solidFill>
                  <a:schemeClr val="tx1"/>
                </a:solidFill>
                <a:effectLst/>
                <a:latin typeface="+mn-lt"/>
                <a:ea typeface="+mn-ea"/>
                <a:cs typeface="+mn-cs"/>
              </a:rPr>
              <a:t> is similar to </a:t>
            </a:r>
            <a:r>
              <a:rPr lang="en-IN" sz="1200" b="0" i="0" kern="1200" dirty="0" err="1" smtClean="0">
                <a:solidFill>
                  <a:schemeClr val="tx1"/>
                </a:solidFill>
                <a:effectLst/>
                <a:latin typeface="+mn-lt"/>
                <a:ea typeface="+mn-ea"/>
                <a:cs typeface="+mn-cs"/>
              </a:rPr>
              <a:t>Hashtable</a:t>
            </a:r>
            <a:r>
              <a:rPr lang="en-IN" sz="1200" b="0" i="0" kern="1200" dirty="0" smtClean="0">
                <a:solidFill>
                  <a:schemeClr val="tx1"/>
                </a:solidFill>
                <a:effectLst/>
                <a:latin typeface="+mn-lt"/>
                <a:ea typeface="+mn-ea"/>
                <a:cs typeface="+mn-cs"/>
              </a:rPr>
              <a:t> while other two Map implementation provides ordering guarantee.</a:t>
            </a:r>
            <a:r>
              <a:rPr lang="en-IN" dirty="0" smtClean="0"/>
              <a:t/>
            </a:r>
            <a:br>
              <a:rPr lang="en-IN" dirty="0" smtClean="0"/>
            </a:br>
            <a:r>
              <a:rPr lang="en-IN" dirty="0" smtClean="0"/>
              <a:t/>
            </a:r>
            <a:br>
              <a:rPr lang="en-IN" dirty="0" smtClean="0"/>
            </a:br>
            <a:r>
              <a:rPr lang="en-IN" sz="1200" b="0" i="0" kern="1200" dirty="0" err="1" smtClean="0">
                <a:solidFill>
                  <a:schemeClr val="tx1"/>
                </a:solidFill>
                <a:effectLst/>
                <a:latin typeface="+mn-lt"/>
                <a:ea typeface="+mn-ea"/>
                <a:cs typeface="+mn-cs"/>
              </a:rPr>
              <a:t>LinkedHashMap</a:t>
            </a:r>
            <a:r>
              <a:rPr lang="en-IN" sz="1200" b="0" i="0" kern="1200" dirty="0" smtClean="0">
                <a:solidFill>
                  <a:schemeClr val="tx1"/>
                </a:solidFill>
                <a:effectLst/>
                <a:latin typeface="+mn-lt"/>
                <a:ea typeface="+mn-ea"/>
                <a:cs typeface="+mn-cs"/>
              </a:rPr>
              <a:t> can be used to maintain insertion order, on which keys are inserted into Map or it can also be used to maintain an access order, on which keys are accessed. This provides </a:t>
            </a:r>
            <a:r>
              <a:rPr lang="en-IN" sz="1200" b="0" i="0" kern="1200" dirty="0" err="1" smtClean="0">
                <a:solidFill>
                  <a:schemeClr val="tx1"/>
                </a:solidFill>
                <a:effectLst/>
                <a:latin typeface="+mn-lt"/>
                <a:ea typeface="+mn-ea"/>
                <a:cs typeface="+mn-cs"/>
              </a:rPr>
              <a:t>LinkedHashMap</a:t>
            </a:r>
            <a:r>
              <a:rPr lang="en-IN" sz="1200" b="0" i="0" kern="1200" dirty="0" smtClean="0">
                <a:solidFill>
                  <a:schemeClr val="tx1"/>
                </a:solidFill>
                <a:effectLst/>
                <a:latin typeface="+mn-lt"/>
                <a:ea typeface="+mn-ea"/>
                <a:cs typeface="+mn-cs"/>
              </a:rPr>
              <a:t> an edge over </a:t>
            </a:r>
            <a:r>
              <a:rPr lang="en-IN" sz="1200" b="0" i="0" kern="1200" dirty="0" err="1" smtClean="0">
                <a:solidFill>
                  <a:schemeClr val="tx1"/>
                </a:solidFill>
                <a:effectLst/>
                <a:latin typeface="+mn-lt"/>
                <a:ea typeface="+mn-ea"/>
                <a:cs typeface="+mn-cs"/>
              </a:rPr>
              <a:t>HashMap</a:t>
            </a:r>
            <a:r>
              <a:rPr lang="en-IN" sz="1200" b="0" i="0" kern="1200" dirty="0" smtClean="0">
                <a:solidFill>
                  <a:schemeClr val="tx1"/>
                </a:solidFill>
                <a:effectLst/>
                <a:latin typeface="+mn-lt"/>
                <a:ea typeface="+mn-ea"/>
                <a:cs typeface="+mn-cs"/>
              </a:rPr>
              <a:t> without compromising too much performance.</a:t>
            </a:r>
            <a:r>
              <a:rPr lang="en-IN" dirty="0" smtClean="0"/>
              <a:t/>
            </a:r>
            <a:br>
              <a:rPr lang="en-IN" dirty="0" smtClean="0"/>
            </a:br>
            <a:r>
              <a:rPr lang="en-IN" dirty="0" smtClean="0"/>
              <a:t/>
            </a:r>
            <a:br>
              <a:rPr lang="en-IN" dirty="0" smtClean="0"/>
            </a:br>
            <a:r>
              <a:rPr lang="en-IN" sz="1200" b="0" i="0" kern="1200" dirty="0" err="1" smtClean="0">
                <a:solidFill>
                  <a:schemeClr val="tx1"/>
                </a:solidFill>
                <a:effectLst/>
                <a:latin typeface="+mn-lt"/>
                <a:ea typeface="+mn-ea"/>
                <a:cs typeface="+mn-cs"/>
              </a:rPr>
              <a:t>TreeMap</a:t>
            </a:r>
            <a:r>
              <a:rPr lang="en-IN" sz="1200" b="0" i="0" kern="1200" dirty="0" smtClean="0">
                <a:solidFill>
                  <a:schemeClr val="tx1"/>
                </a:solidFill>
                <a:effectLst/>
                <a:latin typeface="+mn-lt"/>
                <a:ea typeface="+mn-ea"/>
                <a:cs typeface="+mn-cs"/>
              </a:rPr>
              <a:t> provides you complete control over sorting elements by passing </a:t>
            </a:r>
            <a:r>
              <a:rPr lang="en-IN" sz="1200" b="0" i="0" kern="1200" dirty="0" smtClean="0">
                <a:solidFill>
                  <a:schemeClr val="tx1"/>
                </a:solidFill>
                <a:effectLst/>
                <a:latin typeface="+mn-lt"/>
                <a:ea typeface="+mn-ea"/>
                <a:cs typeface="+mn-cs"/>
                <a:hlinkClick r:id="rId4"/>
              </a:rPr>
              <a:t>custom Comparator</a:t>
            </a:r>
            <a:r>
              <a:rPr lang="en-IN" sz="1200" b="0" i="0" kern="1200" dirty="0" smtClean="0">
                <a:solidFill>
                  <a:schemeClr val="tx1"/>
                </a:solidFill>
                <a:effectLst/>
                <a:latin typeface="+mn-lt"/>
                <a:ea typeface="+mn-ea"/>
                <a:cs typeface="+mn-cs"/>
              </a:rPr>
              <a:t> of your choice, but with the expense of some performance. Since entries are stored in a tree-based data structure, it provides lower performance than </a:t>
            </a:r>
            <a:r>
              <a:rPr lang="en-IN" sz="1200" b="0" i="0" kern="1200" dirty="0" err="1" smtClean="0">
                <a:solidFill>
                  <a:schemeClr val="tx1"/>
                </a:solidFill>
                <a:effectLst/>
                <a:latin typeface="+mn-lt"/>
                <a:ea typeface="+mn-ea"/>
                <a:cs typeface="+mn-cs"/>
              </a:rPr>
              <a:t>HashMap</a:t>
            </a:r>
            <a:r>
              <a:rPr lang="en-IN" sz="1200" b="0" i="0" kern="1200" dirty="0" smtClean="0">
                <a:solidFill>
                  <a:schemeClr val="tx1"/>
                </a:solidFill>
                <a:effectLst/>
                <a:latin typeface="+mn-lt"/>
                <a:ea typeface="+mn-ea"/>
                <a:cs typeface="+mn-cs"/>
              </a:rPr>
              <a:t> and </a:t>
            </a:r>
            <a:r>
              <a:rPr lang="en-IN" sz="1200" b="0" i="0" kern="1200" dirty="0" err="1" smtClean="0">
                <a:solidFill>
                  <a:schemeClr val="tx1"/>
                </a:solidFill>
                <a:effectLst/>
                <a:latin typeface="+mn-lt"/>
                <a:ea typeface="+mn-ea"/>
                <a:cs typeface="+mn-cs"/>
              </a:rPr>
              <a:t>LinkedHashMap</a:t>
            </a:r>
            <a:r>
              <a:rPr lang="en-IN" sz="1200" b="0" i="0" kern="1200" dirty="0" smtClean="0">
                <a:solidFill>
                  <a:schemeClr val="tx1"/>
                </a:solidFill>
                <a:effectLst/>
                <a:latin typeface="+mn-lt"/>
                <a:ea typeface="+mn-ea"/>
                <a:cs typeface="+mn-cs"/>
              </a:rPr>
              <a:t>.</a:t>
            </a:r>
            <a:r>
              <a:rPr lang="en-IN" sz="1200" b="0" i="0" kern="1200" smtClean="0">
                <a:solidFill>
                  <a:schemeClr val="tx1"/>
                </a:solidFill>
                <a:effectLst/>
                <a:latin typeface="+mn-lt"/>
                <a:ea typeface="+mn-ea"/>
                <a:cs typeface="+mn-cs"/>
              </a:rPr>
              <a:t/>
            </a:r>
            <a:br>
              <a:rPr lang="en-IN" sz="1200" b="0" i="0" kern="1200" smtClean="0">
                <a:solidFill>
                  <a:schemeClr val="tx1"/>
                </a:solidFill>
                <a:effectLst/>
                <a:latin typeface="+mn-lt"/>
                <a:ea typeface="+mn-ea"/>
                <a:cs typeface="+mn-cs"/>
              </a:rPr>
            </a:br>
            <a:r>
              <a:rPr lang="en-IN" sz="1200" b="0" i="0" kern="1200" smtClean="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17</a:t>
            </a:fld>
            <a:endParaRPr lang="en-IN"/>
          </a:p>
        </p:txBody>
      </p:sp>
    </p:spTree>
    <p:extLst>
      <p:ext uri="{BB962C8B-B14F-4D97-AF65-F5344CB8AC3E}">
        <p14:creationId xmlns:p14="http://schemas.microsoft.com/office/powerpoint/2010/main" val="39174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3"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72FDB9D-4479-4959-A0B6-83596C22DD57}" type="slidenum">
              <a:rPr lang="en-IN" sz="1200"/>
              <a:pPr>
                <a:defRPr/>
              </a:pPr>
              <a:t>‹#›</a:t>
            </a:fld>
            <a:endParaRPr lang="en-IN" sz="1200" dirty="0"/>
          </a:p>
        </p:txBody>
      </p:sp>
      <p:cxnSp>
        <p:nvCxnSpPr>
          <p:cNvPr id="4" name="Straight Connector 3"/>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0239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74"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flipH="1">
            <a:off x="178674" y="2924944"/>
            <a:ext cx="6121518" cy="932688"/>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smtClean="0"/>
              <a:t>Collection</a:t>
            </a:r>
            <a:endParaRPr lang="en-IN" b="1" dirty="0" smtClean="0">
              <a:solidFill>
                <a:schemeClr val="bg1"/>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2"/>
          <p:cNvSpPr>
            <a:spLocks noChangeArrowheads="1"/>
          </p:cNvSpPr>
          <p:nvPr/>
        </p:nvSpPr>
        <p:spPr bwMode="auto">
          <a:xfrm>
            <a:off x="2993" y="6000759"/>
            <a:ext cx="9144000" cy="830997"/>
          </a:xfrm>
          <a:prstGeom prst="rect">
            <a:avLst/>
          </a:prstGeom>
          <a:noFill/>
          <a:ln w="38100">
            <a:noFill/>
            <a:prstDash val="sysDot"/>
            <a:miter lim="800000"/>
            <a:headEnd/>
            <a:tailEnd/>
          </a:ln>
        </p:spPr>
        <p:txBody>
          <a:bodyPr wrap="square">
            <a:spAutoFit/>
          </a:bodyPr>
          <a:lstStyle/>
          <a:p>
            <a:pPr eaLnBrk="0" hangingPunct="0"/>
            <a:r>
              <a:rPr lang="en-IN" sz="1200" dirty="0" err="1" smtClean="0">
                <a:solidFill>
                  <a:schemeClr val="bg1">
                    <a:lumMod val="65000"/>
                  </a:schemeClr>
                </a:solidFill>
                <a:latin typeface="+mn-lt"/>
                <a:cs typeface="Times New Roman" pitchFamily="18" charset="0"/>
              </a:rPr>
              <a:t>CitiusTech</a:t>
            </a:r>
            <a:r>
              <a:rPr lang="en-IN" sz="1200" dirty="0" smtClean="0">
                <a:solidFill>
                  <a:schemeClr val="bg1">
                    <a:lumMod val="65000"/>
                  </a:schemeClr>
                </a:solidFill>
                <a:latin typeface="+mn-lt"/>
                <a:cs typeface="Times New Roman" pitchFamily="18" charset="0"/>
              </a:rPr>
              <a:t> </a:t>
            </a:r>
            <a:r>
              <a:rPr lang="en-IN" sz="1200" dirty="0">
                <a:solidFill>
                  <a:schemeClr val="bg1">
                    <a:lumMod val="65000"/>
                  </a:schemeClr>
                </a:solidFill>
                <a:latin typeface="+mn-lt"/>
                <a:cs typeface="Times New Roman" pitchFamily="18" charset="0"/>
              </a:rPr>
              <a:t>has prepared the content contained in this document based on information and knowledge that it reasonably believes to be reliable.  Any recipient may rely on the contents of this document at its own risk and CitiusTech shall not be responsible for any error and/or omission in the preparation of this document.  The use of any third party reference should not be regarded as an indication of an endorsement, an affiliation or the existence of any other kind of relationship between CitiusTech and such third </a:t>
            </a:r>
            <a:r>
              <a:rPr lang="en-IN" sz="1200" dirty="0" smtClean="0">
                <a:solidFill>
                  <a:schemeClr val="bg1">
                    <a:lumMod val="65000"/>
                  </a:schemeClr>
                </a:solidFill>
                <a:latin typeface="+mn-lt"/>
                <a:cs typeface="Times New Roman" pitchFamily="18" charset="0"/>
              </a:rPr>
              <a:t>party</a:t>
            </a:r>
            <a:endParaRPr lang="en-US" sz="1200" dirty="0">
              <a:solidFill>
                <a:schemeClr val="bg1">
                  <a:lumMod val="65000"/>
                </a:schemeClr>
              </a:solidFill>
              <a:latin typeface="+mn-lt"/>
            </a:endParaRPr>
          </a:p>
        </p:txBody>
      </p:sp>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C90965EF-7BF0-4AC6-A9A7-CB6B1D3FD051}" type="slidenum">
              <a:rPr lang="en-US"/>
              <a:pPr>
                <a:defRPr/>
              </a:pPr>
              <a:t>10</a:t>
            </a:fld>
            <a:endParaRPr lang="en-US"/>
          </a:p>
        </p:txBody>
      </p:sp>
      <p:sp>
        <p:nvSpPr>
          <p:cNvPr id="17410" name="Rectangle 2"/>
          <p:cNvSpPr>
            <a:spLocks noGrp="1" noRot="1" noChangeArrowheads="1"/>
          </p:cNvSpPr>
          <p:nvPr>
            <p:ph type="title"/>
          </p:nvPr>
        </p:nvSpPr>
        <p:spPr>
          <a:xfrm>
            <a:off x="457200" y="244475"/>
            <a:ext cx="8385175" cy="801688"/>
          </a:xfrm>
        </p:spPr>
        <p:txBody>
          <a:bodyPr/>
          <a:lstStyle/>
          <a:p>
            <a:pPr eaLnBrk="1" hangingPunct="1">
              <a:defRPr/>
            </a:pPr>
            <a:r>
              <a:rPr lang="en-US" sz="3600" b="0" smtClean="0"/>
              <a:t>List Interface  1</a:t>
            </a:r>
          </a:p>
        </p:txBody>
      </p:sp>
      <p:sp>
        <p:nvSpPr>
          <p:cNvPr id="17411" name="Rectangle 3"/>
          <p:cNvSpPr>
            <a:spLocks noGrp="1" noRot="1" noChangeArrowheads="1"/>
          </p:cNvSpPr>
          <p:nvPr>
            <p:ph type="body" idx="4294967295"/>
          </p:nvPr>
        </p:nvSpPr>
        <p:spPr>
          <a:xfrm>
            <a:off x="228600" y="914400"/>
            <a:ext cx="8458200" cy="5715000"/>
          </a:xfrm>
          <a:prstGeom prst="rect">
            <a:avLst/>
          </a:prstGeom>
        </p:spPr>
        <p:txBody>
          <a:bodyPr/>
          <a:lstStyle/>
          <a:p>
            <a:pPr eaLnBrk="1" hangingPunct="1">
              <a:defRPr/>
            </a:pPr>
            <a:r>
              <a:rPr lang="en-US" sz="2800" b="1" smtClean="0"/>
              <a:t>List</a:t>
            </a:r>
            <a:r>
              <a:rPr lang="en-US" b="1" smtClean="0"/>
              <a:t> – </a:t>
            </a:r>
            <a:r>
              <a:rPr lang="en-US" sz="2400" smtClean="0"/>
              <a:t>(  represents collection of </a:t>
            </a:r>
            <a:r>
              <a:rPr lang="en-US" sz="2400" b="1" smtClean="0"/>
              <a:t>non unique</a:t>
            </a:r>
            <a:r>
              <a:rPr lang="en-US" sz="2400" smtClean="0"/>
              <a:t> elements )</a:t>
            </a:r>
            <a:r>
              <a:rPr lang="en-US" sz="2800" b="1" smtClean="0"/>
              <a:t/>
            </a:r>
            <a:br>
              <a:rPr lang="en-US" sz="2800" b="1" smtClean="0"/>
            </a:br>
            <a:endParaRPr lang="en-US" sz="2800" b="1" smtClean="0"/>
          </a:p>
          <a:p>
            <a:pPr lvl="1" eaLnBrk="1" hangingPunct="1">
              <a:defRPr/>
            </a:pPr>
            <a:r>
              <a:rPr lang="en-US" sz="2400" b="1" smtClean="0"/>
              <a:t>void add (int index, Object ob) </a:t>
            </a:r>
            <a:r>
              <a:rPr lang="en-US" sz="2400" smtClean="0"/>
              <a:t>// Insert ob at the index   </a:t>
            </a:r>
            <a:r>
              <a:rPr lang="en-US" sz="2400" b="1" smtClean="0"/>
              <a:t> </a:t>
            </a:r>
            <a:endParaRPr lang="en-US" sz="2400" smtClean="0"/>
          </a:p>
          <a:p>
            <a:pPr lvl="1" eaLnBrk="1" hangingPunct="1">
              <a:defRPr/>
            </a:pPr>
            <a:r>
              <a:rPr lang="en-US" sz="2400" b="1" smtClean="0"/>
              <a:t>Object get (int index) // </a:t>
            </a:r>
            <a:r>
              <a:rPr lang="en-US" sz="2400" smtClean="0"/>
              <a:t>return an object stored at the specified index.</a:t>
            </a:r>
            <a:endParaRPr lang="en-US" sz="2400" b="1" smtClean="0"/>
          </a:p>
          <a:p>
            <a:pPr lvl="1" eaLnBrk="1" hangingPunct="1">
              <a:defRPr/>
            </a:pPr>
            <a:r>
              <a:rPr lang="en-US" sz="2400" b="1" smtClean="0"/>
              <a:t>Object remove (int index) //</a:t>
            </a:r>
            <a:r>
              <a:rPr lang="en-US" sz="2400" smtClean="0"/>
              <a:t>remove &amp; return an object stored at the specified index.</a:t>
            </a:r>
            <a:endParaRPr lang="en-US" sz="2400" b="1" smtClean="0"/>
          </a:p>
          <a:p>
            <a:pPr lvl="1" eaLnBrk="1" hangingPunct="1">
              <a:defRPr/>
            </a:pPr>
            <a:r>
              <a:rPr lang="en-US" sz="2400" b="1" smtClean="0"/>
              <a:t>Boolean addAll (int index ,Collection c) </a:t>
            </a:r>
            <a:r>
              <a:rPr lang="en-US" sz="2400" smtClean="0"/>
              <a:t>//add all the elements of c at the index.</a:t>
            </a:r>
            <a:endParaRPr lang="en-US" sz="2400" b="1" smtClean="0"/>
          </a:p>
          <a:p>
            <a:pPr lvl="1" eaLnBrk="1" hangingPunct="1">
              <a:defRPr/>
            </a:pPr>
            <a:r>
              <a:rPr lang="en-US" sz="2400" b="1" smtClean="0"/>
              <a:t>int indexOf(Object ob) </a:t>
            </a:r>
            <a:r>
              <a:rPr lang="en-US" sz="2400" smtClean="0"/>
              <a:t>//returns the index of the first instance of ob .if ob is not the an element of the list ,-1 is returned.</a:t>
            </a:r>
            <a:endParaRPr lang="en-US" sz="2400" b="1" smtClean="0"/>
          </a:p>
        </p:txBody>
      </p:sp>
    </p:spTree>
    <p:extLst>
      <p:ext uri="{BB962C8B-B14F-4D97-AF65-F5344CB8AC3E}">
        <p14:creationId xmlns:p14="http://schemas.microsoft.com/office/powerpoint/2010/main" val="1051702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8BA1D7DA-5C9A-4BFB-A5F0-3C504A11873E}" type="slidenum">
              <a:rPr lang="en-US"/>
              <a:pPr>
                <a:defRPr/>
              </a:pPr>
              <a:t>11</a:t>
            </a:fld>
            <a:endParaRPr lang="en-US"/>
          </a:p>
        </p:txBody>
      </p:sp>
      <p:sp>
        <p:nvSpPr>
          <p:cNvPr id="18434" name="Rectangle 2"/>
          <p:cNvSpPr>
            <a:spLocks noGrp="1" noRot="1" noChangeArrowheads="1"/>
          </p:cNvSpPr>
          <p:nvPr>
            <p:ph type="title"/>
          </p:nvPr>
        </p:nvSpPr>
        <p:spPr>
          <a:xfrm>
            <a:off x="457200" y="244475"/>
            <a:ext cx="8385175" cy="801688"/>
          </a:xfrm>
        </p:spPr>
        <p:txBody>
          <a:bodyPr/>
          <a:lstStyle/>
          <a:p>
            <a:pPr eaLnBrk="1" hangingPunct="1">
              <a:defRPr/>
            </a:pPr>
            <a:r>
              <a:rPr lang="en-US" sz="3600" b="0" smtClean="0"/>
              <a:t>List Interface 2</a:t>
            </a:r>
          </a:p>
        </p:txBody>
      </p:sp>
      <p:sp>
        <p:nvSpPr>
          <p:cNvPr id="18435" name="Rectangle 3"/>
          <p:cNvSpPr>
            <a:spLocks noGrp="1" noRot="1" noChangeArrowheads="1"/>
          </p:cNvSpPr>
          <p:nvPr>
            <p:ph type="body" idx="4294967295"/>
          </p:nvPr>
        </p:nvSpPr>
        <p:spPr>
          <a:xfrm>
            <a:off x="228600" y="1219200"/>
            <a:ext cx="8458200" cy="5410200"/>
          </a:xfrm>
          <a:prstGeom prst="rect">
            <a:avLst/>
          </a:prstGeom>
        </p:spPr>
        <p:txBody>
          <a:bodyPr/>
          <a:lstStyle/>
          <a:p>
            <a:pPr lvl="1" eaLnBrk="1" hangingPunct="1">
              <a:defRPr/>
            </a:pPr>
            <a:r>
              <a:rPr lang="en-US" sz="2000" b="1" smtClean="0"/>
              <a:t>int LastIndexOf(Object ob) </a:t>
            </a:r>
            <a:r>
              <a:rPr lang="en-US" sz="1800" smtClean="0"/>
              <a:t>//returns the index of the last instance of ob .if ob is not the an element of the list ,-1 is returned</a:t>
            </a:r>
            <a:r>
              <a:rPr lang="en-US" sz="2000" smtClean="0"/>
              <a:t>.</a:t>
            </a:r>
            <a:endParaRPr lang="en-US" sz="2400" smtClean="0"/>
          </a:p>
          <a:p>
            <a:pPr lvl="1" eaLnBrk="1" hangingPunct="1">
              <a:defRPr/>
            </a:pPr>
            <a:r>
              <a:rPr lang="en-US" sz="2400" b="1" smtClean="0"/>
              <a:t>ListIterator ListIterator() </a:t>
            </a:r>
            <a:r>
              <a:rPr lang="en-US" sz="1800" smtClean="0"/>
              <a:t>// return an iterator for invoking List .</a:t>
            </a:r>
            <a:r>
              <a:rPr lang="en-US" sz="2400" b="1" smtClean="0"/>
              <a:t> </a:t>
            </a:r>
          </a:p>
          <a:p>
            <a:pPr lvl="1" eaLnBrk="1" hangingPunct="1">
              <a:defRPr/>
            </a:pPr>
            <a:r>
              <a:rPr lang="en-US" sz="2400" b="1" smtClean="0"/>
              <a:t>ListIterator ListIterator( int index) </a:t>
            </a:r>
            <a:r>
              <a:rPr lang="en-US" sz="1800" smtClean="0"/>
              <a:t>// return an iterator for invoking List that begins at the index.</a:t>
            </a:r>
            <a:endParaRPr lang="en-US" sz="2400" b="1" smtClean="0"/>
          </a:p>
          <a:p>
            <a:pPr lvl="1" eaLnBrk="1" hangingPunct="1">
              <a:defRPr/>
            </a:pPr>
            <a:r>
              <a:rPr lang="en-US" sz="2400" b="1" smtClean="0"/>
              <a:t>Object  set (int index,Object ob)</a:t>
            </a:r>
            <a:r>
              <a:rPr lang="en-US" sz="1800" smtClean="0"/>
              <a:t>//Assign ob to the location at index</a:t>
            </a:r>
            <a:endParaRPr lang="en-US" sz="2400" b="1" smtClean="0"/>
          </a:p>
          <a:p>
            <a:pPr lvl="1" eaLnBrk="1" hangingPunct="1">
              <a:defRPr/>
            </a:pPr>
            <a:r>
              <a:rPr lang="en-US" sz="2400" b="1" smtClean="0"/>
              <a:t>List subList (Int start,int end) </a:t>
            </a:r>
            <a:r>
              <a:rPr lang="en-US" sz="1800" smtClean="0"/>
              <a:t>// return an list form strat to end -1 </a:t>
            </a:r>
            <a:endParaRPr lang="en-US" sz="2400" b="1" smtClean="0"/>
          </a:p>
          <a:p>
            <a:pPr lvl="1" eaLnBrk="1" hangingPunct="1">
              <a:defRPr/>
            </a:pPr>
            <a:endParaRPr lang="en-US" sz="2400" b="1" smtClean="0"/>
          </a:p>
          <a:p>
            <a:pPr lvl="1" eaLnBrk="1" hangingPunct="1">
              <a:defRPr/>
            </a:pPr>
            <a:endParaRPr lang="en-US" sz="1800" b="1" smtClean="0"/>
          </a:p>
          <a:p>
            <a:pPr lvl="1" eaLnBrk="1" hangingPunct="1">
              <a:defRPr/>
            </a:pPr>
            <a:endParaRPr lang="en-US" sz="2000" b="1" smtClean="0"/>
          </a:p>
        </p:txBody>
      </p:sp>
    </p:spTree>
    <p:extLst>
      <p:ext uri="{BB962C8B-B14F-4D97-AF65-F5344CB8AC3E}">
        <p14:creationId xmlns:p14="http://schemas.microsoft.com/office/powerpoint/2010/main" val="785792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A7911D11-67F0-46CE-AF77-A990CD60198B}" type="slidenum">
              <a:rPr lang="en-US"/>
              <a:pPr>
                <a:defRPr/>
              </a:pPr>
              <a:t>12</a:t>
            </a:fld>
            <a:endParaRPr lang="en-US"/>
          </a:p>
        </p:txBody>
      </p:sp>
      <p:sp>
        <p:nvSpPr>
          <p:cNvPr id="16386" name="Rectangle 2"/>
          <p:cNvSpPr>
            <a:spLocks noGrp="1" noRot="1" noChangeArrowheads="1"/>
          </p:cNvSpPr>
          <p:nvPr>
            <p:ph type="title"/>
          </p:nvPr>
        </p:nvSpPr>
        <p:spPr>
          <a:xfrm>
            <a:off x="457200" y="244475"/>
            <a:ext cx="8385175" cy="801688"/>
          </a:xfrm>
        </p:spPr>
        <p:txBody>
          <a:bodyPr/>
          <a:lstStyle/>
          <a:p>
            <a:pPr eaLnBrk="1" hangingPunct="1">
              <a:defRPr/>
            </a:pPr>
            <a:r>
              <a:rPr lang="en-US" b="0" smtClean="0"/>
              <a:t>Map Interface 1</a:t>
            </a:r>
          </a:p>
        </p:txBody>
      </p:sp>
      <p:sp>
        <p:nvSpPr>
          <p:cNvPr id="16387" name="Rectangle 3"/>
          <p:cNvSpPr>
            <a:spLocks noGrp="1" noRot="1" noChangeArrowheads="1"/>
          </p:cNvSpPr>
          <p:nvPr>
            <p:ph type="body" idx="4294967295"/>
          </p:nvPr>
        </p:nvSpPr>
        <p:spPr>
          <a:xfrm>
            <a:off x="152400" y="914400"/>
            <a:ext cx="8458200" cy="5745163"/>
          </a:xfrm>
          <a:prstGeom prst="rect">
            <a:avLst/>
          </a:prstGeom>
        </p:spPr>
        <p:txBody>
          <a:bodyPr/>
          <a:lstStyle/>
          <a:p>
            <a:pPr eaLnBrk="1" hangingPunct="1">
              <a:defRPr/>
            </a:pPr>
            <a:r>
              <a:rPr lang="en-US" sz="2800" b="1" smtClean="0"/>
              <a:t>Define operations for maintaining and mapping key/value</a:t>
            </a:r>
          </a:p>
          <a:p>
            <a:pPr lvl="1" eaLnBrk="1" hangingPunct="1">
              <a:defRPr/>
            </a:pPr>
            <a:r>
              <a:rPr lang="en-US" sz="2400" b="1" smtClean="0"/>
              <a:t>Void clear() </a:t>
            </a:r>
            <a:r>
              <a:rPr lang="en-US" sz="2400" smtClean="0"/>
              <a:t>//remove all key/value pairs</a:t>
            </a:r>
            <a:endParaRPr lang="en-US" sz="2400" b="1" smtClean="0"/>
          </a:p>
          <a:p>
            <a:pPr lvl="1" eaLnBrk="1" hangingPunct="1">
              <a:defRPr/>
            </a:pPr>
            <a:r>
              <a:rPr lang="en-US" sz="2400" b="1" smtClean="0"/>
              <a:t>Boolean containsKey (Object key) </a:t>
            </a:r>
            <a:r>
              <a:rPr lang="en-US" sz="2400" smtClean="0"/>
              <a:t>//Returns true if the invoking Map contains key</a:t>
            </a:r>
            <a:endParaRPr lang="en-US" sz="2400" b="1" smtClean="0"/>
          </a:p>
          <a:p>
            <a:pPr lvl="1" eaLnBrk="1" hangingPunct="1">
              <a:defRPr/>
            </a:pPr>
            <a:r>
              <a:rPr lang="en-US" sz="2400" b="1" smtClean="0"/>
              <a:t>Boolean containsValue (Object value) // </a:t>
            </a:r>
            <a:r>
              <a:rPr lang="en-US" sz="2400" smtClean="0"/>
              <a:t>//Returns true if the invoking Map contains value.</a:t>
            </a:r>
            <a:endParaRPr lang="en-US" sz="2400" b="1" smtClean="0"/>
          </a:p>
          <a:p>
            <a:pPr lvl="1" eaLnBrk="1" hangingPunct="1">
              <a:defRPr/>
            </a:pPr>
            <a:r>
              <a:rPr lang="en-US" sz="2400" b="1" smtClean="0"/>
              <a:t>Set entrySet ()</a:t>
            </a:r>
            <a:r>
              <a:rPr lang="en-US" sz="2400" smtClean="0"/>
              <a:t> //returns a Set that contains the entries in the map.The set contains object of type Map.Entry </a:t>
            </a:r>
            <a:endParaRPr lang="en-US" sz="2400" b="1" smtClean="0"/>
          </a:p>
          <a:p>
            <a:pPr lvl="1" eaLnBrk="1" hangingPunct="1">
              <a:defRPr/>
            </a:pPr>
            <a:r>
              <a:rPr lang="en-US" sz="2400" b="1" smtClean="0"/>
              <a:t>Boolean equals(Object ob) // </a:t>
            </a:r>
            <a:r>
              <a:rPr lang="en-US" sz="2400" smtClean="0"/>
              <a:t>returns true if obj is a Man and contains some enrty. </a:t>
            </a:r>
          </a:p>
          <a:p>
            <a:pPr lvl="1" eaLnBrk="1" hangingPunct="1">
              <a:defRPr/>
            </a:pPr>
            <a:r>
              <a:rPr lang="en-US" sz="2400" b="1" smtClean="0"/>
              <a:t>Object get(Object k) </a:t>
            </a:r>
            <a:r>
              <a:rPr lang="en-US" sz="2400" smtClean="0"/>
              <a:t>//Returns the value associated with the key.</a:t>
            </a:r>
            <a:endParaRPr lang="en-US" sz="2400" b="1" smtClean="0"/>
          </a:p>
          <a:p>
            <a:pPr lvl="1" eaLnBrk="1" hangingPunct="1">
              <a:defRPr/>
            </a:pPr>
            <a:endParaRPr lang="en-US" sz="2400" b="1" smtClean="0"/>
          </a:p>
        </p:txBody>
      </p:sp>
    </p:spTree>
    <p:extLst>
      <p:ext uri="{BB962C8B-B14F-4D97-AF65-F5344CB8AC3E}">
        <p14:creationId xmlns:p14="http://schemas.microsoft.com/office/powerpoint/2010/main" val="3212427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135D33DF-AA96-473B-B712-7F82F4CF1341}" type="slidenum">
              <a:rPr lang="en-US"/>
              <a:pPr>
                <a:defRPr/>
              </a:pPr>
              <a:t>13</a:t>
            </a:fld>
            <a:endParaRPr lang="en-US"/>
          </a:p>
        </p:txBody>
      </p:sp>
      <p:sp>
        <p:nvSpPr>
          <p:cNvPr id="19458" name="Rectangle 2"/>
          <p:cNvSpPr>
            <a:spLocks noGrp="1" noRot="1" noChangeArrowheads="1"/>
          </p:cNvSpPr>
          <p:nvPr>
            <p:ph type="title"/>
          </p:nvPr>
        </p:nvSpPr>
        <p:spPr>
          <a:xfrm>
            <a:off x="457200" y="244475"/>
            <a:ext cx="8385175" cy="801688"/>
          </a:xfrm>
        </p:spPr>
        <p:txBody>
          <a:bodyPr/>
          <a:lstStyle/>
          <a:p>
            <a:pPr eaLnBrk="1" hangingPunct="1">
              <a:defRPr/>
            </a:pPr>
            <a:r>
              <a:rPr lang="en-US" b="0" smtClean="0"/>
              <a:t>Map Interface 2</a:t>
            </a:r>
          </a:p>
        </p:txBody>
      </p:sp>
      <p:sp>
        <p:nvSpPr>
          <p:cNvPr id="19459" name="Rectangle 3"/>
          <p:cNvSpPr>
            <a:spLocks noGrp="1" noRot="1" noChangeArrowheads="1"/>
          </p:cNvSpPr>
          <p:nvPr>
            <p:ph type="body" idx="4294967295"/>
          </p:nvPr>
        </p:nvSpPr>
        <p:spPr>
          <a:xfrm>
            <a:off x="152400" y="914400"/>
            <a:ext cx="8458200" cy="5745163"/>
          </a:xfrm>
          <a:prstGeom prst="rect">
            <a:avLst/>
          </a:prstGeom>
        </p:spPr>
        <p:txBody>
          <a:bodyPr/>
          <a:lstStyle/>
          <a:p>
            <a:pPr lvl="1" eaLnBrk="1" hangingPunct="1">
              <a:defRPr/>
            </a:pPr>
            <a:r>
              <a:rPr lang="en-US" sz="2400" b="1" smtClean="0"/>
              <a:t>Int hashCode() </a:t>
            </a:r>
            <a:r>
              <a:rPr lang="en-US" sz="1800" smtClean="0"/>
              <a:t>// return hash code for invoking map.</a:t>
            </a:r>
            <a:endParaRPr lang="en-US" sz="2400" b="1" smtClean="0"/>
          </a:p>
          <a:p>
            <a:pPr lvl="1" eaLnBrk="1" hangingPunct="1">
              <a:defRPr/>
            </a:pPr>
            <a:r>
              <a:rPr lang="en-US" sz="2400" b="1" smtClean="0"/>
              <a:t>Boolean isEmpty(0 </a:t>
            </a:r>
            <a:r>
              <a:rPr lang="en-US" sz="1800" b="1" smtClean="0"/>
              <a:t>//</a:t>
            </a:r>
            <a:r>
              <a:rPr lang="en-US" sz="1800" smtClean="0"/>
              <a:t>returns true if Map is empty</a:t>
            </a:r>
            <a:endParaRPr lang="en-US" sz="2400" b="1" smtClean="0"/>
          </a:p>
          <a:p>
            <a:pPr lvl="1" eaLnBrk="1" hangingPunct="1">
              <a:defRPr/>
            </a:pPr>
            <a:r>
              <a:rPr lang="en-US" sz="2400" b="1" smtClean="0"/>
              <a:t>Set keySet () </a:t>
            </a:r>
            <a:r>
              <a:rPr lang="en-US" sz="1800" smtClean="0"/>
              <a:t>// Returns the map that contains key in the invoking map .</a:t>
            </a:r>
            <a:endParaRPr lang="en-US" sz="2400" b="1" smtClean="0"/>
          </a:p>
          <a:p>
            <a:pPr lvl="1" eaLnBrk="1" hangingPunct="1">
              <a:defRPr/>
            </a:pPr>
            <a:r>
              <a:rPr lang="en-US" sz="2400" b="1" smtClean="0"/>
              <a:t>Object put (Object key, Object value)</a:t>
            </a:r>
            <a:r>
              <a:rPr lang="en-US" sz="1800" smtClean="0"/>
              <a:t> // put the entry. Overwrite the privious value associated with key </a:t>
            </a:r>
            <a:endParaRPr lang="en-US" sz="2400" b="1" smtClean="0"/>
          </a:p>
          <a:p>
            <a:pPr lvl="1" eaLnBrk="1" hangingPunct="1">
              <a:defRPr/>
            </a:pPr>
            <a:r>
              <a:rPr lang="en-US" sz="2400" b="1" smtClean="0"/>
              <a:t>void putAll(Map m)  </a:t>
            </a:r>
            <a:r>
              <a:rPr lang="en-US" sz="1800" smtClean="0"/>
              <a:t>// put all entries from m.</a:t>
            </a:r>
            <a:endParaRPr lang="en-US" sz="2400" b="1" smtClean="0"/>
          </a:p>
          <a:p>
            <a:pPr lvl="1" eaLnBrk="1" hangingPunct="1">
              <a:defRPr/>
            </a:pPr>
            <a:r>
              <a:rPr lang="en-US" sz="2400" b="1" smtClean="0"/>
              <a:t>Object remove(Object k) </a:t>
            </a:r>
            <a:r>
              <a:rPr lang="en-US" sz="1800" smtClean="0"/>
              <a:t>// remove the entry whose key is k</a:t>
            </a:r>
            <a:endParaRPr lang="en-US" sz="2400" b="1" smtClean="0"/>
          </a:p>
          <a:p>
            <a:pPr lvl="1" eaLnBrk="1" hangingPunct="1">
              <a:defRPr/>
            </a:pPr>
            <a:r>
              <a:rPr lang="en-US" sz="2400" b="1" smtClean="0"/>
              <a:t>int size() </a:t>
            </a:r>
            <a:r>
              <a:rPr lang="en-US" sz="1800" smtClean="0"/>
              <a:t>//returns the number of key/vaylue pair</a:t>
            </a:r>
            <a:r>
              <a:rPr lang="en-US" sz="2400" b="1" smtClean="0"/>
              <a:t> .</a:t>
            </a:r>
          </a:p>
          <a:p>
            <a:pPr lvl="1" eaLnBrk="1" hangingPunct="1">
              <a:defRPr/>
            </a:pPr>
            <a:r>
              <a:rPr lang="en-US" sz="2400" b="1" smtClean="0"/>
              <a:t>Collection values() </a:t>
            </a:r>
            <a:r>
              <a:rPr lang="en-US" sz="1800" smtClean="0"/>
              <a:t>//returns a collection containing the values in the map.</a:t>
            </a:r>
            <a:endParaRPr lang="en-US" sz="2400" b="1" smtClean="0"/>
          </a:p>
          <a:p>
            <a:pPr eaLnBrk="1" hangingPunct="1">
              <a:defRPr/>
            </a:pPr>
            <a:endParaRPr lang="en-US" sz="2800" b="1" smtClean="0"/>
          </a:p>
        </p:txBody>
      </p:sp>
    </p:spTree>
    <p:extLst>
      <p:ext uri="{BB962C8B-B14F-4D97-AF65-F5344CB8AC3E}">
        <p14:creationId xmlns:p14="http://schemas.microsoft.com/office/powerpoint/2010/main" val="2869263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2DC3B107-045B-4543-A963-BFC90EDB77D1}" type="slidenum">
              <a:rPr lang="en-US"/>
              <a:pPr>
                <a:defRPr/>
              </a:pPr>
              <a:t>14</a:t>
            </a:fld>
            <a:endParaRPr lang="en-US"/>
          </a:p>
        </p:txBody>
      </p:sp>
      <p:sp>
        <p:nvSpPr>
          <p:cNvPr id="20482" name="Rectangle 2"/>
          <p:cNvSpPr>
            <a:spLocks noGrp="1" noRot="1" noChangeArrowheads="1"/>
          </p:cNvSpPr>
          <p:nvPr>
            <p:ph type="title"/>
          </p:nvPr>
        </p:nvSpPr>
        <p:spPr>
          <a:xfrm>
            <a:off x="457200" y="244475"/>
            <a:ext cx="8385175" cy="801688"/>
          </a:xfrm>
        </p:spPr>
        <p:txBody>
          <a:bodyPr/>
          <a:lstStyle/>
          <a:p>
            <a:pPr eaLnBrk="1" hangingPunct="1">
              <a:defRPr/>
            </a:pPr>
            <a:r>
              <a:rPr lang="en-US" sz="3600" b="0" smtClean="0"/>
              <a:t>SortedMap Interface</a:t>
            </a:r>
          </a:p>
        </p:txBody>
      </p:sp>
      <p:sp>
        <p:nvSpPr>
          <p:cNvPr id="20483" name="Rectangle 3"/>
          <p:cNvSpPr>
            <a:spLocks noGrp="1" noRot="1" noChangeArrowheads="1"/>
          </p:cNvSpPr>
          <p:nvPr>
            <p:ph type="body" idx="4294967295"/>
          </p:nvPr>
        </p:nvSpPr>
        <p:spPr>
          <a:xfrm>
            <a:off x="228600" y="1219200"/>
            <a:ext cx="8458200" cy="5410200"/>
          </a:xfrm>
          <a:prstGeom prst="rect">
            <a:avLst/>
          </a:prstGeom>
        </p:spPr>
        <p:txBody>
          <a:bodyPr/>
          <a:lstStyle/>
          <a:p>
            <a:pPr lvl="1" eaLnBrk="1" hangingPunct="1">
              <a:defRPr/>
            </a:pPr>
            <a:r>
              <a:rPr lang="en-US" b="1" smtClean="0"/>
              <a:t>Object firstKey() </a:t>
            </a:r>
            <a:r>
              <a:rPr lang="en-US" sz="2000" smtClean="0"/>
              <a:t>// return the first key in the map</a:t>
            </a:r>
            <a:endParaRPr lang="en-US" b="1" smtClean="0"/>
          </a:p>
          <a:p>
            <a:pPr lvl="1" eaLnBrk="1" hangingPunct="1">
              <a:defRPr/>
            </a:pPr>
            <a:r>
              <a:rPr lang="en-US" b="1" smtClean="0"/>
              <a:t>SortedMap headMap(Object end) </a:t>
            </a:r>
            <a:r>
              <a:rPr lang="en-US" sz="2000" smtClean="0"/>
              <a:t>// Return a SortedMap for the entry with key less than end.</a:t>
            </a:r>
            <a:endParaRPr lang="en-US" b="1" smtClean="0"/>
          </a:p>
          <a:p>
            <a:pPr lvl="1" eaLnBrk="1" hangingPunct="1">
              <a:defRPr/>
            </a:pPr>
            <a:r>
              <a:rPr lang="en-US" b="1" smtClean="0"/>
              <a:t>Object lastKey() </a:t>
            </a:r>
            <a:r>
              <a:rPr lang="en-US" sz="2000" smtClean="0"/>
              <a:t>// return the last key</a:t>
            </a:r>
            <a:endParaRPr lang="en-US" b="1" smtClean="0"/>
          </a:p>
          <a:p>
            <a:pPr lvl="1" eaLnBrk="1" hangingPunct="1">
              <a:defRPr/>
            </a:pPr>
            <a:r>
              <a:rPr lang="en-US" b="1" smtClean="0"/>
              <a:t>SortedMap subMap (Object Start, Object End) </a:t>
            </a:r>
            <a:r>
              <a:rPr lang="en-US" sz="2000" smtClean="0"/>
              <a:t>// Return a SortedMap for the entry with key less than End .and greater than or equals to start.</a:t>
            </a:r>
            <a:endParaRPr lang="en-US" b="1" smtClean="0"/>
          </a:p>
          <a:p>
            <a:pPr lvl="1" eaLnBrk="1" hangingPunct="1">
              <a:defRPr/>
            </a:pPr>
            <a:r>
              <a:rPr lang="en-US" b="1" smtClean="0"/>
              <a:t>SortedMap tailMap (Object Start ) // </a:t>
            </a:r>
            <a:r>
              <a:rPr lang="en-US" sz="2000" smtClean="0"/>
              <a:t>Return a SortedMap for the entry with key greater than or equals to start</a:t>
            </a:r>
            <a:endParaRPr lang="en-US" b="1" smtClean="0"/>
          </a:p>
          <a:p>
            <a:pPr lvl="1" eaLnBrk="1" hangingPunct="1">
              <a:defRPr/>
            </a:pPr>
            <a:endParaRPr lang="en-US" b="1" smtClean="0"/>
          </a:p>
          <a:p>
            <a:pPr lvl="1" eaLnBrk="1" hangingPunct="1">
              <a:defRPr/>
            </a:pPr>
            <a:endParaRPr lang="en-US" sz="2000" b="1" smtClean="0"/>
          </a:p>
          <a:p>
            <a:pPr lvl="1" eaLnBrk="1" hangingPunct="1">
              <a:defRPr/>
            </a:pPr>
            <a:endParaRPr lang="en-US" sz="2400" b="1" smtClean="0"/>
          </a:p>
        </p:txBody>
      </p:sp>
    </p:spTree>
    <p:extLst>
      <p:ext uri="{BB962C8B-B14F-4D97-AF65-F5344CB8AC3E}">
        <p14:creationId xmlns:p14="http://schemas.microsoft.com/office/powerpoint/2010/main" val="48179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0F424A3E-1DB5-460C-92DE-2325FF278184}" type="slidenum">
              <a:rPr lang="en-US"/>
              <a:pPr>
                <a:defRPr/>
              </a:pPr>
              <a:t>15</a:t>
            </a:fld>
            <a:endParaRPr lang="en-US"/>
          </a:p>
        </p:txBody>
      </p:sp>
      <p:sp>
        <p:nvSpPr>
          <p:cNvPr id="22530" name="Rectangle 2"/>
          <p:cNvSpPr>
            <a:spLocks noGrp="1" noRot="1" noChangeArrowheads="1"/>
          </p:cNvSpPr>
          <p:nvPr>
            <p:ph type="title"/>
          </p:nvPr>
        </p:nvSpPr>
        <p:spPr>
          <a:xfrm>
            <a:off x="457200" y="244475"/>
            <a:ext cx="8385175" cy="706438"/>
          </a:xfrm>
        </p:spPr>
        <p:txBody>
          <a:bodyPr/>
          <a:lstStyle/>
          <a:p>
            <a:pPr eaLnBrk="1" hangingPunct="1">
              <a:defRPr/>
            </a:pPr>
            <a:r>
              <a:rPr lang="en-US" sz="4000" smtClean="0"/>
              <a:t>Classes 1</a:t>
            </a:r>
          </a:p>
        </p:txBody>
      </p:sp>
      <p:sp>
        <p:nvSpPr>
          <p:cNvPr id="22531" name="Rectangle 3"/>
          <p:cNvSpPr>
            <a:spLocks noGrp="1" noRot="1" noChangeArrowheads="1"/>
          </p:cNvSpPr>
          <p:nvPr>
            <p:ph type="body" idx="4294967295"/>
          </p:nvPr>
        </p:nvSpPr>
        <p:spPr>
          <a:xfrm>
            <a:off x="228600" y="914400"/>
            <a:ext cx="8610600" cy="5715000"/>
          </a:xfrm>
          <a:prstGeom prst="rect">
            <a:avLst/>
          </a:prstGeom>
        </p:spPr>
        <p:txBody>
          <a:bodyPr/>
          <a:lstStyle/>
          <a:p>
            <a:pPr eaLnBrk="1" hangingPunct="1">
              <a:defRPr/>
            </a:pPr>
            <a:r>
              <a:rPr lang="en-US" b="1" dirty="0" smtClean="0"/>
              <a:t>Set</a:t>
            </a:r>
          </a:p>
          <a:p>
            <a:pPr lvl="1" eaLnBrk="1" hangingPunct="1">
              <a:defRPr/>
            </a:pPr>
            <a:r>
              <a:rPr lang="en-US" sz="2400" b="1" dirty="0" err="1" smtClean="0"/>
              <a:t>HashSet</a:t>
            </a:r>
            <a:r>
              <a:rPr lang="en-US" sz="2400" b="1" dirty="0" smtClean="0"/>
              <a:t> // </a:t>
            </a:r>
            <a:r>
              <a:rPr lang="en-US" sz="2000" dirty="0" smtClean="0"/>
              <a:t>in place of </a:t>
            </a:r>
            <a:r>
              <a:rPr lang="en-US" sz="2000" dirty="0" err="1" smtClean="0"/>
              <a:t>ArrayList</a:t>
            </a:r>
            <a:r>
              <a:rPr lang="en-US" sz="2000" dirty="0" smtClean="0"/>
              <a:t> but duplicates are not</a:t>
            </a:r>
            <a:r>
              <a:rPr lang="en-US" sz="2400" b="1" dirty="0" smtClean="0"/>
              <a:t> </a:t>
            </a:r>
            <a:r>
              <a:rPr lang="en-US" sz="2000" dirty="0" smtClean="0"/>
              <a:t>allowed</a:t>
            </a:r>
          </a:p>
          <a:p>
            <a:pPr lvl="2" eaLnBrk="1" hangingPunct="1">
              <a:defRPr/>
            </a:pPr>
            <a:r>
              <a:rPr lang="en-US" sz="2000" dirty="0" err="1" smtClean="0"/>
              <a:t>HashSet</a:t>
            </a:r>
            <a:r>
              <a:rPr lang="en-US" sz="2000" dirty="0" smtClean="0"/>
              <a:t>()</a:t>
            </a:r>
            <a:r>
              <a:rPr lang="en-US" sz="2000" b="1" dirty="0" smtClean="0"/>
              <a:t> 	</a:t>
            </a:r>
            <a:endParaRPr lang="en-US" sz="2000" dirty="0" smtClean="0"/>
          </a:p>
          <a:p>
            <a:pPr lvl="2" eaLnBrk="1" hangingPunct="1">
              <a:defRPr/>
            </a:pPr>
            <a:r>
              <a:rPr lang="en-US" sz="2000" dirty="0" err="1" smtClean="0"/>
              <a:t>HashSet</a:t>
            </a:r>
            <a:r>
              <a:rPr lang="en-US" sz="2000" dirty="0" smtClean="0"/>
              <a:t> ( Collection c)</a:t>
            </a:r>
            <a:r>
              <a:rPr lang="en-US" sz="2000" b="1" dirty="0" smtClean="0"/>
              <a:t> //</a:t>
            </a:r>
            <a:r>
              <a:rPr lang="en-US" sz="2000" dirty="0" smtClean="0"/>
              <a:t>initialized with c)</a:t>
            </a:r>
          </a:p>
          <a:p>
            <a:pPr lvl="2" eaLnBrk="1" hangingPunct="1">
              <a:defRPr/>
            </a:pPr>
            <a:r>
              <a:rPr lang="en-US" sz="2000" dirty="0" err="1" smtClean="0"/>
              <a:t>HashSet</a:t>
            </a:r>
            <a:r>
              <a:rPr lang="en-US" sz="2000" dirty="0" smtClean="0"/>
              <a:t> (</a:t>
            </a:r>
            <a:r>
              <a:rPr lang="en-US" sz="2000" dirty="0" err="1" smtClean="0"/>
              <a:t>int</a:t>
            </a:r>
            <a:r>
              <a:rPr lang="en-US" sz="2000" dirty="0" smtClean="0"/>
              <a:t> capacity)</a:t>
            </a:r>
          </a:p>
          <a:p>
            <a:pPr lvl="1" eaLnBrk="1" hangingPunct="1">
              <a:defRPr/>
            </a:pPr>
            <a:r>
              <a:rPr lang="en-US" sz="2400" b="1" dirty="0" err="1" smtClean="0"/>
              <a:t>LinkedHashSet</a:t>
            </a:r>
            <a:r>
              <a:rPr lang="en-US" sz="2400" dirty="0" smtClean="0"/>
              <a:t> extends </a:t>
            </a:r>
            <a:r>
              <a:rPr lang="en-US" sz="2400" dirty="0" err="1" smtClean="0"/>
              <a:t>HashSet</a:t>
            </a:r>
            <a:r>
              <a:rPr lang="en-US" sz="2400" dirty="0" smtClean="0"/>
              <a:t> have only a default constructer.</a:t>
            </a:r>
          </a:p>
          <a:p>
            <a:pPr eaLnBrk="1" hangingPunct="1">
              <a:defRPr/>
            </a:pPr>
            <a:r>
              <a:rPr lang="en-US" b="1" dirty="0" err="1" smtClean="0"/>
              <a:t>SortedSet</a:t>
            </a:r>
            <a:endParaRPr lang="en-US" b="1" dirty="0" smtClean="0"/>
          </a:p>
          <a:p>
            <a:pPr lvl="1" eaLnBrk="1" hangingPunct="1">
              <a:defRPr/>
            </a:pPr>
            <a:r>
              <a:rPr lang="en-US" sz="2400" b="1" dirty="0" err="1" smtClean="0"/>
              <a:t>TreeSet</a:t>
            </a:r>
            <a:endParaRPr lang="en-US" sz="1800" b="1" dirty="0" smtClean="0"/>
          </a:p>
          <a:p>
            <a:pPr lvl="2" eaLnBrk="1" hangingPunct="1">
              <a:defRPr/>
            </a:pPr>
            <a:r>
              <a:rPr lang="en-US" sz="2000" dirty="0" err="1" smtClean="0"/>
              <a:t>TreeSet</a:t>
            </a:r>
            <a:r>
              <a:rPr lang="en-US" sz="2000" dirty="0" smtClean="0"/>
              <a:t>()</a:t>
            </a:r>
          </a:p>
          <a:p>
            <a:pPr lvl="2" eaLnBrk="1" hangingPunct="1">
              <a:defRPr/>
            </a:pPr>
            <a:r>
              <a:rPr lang="en-US" sz="2000" dirty="0" err="1" smtClean="0"/>
              <a:t>TreeSet</a:t>
            </a:r>
            <a:r>
              <a:rPr lang="en-US" sz="2000" dirty="0" smtClean="0"/>
              <a:t>(Collection c)</a:t>
            </a:r>
            <a:r>
              <a:rPr lang="en-US" sz="2000" b="1" dirty="0" smtClean="0"/>
              <a:t> //</a:t>
            </a:r>
            <a:r>
              <a:rPr lang="en-US" sz="2000" dirty="0" smtClean="0"/>
              <a:t>initialized with c</a:t>
            </a:r>
          </a:p>
          <a:p>
            <a:pPr lvl="2" eaLnBrk="1" hangingPunct="1">
              <a:defRPr/>
            </a:pPr>
            <a:r>
              <a:rPr lang="en-US" sz="2000" dirty="0" err="1" smtClean="0"/>
              <a:t>TreeSet</a:t>
            </a:r>
            <a:r>
              <a:rPr lang="en-US" sz="2000" dirty="0" smtClean="0"/>
              <a:t>(</a:t>
            </a:r>
            <a:r>
              <a:rPr lang="en-US" sz="2000" dirty="0" err="1" smtClean="0"/>
              <a:t>SortedSet</a:t>
            </a:r>
            <a:r>
              <a:rPr lang="en-US" sz="2000" dirty="0" smtClean="0"/>
              <a:t> </a:t>
            </a:r>
            <a:r>
              <a:rPr lang="en-US" sz="2000" dirty="0" err="1" smtClean="0"/>
              <a:t>ss</a:t>
            </a:r>
            <a:r>
              <a:rPr lang="en-US" sz="2000" dirty="0" smtClean="0"/>
              <a:t>)</a:t>
            </a:r>
          </a:p>
          <a:p>
            <a:pPr eaLnBrk="1" hangingPunct="1">
              <a:defRPr/>
            </a:pPr>
            <a:endParaRPr lang="en-US" sz="2000" dirty="0" smtClean="0"/>
          </a:p>
        </p:txBody>
      </p:sp>
    </p:spTree>
    <p:extLst>
      <p:ext uri="{BB962C8B-B14F-4D97-AF65-F5344CB8AC3E}">
        <p14:creationId xmlns:p14="http://schemas.microsoft.com/office/powerpoint/2010/main" val="352342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0A351AB9-03C5-41A4-928A-E42717ABBF20}" type="slidenum">
              <a:rPr lang="en-US"/>
              <a:pPr>
                <a:defRPr/>
              </a:pPr>
              <a:t>16</a:t>
            </a:fld>
            <a:endParaRPr lang="en-US"/>
          </a:p>
        </p:txBody>
      </p:sp>
      <p:sp>
        <p:nvSpPr>
          <p:cNvPr id="25603" name="Rectangle 3"/>
          <p:cNvSpPr>
            <a:spLocks noGrp="1" noRot="1" noChangeArrowheads="1"/>
          </p:cNvSpPr>
          <p:nvPr>
            <p:ph type="body" idx="4294967295"/>
          </p:nvPr>
        </p:nvSpPr>
        <p:spPr>
          <a:xfrm>
            <a:off x="228600" y="685800"/>
            <a:ext cx="8915400" cy="5440363"/>
          </a:xfrm>
          <a:prstGeom prst="rect">
            <a:avLst/>
          </a:prstGeom>
        </p:spPr>
        <p:txBody>
          <a:bodyPr/>
          <a:lstStyle/>
          <a:p>
            <a:pPr eaLnBrk="1" hangingPunct="1">
              <a:defRPr/>
            </a:pPr>
            <a:r>
              <a:rPr lang="en-US" b="1" smtClean="0"/>
              <a:t>List</a:t>
            </a:r>
          </a:p>
          <a:p>
            <a:pPr lvl="1" eaLnBrk="1" hangingPunct="1">
              <a:defRPr/>
            </a:pPr>
            <a:r>
              <a:rPr lang="en-US" sz="2400" smtClean="0"/>
              <a:t>ArrayList</a:t>
            </a:r>
            <a:endParaRPr lang="en-US" sz="1800" smtClean="0"/>
          </a:p>
          <a:p>
            <a:pPr lvl="2" eaLnBrk="1" hangingPunct="1">
              <a:defRPr/>
            </a:pPr>
            <a:r>
              <a:rPr lang="en-US" sz="2000" smtClean="0"/>
              <a:t>ArrayList()</a:t>
            </a:r>
          </a:p>
          <a:p>
            <a:pPr lvl="2" eaLnBrk="1" hangingPunct="1">
              <a:defRPr/>
            </a:pPr>
            <a:r>
              <a:rPr lang="en-US" sz="2000" smtClean="0"/>
              <a:t>ArrayList(Collection c)</a:t>
            </a:r>
            <a:r>
              <a:rPr lang="en-US" sz="2000" b="1" smtClean="0"/>
              <a:t> //</a:t>
            </a:r>
            <a:r>
              <a:rPr lang="en-US" sz="2000" smtClean="0"/>
              <a:t>initialized with c</a:t>
            </a:r>
          </a:p>
          <a:p>
            <a:pPr lvl="2" eaLnBrk="1" hangingPunct="1">
              <a:defRPr/>
            </a:pPr>
            <a:r>
              <a:rPr lang="en-US" sz="2000" smtClean="0"/>
              <a:t>ArrayList(int capacity)</a:t>
            </a:r>
            <a:endParaRPr lang="en-US" sz="1600" b="1" smtClean="0"/>
          </a:p>
          <a:p>
            <a:pPr lvl="1" eaLnBrk="1" hangingPunct="1">
              <a:defRPr/>
            </a:pPr>
            <a:r>
              <a:rPr lang="en-US" sz="2400" smtClean="0"/>
              <a:t>Vecter      </a:t>
            </a:r>
            <a:r>
              <a:rPr lang="en-US" sz="2400" b="1" smtClean="0"/>
              <a:t> </a:t>
            </a:r>
            <a:r>
              <a:rPr lang="en-US" sz="1800" b="1" smtClean="0"/>
              <a:t>//Thread safe</a:t>
            </a:r>
          </a:p>
          <a:p>
            <a:pPr lvl="2" eaLnBrk="1" hangingPunct="1">
              <a:defRPr/>
            </a:pPr>
            <a:r>
              <a:rPr lang="en-US" sz="1800" b="1" smtClean="0"/>
              <a:t>Vector()</a:t>
            </a:r>
          </a:p>
          <a:p>
            <a:pPr lvl="2" eaLnBrk="1" hangingPunct="1">
              <a:defRPr/>
            </a:pPr>
            <a:r>
              <a:rPr lang="en-US" sz="1800" b="1" smtClean="0"/>
              <a:t>Vector(int size)</a:t>
            </a:r>
          </a:p>
          <a:p>
            <a:pPr lvl="2" eaLnBrk="1" hangingPunct="1">
              <a:defRPr/>
            </a:pPr>
            <a:r>
              <a:rPr lang="en-US" sz="1800" b="1" smtClean="0"/>
              <a:t>Vector(int size , int icrmnt)</a:t>
            </a:r>
          </a:p>
          <a:p>
            <a:pPr lvl="2" eaLnBrk="1" hangingPunct="1">
              <a:defRPr/>
            </a:pPr>
            <a:r>
              <a:rPr lang="en-US" sz="1800" b="1" smtClean="0"/>
              <a:t>Vector(Collection c)</a:t>
            </a:r>
          </a:p>
          <a:p>
            <a:pPr lvl="1" eaLnBrk="1" hangingPunct="1">
              <a:defRPr/>
            </a:pPr>
            <a:r>
              <a:rPr lang="en-US" sz="2400" smtClean="0"/>
              <a:t>LinkList</a:t>
            </a:r>
          </a:p>
          <a:p>
            <a:pPr lvl="2" eaLnBrk="1" hangingPunct="1">
              <a:defRPr/>
            </a:pPr>
            <a:r>
              <a:rPr lang="en-US" sz="2000" smtClean="0"/>
              <a:t>LinkedList()</a:t>
            </a:r>
          </a:p>
          <a:p>
            <a:pPr lvl="2" eaLnBrk="1" hangingPunct="1">
              <a:defRPr/>
            </a:pPr>
            <a:r>
              <a:rPr lang="en-US" sz="2000" smtClean="0"/>
              <a:t>LinkedList(Collection c) /</a:t>
            </a:r>
            <a:r>
              <a:rPr lang="en-US" sz="2000" b="1" smtClean="0"/>
              <a:t>/</a:t>
            </a:r>
            <a:r>
              <a:rPr lang="en-US" sz="2000" smtClean="0"/>
              <a:t>initialized with c</a:t>
            </a:r>
          </a:p>
          <a:p>
            <a:pPr lvl="2" eaLnBrk="1" hangingPunct="1">
              <a:defRPr/>
            </a:pPr>
            <a:endParaRPr lang="en-US" sz="2000" smtClean="0"/>
          </a:p>
        </p:txBody>
      </p:sp>
      <p:sp>
        <p:nvSpPr>
          <p:cNvPr id="25604" name="Rectangle 4"/>
          <p:cNvSpPr>
            <a:spLocks noGrp="1" noChangeArrowheads="1"/>
          </p:cNvSpPr>
          <p:nvPr>
            <p:ph type="title"/>
          </p:nvPr>
        </p:nvSpPr>
        <p:spPr>
          <a:xfrm>
            <a:off x="304800" y="0"/>
            <a:ext cx="8229600" cy="563563"/>
          </a:xfrm>
        </p:spPr>
        <p:txBody>
          <a:bodyPr/>
          <a:lstStyle/>
          <a:p>
            <a:pPr eaLnBrk="1" hangingPunct="1">
              <a:defRPr/>
            </a:pPr>
            <a:r>
              <a:rPr lang="en-US" sz="4000" smtClean="0"/>
              <a:t>Classes 2</a:t>
            </a:r>
          </a:p>
        </p:txBody>
      </p:sp>
    </p:spTree>
    <p:extLst>
      <p:ext uri="{BB962C8B-B14F-4D97-AF65-F5344CB8AC3E}">
        <p14:creationId xmlns:p14="http://schemas.microsoft.com/office/powerpoint/2010/main" val="3541041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33AD2F4A-1754-43AE-8C98-AFBE8AB95331}" type="slidenum">
              <a:rPr lang="en-US"/>
              <a:pPr>
                <a:defRPr/>
              </a:pPr>
              <a:t>17</a:t>
            </a:fld>
            <a:endParaRPr lang="en-US"/>
          </a:p>
        </p:txBody>
      </p:sp>
      <p:sp>
        <p:nvSpPr>
          <p:cNvPr id="23554" name="Rectangle 2"/>
          <p:cNvSpPr>
            <a:spLocks noGrp="1" noRot="1" noChangeArrowheads="1"/>
          </p:cNvSpPr>
          <p:nvPr>
            <p:ph type="title"/>
          </p:nvPr>
        </p:nvSpPr>
        <p:spPr>
          <a:xfrm>
            <a:off x="457200" y="244475"/>
            <a:ext cx="8385175" cy="706438"/>
          </a:xfrm>
        </p:spPr>
        <p:txBody>
          <a:bodyPr/>
          <a:lstStyle/>
          <a:p>
            <a:pPr eaLnBrk="1" hangingPunct="1">
              <a:defRPr/>
            </a:pPr>
            <a:r>
              <a:rPr lang="en-US" sz="4000" smtClean="0"/>
              <a:t>Classes 3</a:t>
            </a:r>
          </a:p>
        </p:txBody>
      </p:sp>
      <p:sp>
        <p:nvSpPr>
          <p:cNvPr id="23555" name="Rectangle 3"/>
          <p:cNvSpPr>
            <a:spLocks noGrp="1" noRot="1" noChangeArrowheads="1"/>
          </p:cNvSpPr>
          <p:nvPr>
            <p:ph type="body" idx="4294967295"/>
          </p:nvPr>
        </p:nvSpPr>
        <p:spPr>
          <a:xfrm>
            <a:off x="304800" y="838200"/>
            <a:ext cx="8839200" cy="5791200"/>
          </a:xfrm>
          <a:prstGeom prst="rect">
            <a:avLst/>
          </a:prstGeom>
        </p:spPr>
        <p:txBody>
          <a:bodyPr/>
          <a:lstStyle/>
          <a:p>
            <a:pPr eaLnBrk="1" hangingPunct="1">
              <a:lnSpc>
                <a:spcPct val="90000"/>
              </a:lnSpc>
              <a:defRPr/>
            </a:pPr>
            <a:r>
              <a:rPr lang="en-US" b="1" dirty="0" smtClean="0"/>
              <a:t>Map</a:t>
            </a:r>
          </a:p>
          <a:p>
            <a:pPr lvl="1" eaLnBrk="1" hangingPunct="1">
              <a:lnSpc>
                <a:spcPct val="90000"/>
              </a:lnSpc>
              <a:defRPr/>
            </a:pPr>
            <a:r>
              <a:rPr lang="en-US" sz="2400" b="1" dirty="0" err="1" smtClean="0"/>
              <a:t>HashMap</a:t>
            </a:r>
            <a:endParaRPr lang="en-US" sz="2400" b="1" dirty="0" smtClean="0"/>
          </a:p>
          <a:p>
            <a:pPr lvl="2" eaLnBrk="1" hangingPunct="1">
              <a:lnSpc>
                <a:spcPct val="90000"/>
              </a:lnSpc>
              <a:defRPr/>
            </a:pPr>
            <a:r>
              <a:rPr lang="en-US" sz="2000" dirty="0" err="1" smtClean="0"/>
              <a:t>HashMap</a:t>
            </a:r>
            <a:r>
              <a:rPr lang="en-US" sz="2000" dirty="0" smtClean="0"/>
              <a:t> ()</a:t>
            </a:r>
          </a:p>
          <a:p>
            <a:pPr lvl="2" eaLnBrk="1" hangingPunct="1">
              <a:lnSpc>
                <a:spcPct val="90000"/>
              </a:lnSpc>
              <a:defRPr/>
            </a:pPr>
            <a:r>
              <a:rPr lang="en-US" sz="2000" dirty="0" err="1" smtClean="0"/>
              <a:t>HashMap</a:t>
            </a:r>
            <a:r>
              <a:rPr lang="en-US" sz="2000" dirty="0" smtClean="0"/>
              <a:t> (Map </a:t>
            </a:r>
            <a:r>
              <a:rPr lang="en-US" sz="2000" dirty="0" err="1" smtClean="0"/>
              <a:t>ob</a:t>
            </a:r>
            <a:r>
              <a:rPr lang="en-US" sz="2000" dirty="0" smtClean="0"/>
              <a:t>) //Initialized with Map</a:t>
            </a:r>
          </a:p>
          <a:p>
            <a:pPr lvl="2" eaLnBrk="1" hangingPunct="1">
              <a:lnSpc>
                <a:spcPct val="90000"/>
              </a:lnSpc>
              <a:defRPr/>
            </a:pPr>
            <a:r>
              <a:rPr lang="en-US" sz="2000" dirty="0" err="1" smtClean="0"/>
              <a:t>HashMap</a:t>
            </a:r>
            <a:r>
              <a:rPr lang="en-US" sz="2000" dirty="0" smtClean="0"/>
              <a:t> ( </a:t>
            </a:r>
            <a:r>
              <a:rPr lang="en-US" sz="2000" dirty="0" err="1" smtClean="0"/>
              <a:t>int</a:t>
            </a:r>
            <a:r>
              <a:rPr lang="en-US" sz="2000" dirty="0" smtClean="0"/>
              <a:t> capacity)</a:t>
            </a:r>
          </a:p>
          <a:p>
            <a:pPr lvl="2" eaLnBrk="1" hangingPunct="1">
              <a:lnSpc>
                <a:spcPct val="90000"/>
              </a:lnSpc>
              <a:defRPr/>
            </a:pPr>
            <a:r>
              <a:rPr lang="en-US" sz="2000" dirty="0" err="1" smtClean="0"/>
              <a:t>HashMap</a:t>
            </a:r>
            <a:r>
              <a:rPr lang="en-US" sz="2000" dirty="0" smtClean="0"/>
              <a:t> (</a:t>
            </a:r>
            <a:r>
              <a:rPr lang="en-US" sz="2000" dirty="0" err="1" smtClean="0"/>
              <a:t>int</a:t>
            </a:r>
            <a:r>
              <a:rPr lang="en-US" sz="2000" dirty="0" smtClean="0"/>
              <a:t> </a:t>
            </a:r>
            <a:r>
              <a:rPr lang="en-US" sz="2000" dirty="0" err="1" smtClean="0"/>
              <a:t>capacity,Float</a:t>
            </a:r>
            <a:r>
              <a:rPr lang="en-US" sz="2000" dirty="0" smtClean="0"/>
              <a:t> </a:t>
            </a:r>
            <a:r>
              <a:rPr lang="en-US" sz="2000" dirty="0" err="1" smtClean="0"/>
              <a:t>fill_ratio</a:t>
            </a:r>
            <a:r>
              <a:rPr lang="en-US" sz="2000" dirty="0" smtClean="0"/>
              <a:t>)</a:t>
            </a:r>
          </a:p>
          <a:p>
            <a:pPr lvl="1" eaLnBrk="1" hangingPunct="1">
              <a:lnSpc>
                <a:spcPct val="90000"/>
              </a:lnSpc>
              <a:defRPr/>
            </a:pPr>
            <a:r>
              <a:rPr lang="en-US" sz="2400" b="1" dirty="0" err="1" smtClean="0"/>
              <a:t>HashTable</a:t>
            </a:r>
            <a:r>
              <a:rPr lang="en-US" sz="2400" b="1" dirty="0" smtClean="0"/>
              <a:t> //thread safe</a:t>
            </a:r>
          </a:p>
          <a:p>
            <a:pPr lvl="2" eaLnBrk="1" hangingPunct="1">
              <a:lnSpc>
                <a:spcPct val="90000"/>
              </a:lnSpc>
              <a:defRPr/>
            </a:pPr>
            <a:r>
              <a:rPr lang="en-US" sz="2000" dirty="0" err="1" smtClean="0"/>
              <a:t>Hashtable</a:t>
            </a:r>
            <a:r>
              <a:rPr lang="en-US" sz="2000" dirty="0" smtClean="0"/>
              <a:t>()</a:t>
            </a:r>
          </a:p>
          <a:p>
            <a:pPr lvl="2" eaLnBrk="1" hangingPunct="1">
              <a:lnSpc>
                <a:spcPct val="90000"/>
              </a:lnSpc>
              <a:defRPr/>
            </a:pPr>
            <a:r>
              <a:rPr lang="en-US" sz="2000" dirty="0" err="1" smtClean="0"/>
              <a:t>Hashtable</a:t>
            </a:r>
            <a:r>
              <a:rPr lang="en-US" sz="2000" dirty="0" smtClean="0"/>
              <a:t>(Map </a:t>
            </a:r>
            <a:r>
              <a:rPr lang="en-US" sz="2000" dirty="0" err="1" smtClean="0"/>
              <a:t>ob</a:t>
            </a:r>
            <a:r>
              <a:rPr lang="en-US" sz="2000" dirty="0" smtClean="0"/>
              <a:t>) //Initialized with Map</a:t>
            </a:r>
          </a:p>
          <a:p>
            <a:pPr lvl="2" eaLnBrk="1" hangingPunct="1">
              <a:lnSpc>
                <a:spcPct val="90000"/>
              </a:lnSpc>
              <a:defRPr/>
            </a:pPr>
            <a:r>
              <a:rPr lang="en-US" sz="2000" dirty="0" err="1" smtClean="0"/>
              <a:t>Hashtable</a:t>
            </a:r>
            <a:r>
              <a:rPr lang="en-US" sz="2000" dirty="0" smtClean="0"/>
              <a:t>(</a:t>
            </a:r>
            <a:r>
              <a:rPr lang="en-US" sz="2000" dirty="0" err="1" smtClean="0"/>
              <a:t>int</a:t>
            </a:r>
            <a:r>
              <a:rPr lang="en-US" sz="2000" dirty="0" smtClean="0"/>
              <a:t> </a:t>
            </a:r>
            <a:r>
              <a:rPr lang="en-US" sz="2000" dirty="0" err="1" smtClean="0"/>
              <a:t>capacity,Float</a:t>
            </a:r>
            <a:r>
              <a:rPr lang="en-US" sz="2000" dirty="0" smtClean="0"/>
              <a:t> </a:t>
            </a:r>
            <a:r>
              <a:rPr lang="en-US" sz="2000" dirty="0" err="1" smtClean="0"/>
              <a:t>fill_ratio</a:t>
            </a:r>
            <a:r>
              <a:rPr lang="en-US" sz="2000" dirty="0" smtClean="0"/>
              <a:t>)</a:t>
            </a:r>
          </a:p>
          <a:p>
            <a:pPr lvl="1" eaLnBrk="1" hangingPunct="1">
              <a:lnSpc>
                <a:spcPct val="90000"/>
              </a:lnSpc>
              <a:defRPr/>
            </a:pPr>
            <a:r>
              <a:rPr lang="en-US" sz="2400" b="1" dirty="0" err="1" smtClean="0"/>
              <a:t>LinkedHashMap</a:t>
            </a:r>
            <a:endParaRPr lang="en-US" sz="2400" b="1" dirty="0" smtClean="0"/>
          </a:p>
          <a:p>
            <a:pPr lvl="2" eaLnBrk="1" hangingPunct="1">
              <a:lnSpc>
                <a:spcPct val="90000"/>
              </a:lnSpc>
              <a:defRPr/>
            </a:pPr>
            <a:r>
              <a:rPr lang="en-US" sz="2000" dirty="0" err="1" smtClean="0"/>
              <a:t>LinkedHashMap</a:t>
            </a:r>
            <a:r>
              <a:rPr lang="en-US" sz="2000" dirty="0" smtClean="0"/>
              <a:t> ()</a:t>
            </a:r>
          </a:p>
          <a:p>
            <a:pPr lvl="2" eaLnBrk="1" hangingPunct="1">
              <a:lnSpc>
                <a:spcPct val="90000"/>
              </a:lnSpc>
              <a:defRPr/>
            </a:pPr>
            <a:r>
              <a:rPr lang="en-US" sz="2000" dirty="0" err="1" smtClean="0"/>
              <a:t>LinkedHashMap</a:t>
            </a:r>
            <a:r>
              <a:rPr lang="en-US" sz="2000" dirty="0" smtClean="0"/>
              <a:t> (Map m)</a:t>
            </a:r>
          </a:p>
          <a:p>
            <a:pPr lvl="2" eaLnBrk="1" hangingPunct="1">
              <a:lnSpc>
                <a:spcPct val="90000"/>
              </a:lnSpc>
              <a:defRPr/>
            </a:pPr>
            <a:r>
              <a:rPr lang="en-US" sz="2000" dirty="0" err="1" smtClean="0"/>
              <a:t>LinkedHashMap</a:t>
            </a:r>
            <a:r>
              <a:rPr lang="en-US" sz="2000" dirty="0" smtClean="0"/>
              <a:t> (</a:t>
            </a:r>
            <a:r>
              <a:rPr lang="en-US" sz="2000" dirty="0" err="1" smtClean="0"/>
              <a:t>int</a:t>
            </a:r>
            <a:r>
              <a:rPr lang="en-US" sz="2000" dirty="0" smtClean="0"/>
              <a:t> capacity)</a:t>
            </a:r>
          </a:p>
          <a:p>
            <a:pPr lvl="2" eaLnBrk="1" hangingPunct="1">
              <a:lnSpc>
                <a:spcPct val="90000"/>
              </a:lnSpc>
              <a:defRPr/>
            </a:pPr>
            <a:r>
              <a:rPr lang="en-US" sz="2000" dirty="0" err="1" smtClean="0"/>
              <a:t>LinkedHashMap</a:t>
            </a:r>
            <a:r>
              <a:rPr lang="en-US" sz="2000" dirty="0" smtClean="0"/>
              <a:t> (</a:t>
            </a:r>
            <a:r>
              <a:rPr lang="en-US" sz="2000" dirty="0" err="1" smtClean="0"/>
              <a:t>int</a:t>
            </a:r>
            <a:r>
              <a:rPr lang="en-US" sz="2000" dirty="0" smtClean="0"/>
              <a:t> </a:t>
            </a:r>
            <a:r>
              <a:rPr lang="en-US" sz="2000" dirty="0" err="1" smtClean="0"/>
              <a:t>cap,float</a:t>
            </a:r>
            <a:r>
              <a:rPr lang="en-US" sz="2000" dirty="0" smtClean="0"/>
              <a:t> </a:t>
            </a:r>
            <a:r>
              <a:rPr lang="en-US" sz="2000" dirty="0" err="1" smtClean="0"/>
              <a:t>fill_ratio</a:t>
            </a:r>
            <a:r>
              <a:rPr lang="en-US" sz="2000" dirty="0" smtClean="0"/>
              <a:t>)</a:t>
            </a:r>
          </a:p>
        </p:txBody>
      </p:sp>
    </p:spTree>
    <p:extLst>
      <p:ext uri="{BB962C8B-B14F-4D97-AF65-F5344CB8AC3E}">
        <p14:creationId xmlns:p14="http://schemas.microsoft.com/office/powerpoint/2010/main" val="1515682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963AA534-4BF6-4792-BDFD-8315A1E4E33B}" type="slidenum">
              <a:rPr lang="en-US"/>
              <a:pPr>
                <a:defRPr/>
              </a:pPr>
              <a:t>18</a:t>
            </a:fld>
            <a:endParaRPr lang="en-US"/>
          </a:p>
        </p:txBody>
      </p:sp>
      <p:sp>
        <p:nvSpPr>
          <p:cNvPr id="27650" name="Rectangle 2"/>
          <p:cNvSpPr>
            <a:spLocks noGrp="1" noRot="1" noChangeArrowheads="1"/>
          </p:cNvSpPr>
          <p:nvPr>
            <p:ph type="title"/>
          </p:nvPr>
        </p:nvSpPr>
        <p:spPr>
          <a:xfrm>
            <a:off x="457200" y="244475"/>
            <a:ext cx="8385175" cy="706438"/>
          </a:xfrm>
        </p:spPr>
        <p:txBody>
          <a:bodyPr/>
          <a:lstStyle/>
          <a:p>
            <a:pPr eaLnBrk="1" hangingPunct="1">
              <a:defRPr/>
            </a:pPr>
            <a:r>
              <a:rPr lang="en-US" sz="4000" smtClean="0"/>
              <a:t>Classes 4</a:t>
            </a:r>
          </a:p>
        </p:txBody>
      </p:sp>
      <p:sp>
        <p:nvSpPr>
          <p:cNvPr id="27651" name="Rectangle 3"/>
          <p:cNvSpPr>
            <a:spLocks noGrp="1" noRot="1" noChangeArrowheads="1"/>
          </p:cNvSpPr>
          <p:nvPr>
            <p:ph type="body" idx="4294967295"/>
          </p:nvPr>
        </p:nvSpPr>
        <p:spPr>
          <a:xfrm>
            <a:off x="838200" y="1905000"/>
            <a:ext cx="8007350" cy="4191000"/>
          </a:xfrm>
          <a:prstGeom prst="rect">
            <a:avLst/>
          </a:prstGeom>
        </p:spPr>
        <p:txBody>
          <a:bodyPr/>
          <a:lstStyle/>
          <a:p>
            <a:pPr eaLnBrk="1" hangingPunct="1">
              <a:defRPr/>
            </a:pPr>
            <a:r>
              <a:rPr lang="en-US" b="1" smtClean="0"/>
              <a:t>SortedMap</a:t>
            </a:r>
          </a:p>
          <a:p>
            <a:pPr lvl="1" eaLnBrk="1" hangingPunct="1">
              <a:defRPr/>
            </a:pPr>
            <a:r>
              <a:rPr lang="en-US" b="1" smtClean="0"/>
              <a:t>TreeMap</a:t>
            </a:r>
          </a:p>
          <a:p>
            <a:pPr lvl="2" eaLnBrk="1" hangingPunct="1">
              <a:defRPr/>
            </a:pPr>
            <a:r>
              <a:rPr lang="en-US" smtClean="0"/>
              <a:t>TreeMap ()</a:t>
            </a:r>
          </a:p>
          <a:p>
            <a:pPr lvl="2" eaLnBrk="1" hangingPunct="1">
              <a:defRPr/>
            </a:pPr>
            <a:r>
              <a:rPr lang="en-US" smtClean="0"/>
              <a:t>TreeMap (Map m)</a:t>
            </a:r>
          </a:p>
          <a:p>
            <a:pPr lvl="2" eaLnBrk="1" hangingPunct="1">
              <a:defRPr/>
            </a:pPr>
            <a:r>
              <a:rPr lang="en-US" smtClean="0"/>
              <a:t>TreeMap (SortedMap sm)</a:t>
            </a:r>
          </a:p>
          <a:p>
            <a:pPr lvl="2" eaLnBrk="1" hangingPunct="1">
              <a:defRPr/>
            </a:pPr>
            <a:endParaRPr lang="en-US" smtClean="0"/>
          </a:p>
        </p:txBody>
      </p:sp>
    </p:spTree>
    <p:extLst>
      <p:ext uri="{BB962C8B-B14F-4D97-AF65-F5344CB8AC3E}">
        <p14:creationId xmlns:p14="http://schemas.microsoft.com/office/powerpoint/2010/main" val="2070478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5A121EAB-16DC-4CF8-A7ED-333C6D4EFF50}" type="slidenum">
              <a:rPr lang="en-US"/>
              <a:pPr>
                <a:defRPr/>
              </a:pPr>
              <a:t>19</a:t>
            </a:fld>
            <a:endParaRPr lang="en-US"/>
          </a:p>
        </p:txBody>
      </p:sp>
      <p:sp>
        <p:nvSpPr>
          <p:cNvPr id="32770" name="Rectangle 2"/>
          <p:cNvSpPr>
            <a:spLocks noGrp="1" noRot="1" noChangeArrowheads="1"/>
          </p:cNvSpPr>
          <p:nvPr>
            <p:ph type="title"/>
          </p:nvPr>
        </p:nvSpPr>
        <p:spPr>
          <a:xfrm>
            <a:off x="457200" y="244475"/>
            <a:ext cx="8385175" cy="669925"/>
          </a:xfrm>
        </p:spPr>
        <p:txBody>
          <a:bodyPr/>
          <a:lstStyle/>
          <a:p>
            <a:pPr eaLnBrk="1" hangingPunct="1">
              <a:defRPr/>
            </a:pPr>
            <a:r>
              <a:rPr lang="en-US" sz="3200" dirty="0" smtClean="0"/>
              <a:t>Agenda for Selecting Classes</a:t>
            </a:r>
          </a:p>
        </p:txBody>
      </p:sp>
      <p:sp>
        <p:nvSpPr>
          <p:cNvPr id="32771" name="Rectangle 3"/>
          <p:cNvSpPr>
            <a:spLocks noGrp="1" noRot="1" noChangeArrowheads="1"/>
          </p:cNvSpPr>
          <p:nvPr>
            <p:ph type="body" idx="4294967295"/>
          </p:nvPr>
        </p:nvSpPr>
        <p:spPr>
          <a:xfrm>
            <a:off x="304800" y="914400"/>
            <a:ext cx="8540750" cy="5486400"/>
          </a:xfrm>
          <a:prstGeom prst="rect">
            <a:avLst/>
          </a:prstGeom>
        </p:spPr>
        <p:txBody>
          <a:bodyPr/>
          <a:lstStyle/>
          <a:p>
            <a:pPr eaLnBrk="1" hangingPunct="1">
              <a:defRPr/>
            </a:pPr>
            <a:r>
              <a:rPr lang="en-US" sz="4000" dirty="0" smtClean="0"/>
              <a:t>Ordered / non ordered</a:t>
            </a:r>
            <a:br>
              <a:rPr lang="en-US" sz="4000" dirty="0" smtClean="0"/>
            </a:br>
            <a:endParaRPr lang="en-US" sz="4000" dirty="0" smtClean="0"/>
          </a:p>
          <a:p>
            <a:pPr eaLnBrk="1" hangingPunct="1">
              <a:defRPr/>
            </a:pPr>
            <a:r>
              <a:rPr lang="en-US" sz="4000" dirty="0" smtClean="0"/>
              <a:t>Duplicates allowed  / unique </a:t>
            </a:r>
            <a:br>
              <a:rPr lang="en-US" sz="4000" dirty="0" smtClean="0"/>
            </a:br>
            <a:endParaRPr lang="en-US" sz="4000" dirty="0" smtClean="0"/>
          </a:p>
          <a:p>
            <a:pPr eaLnBrk="1" hangingPunct="1">
              <a:defRPr/>
            </a:pPr>
            <a:r>
              <a:rPr lang="en-US" sz="4000" dirty="0" smtClean="0"/>
              <a:t>Synchronized  / Not Synchronized</a:t>
            </a:r>
          </a:p>
        </p:txBody>
      </p:sp>
    </p:spTree>
    <p:extLst>
      <p:ext uri="{BB962C8B-B14F-4D97-AF65-F5344CB8AC3E}">
        <p14:creationId xmlns:p14="http://schemas.microsoft.com/office/powerpoint/2010/main" val="217996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20688"/>
            <a:ext cx="7851195"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717032"/>
            <a:ext cx="4752528" cy="2238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3872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8568952" cy="5832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407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64704"/>
            <a:ext cx="8488167"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159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4624"/>
            <a:ext cx="8342641"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1" y="3250799"/>
            <a:ext cx="8198624" cy="3130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410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DE303EB1-2795-4360-BE62-3691F826C02D}" type="slidenum">
              <a:rPr lang="en-US"/>
              <a:pPr>
                <a:defRPr/>
              </a:pPr>
              <a:t>3</a:t>
            </a:fld>
            <a:endParaRPr lang="en-US"/>
          </a:p>
        </p:txBody>
      </p:sp>
      <p:sp>
        <p:nvSpPr>
          <p:cNvPr id="7170" name="Rectangle 2"/>
          <p:cNvSpPr>
            <a:spLocks noGrp="1" noRot="1" noChangeArrowheads="1"/>
          </p:cNvSpPr>
          <p:nvPr>
            <p:ph type="title"/>
          </p:nvPr>
        </p:nvSpPr>
        <p:spPr>
          <a:xfrm>
            <a:off x="457200" y="244475"/>
            <a:ext cx="8385175" cy="801688"/>
          </a:xfrm>
        </p:spPr>
        <p:txBody>
          <a:bodyPr/>
          <a:lstStyle/>
          <a:p>
            <a:pPr eaLnBrk="1" hangingPunct="1">
              <a:defRPr/>
            </a:pPr>
            <a:r>
              <a:rPr lang="en-US" b="0" smtClean="0"/>
              <a:t>import java.utill…….</a:t>
            </a:r>
          </a:p>
        </p:txBody>
      </p:sp>
      <p:sp>
        <p:nvSpPr>
          <p:cNvPr id="7171" name="Rectangle 3"/>
          <p:cNvSpPr>
            <a:spLocks noGrp="1" noRot="1" noChangeArrowheads="1"/>
          </p:cNvSpPr>
          <p:nvPr>
            <p:ph type="body" idx="4294967295"/>
          </p:nvPr>
        </p:nvSpPr>
        <p:spPr>
          <a:xfrm>
            <a:off x="457200" y="1066800"/>
            <a:ext cx="8229600" cy="5059363"/>
          </a:xfrm>
          <a:prstGeom prst="rect">
            <a:avLst/>
          </a:prstGeom>
        </p:spPr>
        <p:txBody>
          <a:bodyPr/>
          <a:lstStyle/>
          <a:p>
            <a:pPr eaLnBrk="1" hangingPunct="1">
              <a:defRPr/>
            </a:pPr>
            <a:r>
              <a:rPr lang="en-US" sz="4000" b="1" smtClean="0"/>
              <a:t>Collection  </a:t>
            </a:r>
            <a:r>
              <a:rPr lang="en-US" b="1" smtClean="0"/>
              <a:t>( Topmost </a:t>
            </a:r>
            <a:r>
              <a:rPr lang="en-US" sz="3600" b="1" smtClean="0"/>
              <a:t>Interface</a:t>
            </a:r>
            <a:r>
              <a:rPr lang="en-US" b="1" smtClean="0"/>
              <a:t> )</a:t>
            </a:r>
          </a:p>
          <a:p>
            <a:pPr lvl="1" eaLnBrk="1" hangingPunct="1">
              <a:defRPr/>
            </a:pPr>
            <a:r>
              <a:rPr lang="en-US" sz="4000" b="1" smtClean="0"/>
              <a:t>Set </a:t>
            </a:r>
            <a:r>
              <a:rPr lang="en-US" sz="3200" b="1" smtClean="0"/>
              <a:t>(Interface that implements </a:t>
            </a:r>
            <a:r>
              <a:rPr lang="en-US" sz="3200" b="1" i="1" smtClean="0"/>
              <a:t>Hashing</a:t>
            </a:r>
            <a:r>
              <a:rPr lang="en-US" sz="3200" b="1" smtClean="0"/>
              <a:t> )</a:t>
            </a:r>
          </a:p>
          <a:p>
            <a:pPr lvl="2" eaLnBrk="1" hangingPunct="1">
              <a:defRPr/>
            </a:pPr>
            <a:r>
              <a:rPr lang="en-US" sz="4000" b="1" smtClean="0"/>
              <a:t>SortedSet </a:t>
            </a:r>
            <a:r>
              <a:rPr lang="en-US" sz="3200" b="1" smtClean="0"/>
              <a:t>( Interface that implements </a:t>
            </a:r>
            <a:r>
              <a:rPr lang="en-US" sz="3200" b="1" i="1" smtClean="0"/>
              <a:t>Balance Search Tree</a:t>
            </a:r>
            <a:r>
              <a:rPr lang="en-US" sz="3200" b="1" smtClean="0"/>
              <a:t> )</a:t>
            </a:r>
          </a:p>
          <a:p>
            <a:pPr lvl="1" eaLnBrk="1" hangingPunct="1">
              <a:defRPr/>
            </a:pPr>
            <a:r>
              <a:rPr lang="en-US" sz="4000" b="1" smtClean="0"/>
              <a:t>List </a:t>
            </a:r>
            <a:r>
              <a:rPr lang="en-US" sz="3200" b="1" smtClean="0"/>
              <a:t>(Interface that implements    </a:t>
            </a:r>
            <a:r>
              <a:rPr lang="en-US" sz="3200" b="1" i="1" smtClean="0"/>
              <a:t>Doubly Link List</a:t>
            </a:r>
            <a:r>
              <a:rPr lang="en-US" sz="3200" smtClean="0"/>
              <a:t>)</a:t>
            </a:r>
          </a:p>
        </p:txBody>
      </p:sp>
    </p:spTree>
    <p:extLst>
      <p:ext uri="{BB962C8B-B14F-4D97-AF65-F5344CB8AC3E}">
        <p14:creationId xmlns:p14="http://schemas.microsoft.com/office/powerpoint/2010/main" val="1186904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A71F06A1-068B-414D-806E-7CD39A03BC8D}" type="slidenum">
              <a:rPr lang="en-US"/>
              <a:pPr>
                <a:defRPr/>
              </a:pPr>
              <a:t>4</a:t>
            </a:fld>
            <a:endParaRPr lang="en-US"/>
          </a:p>
        </p:txBody>
      </p:sp>
      <p:sp>
        <p:nvSpPr>
          <p:cNvPr id="13315" name="Rectangle 3"/>
          <p:cNvSpPr>
            <a:spLocks noGrp="1" noRot="1" noChangeArrowheads="1"/>
          </p:cNvSpPr>
          <p:nvPr>
            <p:ph type="body" idx="4294967295"/>
          </p:nvPr>
        </p:nvSpPr>
        <p:spPr>
          <a:xfrm>
            <a:off x="457200" y="304800"/>
            <a:ext cx="8534400" cy="5821363"/>
          </a:xfrm>
          <a:prstGeom prst="rect">
            <a:avLst/>
          </a:prstGeom>
        </p:spPr>
        <p:txBody>
          <a:bodyPr/>
          <a:lstStyle/>
          <a:p>
            <a:pPr algn="ctr" eaLnBrk="1" hangingPunct="1">
              <a:buFont typeface="Wingdings" pitchFamily="2" charset="2"/>
              <a:buNone/>
              <a:defRPr/>
            </a:pPr>
            <a:endParaRPr lang="en-US" b="1" dirty="0" smtClean="0"/>
          </a:p>
          <a:p>
            <a:pPr algn="ctr" eaLnBrk="1" hangingPunct="1">
              <a:buFont typeface="Wingdings" pitchFamily="2" charset="2"/>
              <a:buNone/>
              <a:defRPr/>
            </a:pPr>
            <a:endParaRPr lang="en-US" b="1" dirty="0" smtClean="0"/>
          </a:p>
          <a:p>
            <a:pPr algn="ctr" eaLnBrk="1" hangingPunct="1">
              <a:buFont typeface="Wingdings" pitchFamily="2" charset="2"/>
              <a:buNone/>
              <a:defRPr/>
            </a:pPr>
            <a:endParaRPr lang="en-US" b="1" dirty="0" smtClean="0"/>
          </a:p>
          <a:p>
            <a:pPr algn="ctr" eaLnBrk="1" hangingPunct="1">
              <a:buFont typeface="Wingdings" pitchFamily="2" charset="2"/>
              <a:buNone/>
              <a:defRPr/>
            </a:pPr>
            <a:r>
              <a:rPr lang="en-US" b="1" dirty="0" smtClean="0"/>
              <a:t>Map (Interface)</a:t>
            </a:r>
            <a:r>
              <a:rPr lang="en-US" sz="1800" b="1" dirty="0" smtClean="0"/>
              <a:t> //store the data in key/value format</a:t>
            </a:r>
            <a:endParaRPr lang="en-US" b="1" dirty="0" smtClean="0"/>
          </a:p>
          <a:p>
            <a:pPr algn="ctr" eaLnBrk="1" hangingPunct="1">
              <a:buFont typeface="Wingdings" pitchFamily="2" charset="2"/>
              <a:buNone/>
              <a:defRPr/>
            </a:pPr>
            <a:endParaRPr lang="en-US" b="1" dirty="0" smtClean="0"/>
          </a:p>
          <a:p>
            <a:pPr algn="ctr" eaLnBrk="1" hangingPunct="1">
              <a:buFont typeface="Wingdings" pitchFamily="2" charset="2"/>
              <a:buNone/>
              <a:defRPr/>
            </a:pPr>
            <a:r>
              <a:rPr lang="en-US" sz="2400" b="1" dirty="0" smtClean="0"/>
              <a:t>extends</a:t>
            </a:r>
          </a:p>
          <a:p>
            <a:pPr algn="ctr" eaLnBrk="1" hangingPunct="1">
              <a:buFont typeface="Wingdings" pitchFamily="2" charset="2"/>
              <a:buNone/>
              <a:defRPr/>
            </a:pPr>
            <a:endParaRPr lang="en-US" b="1" dirty="0" smtClean="0"/>
          </a:p>
          <a:p>
            <a:pPr algn="ctr" eaLnBrk="1" hangingPunct="1">
              <a:buFont typeface="Wingdings" pitchFamily="2" charset="2"/>
              <a:buNone/>
              <a:defRPr/>
            </a:pPr>
            <a:r>
              <a:rPr lang="en-US" b="1" dirty="0" smtClean="0"/>
              <a:t>Sorted Map (Interface)</a:t>
            </a:r>
            <a:r>
              <a:rPr lang="en-US" sz="1800" b="1" dirty="0" smtClean="0"/>
              <a:t>// store the data in key/value format  (sorted order)</a:t>
            </a:r>
          </a:p>
        </p:txBody>
      </p:sp>
      <p:sp>
        <p:nvSpPr>
          <p:cNvPr id="6148" name="Line 4"/>
          <p:cNvSpPr>
            <a:spLocks noChangeShapeType="1"/>
          </p:cNvSpPr>
          <p:nvPr/>
        </p:nvSpPr>
        <p:spPr bwMode="auto">
          <a:xfrm flipH="1">
            <a:off x="4067944" y="2204864"/>
            <a:ext cx="0" cy="10801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031085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DE35FB13-82EC-489C-96FC-889C26D80C45}" type="slidenum">
              <a:rPr lang="en-US"/>
              <a:pPr>
                <a:defRPr/>
              </a:pPr>
              <a:t>5</a:t>
            </a:fld>
            <a:endParaRPr lang="en-US"/>
          </a:p>
        </p:txBody>
      </p:sp>
      <p:sp>
        <p:nvSpPr>
          <p:cNvPr id="8195" name="Rectangle 3"/>
          <p:cNvSpPr>
            <a:spLocks noGrp="1" noRot="1" noChangeArrowheads="1"/>
          </p:cNvSpPr>
          <p:nvPr>
            <p:ph type="body" idx="4294967295"/>
          </p:nvPr>
        </p:nvSpPr>
        <p:spPr>
          <a:xfrm>
            <a:off x="457200" y="1143000"/>
            <a:ext cx="8229600" cy="4983163"/>
          </a:xfrm>
          <a:prstGeom prst="rect">
            <a:avLst/>
          </a:prstGeom>
        </p:spPr>
        <p:txBody>
          <a:bodyPr/>
          <a:lstStyle/>
          <a:p>
            <a:pPr eaLnBrk="1" hangingPunct="1">
              <a:lnSpc>
                <a:spcPct val="90000"/>
              </a:lnSpc>
              <a:defRPr/>
            </a:pPr>
            <a:r>
              <a:rPr lang="en-US" sz="3600" b="1" dirty="0" err="1" smtClean="0"/>
              <a:t>Iterator</a:t>
            </a:r>
            <a:r>
              <a:rPr lang="en-US" sz="3600" b="1" dirty="0" smtClean="0"/>
              <a:t> </a:t>
            </a:r>
            <a:r>
              <a:rPr lang="en-US" b="1" dirty="0" smtClean="0"/>
              <a:t>(</a:t>
            </a:r>
            <a:r>
              <a:rPr lang="en-US" dirty="0" smtClean="0"/>
              <a:t>Interface that is attached with Collection to traverse in a collection .</a:t>
            </a:r>
            <a:r>
              <a:rPr lang="en-US" b="1" dirty="0" smtClean="0"/>
              <a:t>)</a:t>
            </a:r>
            <a:br>
              <a:rPr lang="en-US" b="1" dirty="0" smtClean="0"/>
            </a:br>
            <a:r>
              <a:rPr lang="en-US" b="1" dirty="0" smtClean="0"/>
              <a:t>  - Boolean </a:t>
            </a:r>
            <a:r>
              <a:rPr lang="en-US" b="1" dirty="0" err="1" smtClean="0"/>
              <a:t>hasNext</a:t>
            </a:r>
            <a:r>
              <a:rPr lang="en-US" b="1" dirty="0" smtClean="0"/>
              <a:t>()</a:t>
            </a:r>
            <a:r>
              <a:rPr lang="en-US" sz="3600" b="1" dirty="0" smtClean="0"/>
              <a:t> </a:t>
            </a:r>
            <a:r>
              <a:rPr lang="en-US" sz="1800" b="1" dirty="0" smtClean="0"/>
              <a:t>// </a:t>
            </a:r>
            <a:r>
              <a:rPr lang="en-US" sz="1800" b="1" dirty="0" err="1" smtClean="0"/>
              <a:t>terurns</a:t>
            </a:r>
            <a:r>
              <a:rPr lang="en-US" sz="1800" b="1" dirty="0" smtClean="0"/>
              <a:t> true </a:t>
            </a:r>
            <a:r>
              <a:rPr lang="en-US" sz="1800" b="1" smtClean="0"/>
              <a:t>if there  </a:t>
            </a:r>
            <a:r>
              <a:rPr lang="en-US" sz="1800" b="1" dirty="0" smtClean="0"/>
              <a:t>are more elements, Otherwise False.</a:t>
            </a:r>
          </a:p>
          <a:p>
            <a:pPr lvl="1" eaLnBrk="1" hangingPunct="1">
              <a:lnSpc>
                <a:spcPct val="90000"/>
              </a:lnSpc>
              <a:defRPr/>
            </a:pPr>
            <a:r>
              <a:rPr lang="en-US" sz="3200" b="1" dirty="0" smtClean="0"/>
              <a:t>Object next() </a:t>
            </a:r>
            <a:r>
              <a:rPr lang="en-US" sz="1800" b="1" dirty="0" smtClean="0"/>
              <a:t>// return the next element throws </a:t>
            </a:r>
            <a:r>
              <a:rPr lang="en-US" sz="1800" b="1" dirty="0" err="1" smtClean="0"/>
              <a:t>NoSuchElementsException</a:t>
            </a:r>
            <a:r>
              <a:rPr lang="en-US" sz="1800" b="1" dirty="0" smtClean="0"/>
              <a:t> . </a:t>
            </a:r>
            <a:endParaRPr lang="en-US" sz="3200" b="1" dirty="0" smtClean="0"/>
          </a:p>
          <a:p>
            <a:pPr lvl="1" eaLnBrk="1" hangingPunct="1">
              <a:lnSpc>
                <a:spcPct val="90000"/>
              </a:lnSpc>
              <a:defRPr/>
            </a:pPr>
            <a:r>
              <a:rPr lang="en-US" sz="3200" b="1" dirty="0" smtClean="0"/>
              <a:t>void remove() </a:t>
            </a:r>
            <a:r>
              <a:rPr lang="en-US" sz="1800" b="1" dirty="0" smtClean="0"/>
              <a:t>// remove the current element throws </a:t>
            </a:r>
            <a:r>
              <a:rPr lang="en-US" sz="1800" b="1" dirty="0" err="1" smtClean="0"/>
              <a:t>IllegalStateException</a:t>
            </a:r>
            <a:r>
              <a:rPr lang="en-US" sz="1800" b="1" dirty="0" smtClean="0"/>
              <a:t> .</a:t>
            </a:r>
            <a:r>
              <a:rPr lang="en-US" dirty="0" smtClean="0"/>
              <a:t/>
            </a:r>
            <a:br>
              <a:rPr lang="en-US" dirty="0" smtClean="0"/>
            </a:br>
            <a:endParaRPr lang="en-US" b="1" dirty="0" smtClean="0"/>
          </a:p>
          <a:p>
            <a:pPr lvl="1" eaLnBrk="1" hangingPunct="1">
              <a:lnSpc>
                <a:spcPct val="90000"/>
              </a:lnSpc>
              <a:buFont typeface="Wingdings" pitchFamily="2" charset="2"/>
              <a:buNone/>
              <a:defRPr/>
            </a:pPr>
            <a:r>
              <a:rPr lang="en-US" dirty="0" smtClean="0"/>
              <a:t/>
            </a:r>
            <a:br>
              <a:rPr lang="en-US" dirty="0" smtClean="0"/>
            </a:br>
            <a:r>
              <a:rPr lang="en-US" b="1" dirty="0" smtClean="0"/>
              <a:t>Note : can traverse in single direction.</a:t>
            </a:r>
          </a:p>
        </p:txBody>
      </p:sp>
      <p:sp>
        <p:nvSpPr>
          <p:cNvPr id="8197" name="Rectangle 5"/>
          <p:cNvSpPr>
            <a:spLocks noGrp="1" noChangeArrowheads="1"/>
          </p:cNvSpPr>
          <p:nvPr>
            <p:ph type="title"/>
          </p:nvPr>
        </p:nvSpPr>
        <p:spPr>
          <a:xfrm>
            <a:off x="457200" y="244475"/>
            <a:ext cx="8385175" cy="801688"/>
          </a:xfrm>
        </p:spPr>
        <p:txBody>
          <a:bodyPr/>
          <a:lstStyle/>
          <a:p>
            <a:pPr eaLnBrk="1" hangingPunct="1">
              <a:defRPr/>
            </a:pPr>
            <a:r>
              <a:rPr lang="en-US" sz="4800" b="0" smtClean="0"/>
              <a:t>Traversal in collection 1</a:t>
            </a:r>
          </a:p>
        </p:txBody>
      </p:sp>
    </p:spTree>
    <p:extLst>
      <p:ext uri="{BB962C8B-B14F-4D97-AF65-F5344CB8AC3E}">
        <p14:creationId xmlns:p14="http://schemas.microsoft.com/office/powerpoint/2010/main" val="3976825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3EA073B8-9C60-4FEE-8F01-4447A100E446}" type="slidenum">
              <a:rPr lang="en-US"/>
              <a:pPr>
                <a:defRPr/>
              </a:pPr>
              <a:t>6</a:t>
            </a:fld>
            <a:endParaRPr lang="en-US"/>
          </a:p>
        </p:txBody>
      </p:sp>
      <p:sp>
        <p:nvSpPr>
          <p:cNvPr id="9218" name="Rectangle 2"/>
          <p:cNvSpPr>
            <a:spLocks noGrp="1" noRot="1" noChangeArrowheads="1"/>
          </p:cNvSpPr>
          <p:nvPr>
            <p:ph type="title"/>
          </p:nvPr>
        </p:nvSpPr>
        <p:spPr>
          <a:xfrm>
            <a:off x="457200" y="244475"/>
            <a:ext cx="8385175" cy="611188"/>
          </a:xfrm>
        </p:spPr>
        <p:txBody>
          <a:bodyPr/>
          <a:lstStyle/>
          <a:p>
            <a:pPr eaLnBrk="1" hangingPunct="1">
              <a:defRPr/>
            </a:pPr>
            <a:r>
              <a:rPr lang="en-US" b="0" smtClean="0"/>
              <a:t>Traversal in collection 2</a:t>
            </a:r>
          </a:p>
        </p:txBody>
      </p:sp>
      <p:sp>
        <p:nvSpPr>
          <p:cNvPr id="9219" name="Rectangle 3"/>
          <p:cNvSpPr>
            <a:spLocks noGrp="1" noRot="1" noChangeArrowheads="1"/>
          </p:cNvSpPr>
          <p:nvPr>
            <p:ph type="body" idx="4294967295"/>
          </p:nvPr>
        </p:nvSpPr>
        <p:spPr>
          <a:xfrm>
            <a:off x="152400" y="838200"/>
            <a:ext cx="8534400" cy="5791200"/>
          </a:xfrm>
          <a:prstGeom prst="rect">
            <a:avLst/>
          </a:prstGeom>
        </p:spPr>
        <p:txBody>
          <a:bodyPr/>
          <a:lstStyle/>
          <a:p>
            <a:pPr eaLnBrk="1" hangingPunct="1">
              <a:lnSpc>
                <a:spcPct val="90000"/>
              </a:lnSpc>
              <a:defRPr/>
            </a:pPr>
            <a:r>
              <a:rPr lang="en-US" sz="3600" b="1" smtClean="0"/>
              <a:t>ListIterator </a:t>
            </a:r>
            <a:r>
              <a:rPr lang="en-US" sz="2800" b="1" smtClean="0"/>
              <a:t>(</a:t>
            </a:r>
            <a:r>
              <a:rPr lang="en-US" sz="2800" smtClean="0"/>
              <a:t>Interface that extends </a:t>
            </a:r>
            <a:r>
              <a:rPr lang="en-US" sz="2800" b="1" i="1" smtClean="0"/>
              <a:t>Iterator </a:t>
            </a:r>
            <a:r>
              <a:rPr lang="en-US" sz="2800" smtClean="0"/>
              <a:t>and can use with the Collection that implements </a:t>
            </a:r>
            <a:r>
              <a:rPr lang="en-US" sz="2800" b="1" i="1" smtClean="0"/>
              <a:t>List</a:t>
            </a:r>
            <a:r>
              <a:rPr lang="en-US" sz="2800" smtClean="0"/>
              <a:t>.</a:t>
            </a:r>
            <a:endParaRPr lang="en-US" sz="2800" b="1" smtClean="0"/>
          </a:p>
          <a:p>
            <a:pPr lvl="1" eaLnBrk="1" hangingPunct="1">
              <a:lnSpc>
                <a:spcPct val="90000"/>
              </a:lnSpc>
              <a:defRPr/>
            </a:pPr>
            <a:r>
              <a:rPr lang="en-US" b="1" smtClean="0"/>
              <a:t>Boolean hasNext()</a:t>
            </a:r>
            <a:r>
              <a:rPr lang="en-US" sz="2400" b="1" smtClean="0"/>
              <a:t> </a:t>
            </a:r>
            <a:r>
              <a:rPr lang="en-US" sz="2400" smtClean="0"/>
              <a:t>//R</a:t>
            </a:r>
            <a:r>
              <a:rPr lang="en-US" sz="2000" smtClean="0"/>
              <a:t>etrurns true if ther  are more elements, Otherwise False</a:t>
            </a:r>
            <a:r>
              <a:rPr lang="en-US" sz="2000" b="1" smtClean="0"/>
              <a:t>.</a:t>
            </a:r>
            <a:endParaRPr lang="en-US" sz="2400" b="1" smtClean="0"/>
          </a:p>
          <a:p>
            <a:pPr lvl="1" eaLnBrk="1" hangingPunct="1">
              <a:lnSpc>
                <a:spcPct val="90000"/>
              </a:lnSpc>
              <a:defRPr/>
            </a:pPr>
            <a:r>
              <a:rPr lang="en-US" b="1" smtClean="0"/>
              <a:t>Boolean hasPrivious() </a:t>
            </a:r>
            <a:r>
              <a:rPr lang="en-US" sz="2400" smtClean="0"/>
              <a:t>//R</a:t>
            </a:r>
            <a:r>
              <a:rPr lang="en-US" sz="2000" smtClean="0"/>
              <a:t>etrurns true if ther  are more elements, Otherwise False</a:t>
            </a:r>
            <a:r>
              <a:rPr lang="en-US" sz="2000" b="1" smtClean="0"/>
              <a:t>.</a:t>
            </a:r>
            <a:r>
              <a:rPr lang="en-US" b="1" smtClean="0"/>
              <a:t> </a:t>
            </a:r>
          </a:p>
          <a:p>
            <a:pPr lvl="1" eaLnBrk="1" hangingPunct="1">
              <a:lnSpc>
                <a:spcPct val="90000"/>
              </a:lnSpc>
              <a:defRPr/>
            </a:pPr>
            <a:r>
              <a:rPr lang="en-US" b="1" smtClean="0"/>
              <a:t>Object next() </a:t>
            </a:r>
            <a:r>
              <a:rPr lang="en-US" sz="1800" b="1" smtClean="0"/>
              <a:t>// </a:t>
            </a:r>
            <a:r>
              <a:rPr lang="en-US" sz="1600" b="1" smtClean="0"/>
              <a:t>Returns the next object throws </a:t>
            </a:r>
            <a:r>
              <a:rPr lang="en-US" sz="1800" b="1" smtClean="0"/>
              <a:t>NoSuchElementsException .</a:t>
            </a:r>
            <a:endParaRPr lang="en-US" b="1" smtClean="0"/>
          </a:p>
          <a:p>
            <a:pPr lvl="1" eaLnBrk="1" hangingPunct="1">
              <a:lnSpc>
                <a:spcPct val="90000"/>
              </a:lnSpc>
              <a:defRPr/>
            </a:pPr>
            <a:r>
              <a:rPr lang="en-US" b="1" smtClean="0"/>
              <a:t>int nextIndex() </a:t>
            </a:r>
            <a:r>
              <a:rPr lang="en-US" sz="1800" b="1" smtClean="0"/>
              <a:t>// </a:t>
            </a:r>
            <a:r>
              <a:rPr lang="en-US" sz="1600" b="1" smtClean="0"/>
              <a:t>Returns the index of the next elements. </a:t>
            </a:r>
            <a:endParaRPr lang="en-US" b="1" smtClean="0"/>
          </a:p>
          <a:p>
            <a:pPr lvl="1" eaLnBrk="1" hangingPunct="1">
              <a:lnSpc>
                <a:spcPct val="90000"/>
              </a:lnSpc>
              <a:defRPr/>
            </a:pPr>
            <a:r>
              <a:rPr lang="en-US" b="1" smtClean="0"/>
              <a:t>int previousIndex()</a:t>
            </a:r>
            <a:br>
              <a:rPr lang="en-US" b="1" smtClean="0"/>
            </a:br>
            <a:r>
              <a:rPr lang="en-US" sz="1800" b="1" smtClean="0"/>
              <a:t>// </a:t>
            </a:r>
            <a:r>
              <a:rPr lang="en-US" sz="1600" b="1" smtClean="0"/>
              <a:t>Returns the index of the previous elements.</a:t>
            </a:r>
            <a:endParaRPr lang="en-US" b="1" smtClean="0"/>
          </a:p>
          <a:p>
            <a:pPr lvl="1" eaLnBrk="1" hangingPunct="1">
              <a:lnSpc>
                <a:spcPct val="90000"/>
              </a:lnSpc>
              <a:defRPr/>
            </a:pPr>
            <a:r>
              <a:rPr lang="en-US" smtClean="0"/>
              <a:t>Note : can traverse in both direction.</a:t>
            </a:r>
            <a:endParaRPr lang="en-US" sz="3600" smtClean="0"/>
          </a:p>
          <a:p>
            <a:pPr eaLnBrk="1" hangingPunct="1">
              <a:lnSpc>
                <a:spcPct val="90000"/>
              </a:lnSpc>
              <a:defRPr/>
            </a:pPr>
            <a:endParaRPr lang="en-US" smtClean="0"/>
          </a:p>
        </p:txBody>
      </p:sp>
    </p:spTree>
    <p:extLst>
      <p:ext uri="{BB962C8B-B14F-4D97-AF65-F5344CB8AC3E}">
        <p14:creationId xmlns:p14="http://schemas.microsoft.com/office/powerpoint/2010/main" val="3695143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0426A172-6BF3-4CD7-82AA-B95C9C25747C}" type="slidenum">
              <a:rPr lang="en-US"/>
              <a:pPr>
                <a:defRPr/>
              </a:pPr>
              <a:t>7</a:t>
            </a:fld>
            <a:endParaRPr lang="en-US"/>
          </a:p>
        </p:txBody>
      </p:sp>
      <p:sp>
        <p:nvSpPr>
          <p:cNvPr id="12290" name="Rectangle 2"/>
          <p:cNvSpPr>
            <a:spLocks noGrp="1" noRot="1" noChangeArrowheads="1"/>
          </p:cNvSpPr>
          <p:nvPr>
            <p:ph type="title"/>
          </p:nvPr>
        </p:nvSpPr>
        <p:spPr>
          <a:xfrm>
            <a:off x="457200" y="0"/>
            <a:ext cx="8229600" cy="563563"/>
          </a:xfrm>
        </p:spPr>
        <p:txBody>
          <a:bodyPr/>
          <a:lstStyle/>
          <a:p>
            <a:pPr eaLnBrk="1" hangingPunct="1">
              <a:defRPr/>
            </a:pPr>
            <a:r>
              <a:rPr lang="en-US" sz="4000" b="0" smtClean="0"/>
              <a:t>Collection Interfaces 1</a:t>
            </a:r>
          </a:p>
        </p:txBody>
      </p:sp>
      <p:sp>
        <p:nvSpPr>
          <p:cNvPr id="12291" name="Rectangle 3"/>
          <p:cNvSpPr>
            <a:spLocks noGrp="1" noRot="1" noChangeArrowheads="1"/>
          </p:cNvSpPr>
          <p:nvPr>
            <p:ph type="body" idx="4294967295"/>
          </p:nvPr>
        </p:nvSpPr>
        <p:spPr>
          <a:xfrm>
            <a:off x="228600" y="609600"/>
            <a:ext cx="8458200" cy="6248400"/>
          </a:xfrm>
          <a:prstGeom prst="rect">
            <a:avLst/>
          </a:prstGeom>
        </p:spPr>
        <p:txBody>
          <a:bodyPr/>
          <a:lstStyle/>
          <a:p>
            <a:pPr eaLnBrk="1" hangingPunct="1">
              <a:lnSpc>
                <a:spcPct val="90000"/>
              </a:lnSpc>
              <a:defRPr/>
            </a:pPr>
            <a:r>
              <a:rPr lang="en-US" b="1" smtClean="0"/>
              <a:t>Collection :</a:t>
            </a:r>
          </a:p>
          <a:p>
            <a:pPr lvl="1" eaLnBrk="1" hangingPunct="1">
              <a:lnSpc>
                <a:spcPct val="90000"/>
              </a:lnSpc>
              <a:defRPr/>
            </a:pPr>
            <a:r>
              <a:rPr lang="en-US" sz="2400" b="1" smtClean="0"/>
              <a:t>void clear()  //</a:t>
            </a:r>
            <a:r>
              <a:rPr lang="en-US" sz="2400" smtClean="0"/>
              <a:t>clear all the elements from the invoking collection</a:t>
            </a:r>
            <a:endParaRPr lang="en-US" sz="2400" b="1" smtClean="0"/>
          </a:p>
          <a:p>
            <a:pPr lvl="1" eaLnBrk="1" hangingPunct="1">
              <a:lnSpc>
                <a:spcPct val="90000"/>
              </a:lnSpc>
              <a:defRPr/>
            </a:pPr>
            <a:r>
              <a:rPr lang="en-US" sz="2400" b="1" smtClean="0"/>
              <a:t>int size() //</a:t>
            </a:r>
            <a:r>
              <a:rPr lang="en-US" sz="2400" smtClean="0"/>
              <a:t>return the number of elements</a:t>
            </a:r>
            <a:endParaRPr lang="en-US" sz="2400" b="1" smtClean="0"/>
          </a:p>
          <a:p>
            <a:pPr lvl="1" eaLnBrk="1" hangingPunct="1">
              <a:lnSpc>
                <a:spcPct val="90000"/>
              </a:lnSpc>
              <a:defRPr/>
            </a:pPr>
            <a:r>
              <a:rPr lang="en-US" sz="2400" b="1" smtClean="0"/>
              <a:t>Boolean add (Object ob) //</a:t>
            </a:r>
            <a:r>
              <a:rPr lang="en-US" sz="2400" smtClean="0"/>
              <a:t>return true if added , false if alredy member or duplicates are not allowed by collection.</a:t>
            </a:r>
            <a:endParaRPr lang="en-US" sz="2400" b="1" smtClean="0"/>
          </a:p>
          <a:p>
            <a:pPr lvl="1" eaLnBrk="1" hangingPunct="1">
              <a:lnSpc>
                <a:spcPct val="90000"/>
              </a:lnSpc>
              <a:defRPr/>
            </a:pPr>
            <a:r>
              <a:rPr lang="en-US" sz="2400" b="1" smtClean="0"/>
              <a:t>Boolean remove (Object ob) //</a:t>
            </a:r>
            <a:r>
              <a:rPr lang="en-US" sz="2400" smtClean="0"/>
              <a:t>remove one instance of ob </a:t>
            </a:r>
            <a:endParaRPr lang="en-US" sz="2400" b="1" smtClean="0"/>
          </a:p>
          <a:p>
            <a:pPr lvl="1" eaLnBrk="1" hangingPunct="1">
              <a:lnSpc>
                <a:spcPct val="90000"/>
              </a:lnSpc>
              <a:defRPr/>
            </a:pPr>
            <a:r>
              <a:rPr lang="en-US" sz="2400" b="1" smtClean="0"/>
              <a:t>Boolean contains (Object ob) //</a:t>
            </a:r>
            <a:r>
              <a:rPr lang="en-US" sz="2400" smtClean="0"/>
              <a:t>return true if ob is an part of invoking collection.</a:t>
            </a:r>
            <a:endParaRPr lang="en-US" sz="2400" b="1" smtClean="0"/>
          </a:p>
          <a:p>
            <a:pPr lvl="1" eaLnBrk="1" hangingPunct="1">
              <a:lnSpc>
                <a:spcPct val="90000"/>
              </a:lnSpc>
              <a:defRPr/>
            </a:pPr>
            <a:r>
              <a:rPr lang="en-US" sz="2400" b="1" smtClean="0"/>
              <a:t>Boolean addAll (Collection c) //</a:t>
            </a:r>
            <a:r>
              <a:rPr lang="en-US" sz="2400" smtClean="0"/>
              <a:t>add all the element of c.</a:t>
            </a:r>
            <a:endParaRPr lang="en-US" sz="2400" b="1" smtClean="0"/>
          </a:p>
          <a:p>
            <a:pPr lvl="1" eaLnBrk="1" hangingPunct="1">
              <a:lnSpc>
                <a:spcPct val="90000"/>
              </a:lnSpc>
              <a:defRPr/>
            </a:pPr>
            <a:endParaRPr lang="en-US" sz="1600" b="1" smtClean="0"/>
          </a:p>
          <a:p>
            <a:pPr eaLnBrk="1" hangingPunct="1">
              <a:lnSpc>
                <a:spcPct val="90000"/>
              </a:lnSpc>
              <a:buFont typeface="Wingdings" pitchFamily="2" charset="2"/>
              <a:buNone/>
              <a:defRPr/>
            </a:pPr>
            <a:r>
              <a:rPr lang="en-US" b="1" smtClean="0"/>
              <a:t>        </a:t>
            </a:r>
          </a:p>
        </p:txBody>
      </p:sp>
    </p:spTree>
    <p:extLst>
      <p:ext uri="{BB962C8B-B14F-4D97-AF65-F5344CB8AC3E}">
        <p14:creationId xmlns:p14="http://schemas.microsoft.com/office/powerpoint/2010/main" val="1030298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052E13C0-8889-4959-A473-FEAF0F429A71}" type="slidenum">
              <a:rPr lang="en-US"/>
              <a:pPr>
                <a:defRPr/>
              </a:pPr>
              <a:t>8</a:t>
            </a:fld>
            <a:endParaRPr lang="en-US"/>
          </a:p>
        </p:txBody>
      </p:sp>
      <p:sp>
        <p:nvSpPr>
          <p:cNvPr id="15362" name="Rectangle 2"/>
          <p:cNvSpPr>
            <a:spLocks noGrp="1" noRot="1" noChangeArrowheads="1"/>
          </p:cNvSpPr>
          <p:nvPr>
            <p:ph type="title"/>
          </p:nvPr>
        </p:nvSpPr>
        <p:spPr>
          <a:xfrm>
            <a:off x="457200" y="244475"/>
            <a:ext cx="8385175" cy="801688"/>
          </a:xfrm>
        </p:spPr>
        <p:txBody>
          <a:bodyPr/>
          <a:lstStyle/>
          <a:p>
            <a:pPr eaLnBrk="1" hangingPunct="1">
              <a:defRPr/>
            </a:pPr>
            <a:r>
              <a:rPr lang="en-US" b="0" smtClean="0"/>
              <a:t>Collection Interfaces 2</a:t>
            </a:r>
          </a:p>
        </p:txBody>
      </p:sp>
      <p:sp>
        <p:nvSpPr>
          <p:cNvPr id="15363" name="Rectangle 3"/>
          <p:cNvSpPr>
            <a:spLocks noGrp="1" noRot="1" noChangeArrowheads="1"/>
          </p:cNvSpPr>
          <p:nvPr>
            <p:ph type="body" idx="4294967295"/>
          </p:nvPr>
        </p:nvSpPr>
        <p:spPr>
          <a:xfrm>
            <a:off x="152400" y="990600"/>
            <a:ext cx="8534400" cy="5638800"/>
          </a:xfrm>
          <a:prstGeom prst="rect">
            <a:avLst/>
          </a:prstGeom>
        </p:spPr>
        <p:txBody>
          <a:bodyPr/>
          <a:lstStyle/>
          <a:p>
            <a:pPr lvl="1" eaLnBrk="1" hangingPunct="1">
              <a:defRPr/>
            </a:pPr>
            <a:r>
              <a:rPr lang="en-US" sz="2400" b="1" smtClean="0"/>
              <a:t>Boolean removeAll (Collection c) //</a:t>
            </a:r>
            <a:r>
              <a:rPr lang="en-US" sz="2400" smtClean="0"/>
              <a:t>remove all elements of c from invoking collection .</a:t>
            </a:r>
            <a:endParaRPr lang="en-US" sz="2400" b="1" smtClean="0"/>
          </a:p>
          <a:p>
            <a:pPr lvl="1" eaLnBrk="1" hangingPunct="1">
              <a:defRPr/>
            </a:pPr>
            <a:r>
              <a:rPr lang="en-US" sz="2400" b="1" smtClean="0"/>
              <a:t>Boolean containsAll (Collection c) //</a:t>
            </a:r>
            <a:r>
              <a:rPr lang="en-US" sz="2400" smtClean="0"/>
              <a:t>return true if invoking collectio contains all elements of c.</a:t>
            </a:r>
            <a:endParaRPr lang="en-US" sz="2400" b="1" smtClean="0"/>
          </a:p>
          <a:p>
            <a:pPr lvl="1" eaLnBrk="1" hangingPunct="1">
              <a:defRPr/>
            </a:pPr>
            <a:r>
              <a:rPr lang="en-US" sz="2400" b="1" smtClean="0"/>
              <a:t>Object[ ]  toArray () </a:t>
            </a:r>
            <a:r>
              <a:rPr lang="en-US" sz="2400" smtClean="0"/>
              <a:t>// returns an array containing all the elements stored in invoking collection.</a:t>
            </a:r>
            <a:endParaRPr lang="en-US" sz="2400" b="1" smtClean="0"/>
          </a:p>
          <a:p>
            <a:pPr lvl="1" eaLnBrk="1" hangingPunct="1">
              <a:defRPr/>
            </a:pPr>
            <a:r>
              <a:rPr lang="en-US" sz="2400" b="1" smtClean="0"/>
              <a:t>Object[ ]  toArray (Object ob[ ]) </a:t>
            </a:r>
            <a:r>
              <a:rPr lang="en-US" sz="2400" smtClean="0"/>
              <a:t>// returns an array containing only those elements whose type matches that of array..</a:t>
            </a:r>
            <a:br>
              <a:rPr lang="en-US" sz="2400" smtClean="0"/>
            </a:br>
            <a:r>
              <a:rPr lang="en-US" sz="2400" smtClean="0"/>
              <a:t>     </a:t>
            </a:r>
            <a:endParaRPr lang="en-US" sz="2400" b="1" smtClean="0"/>
          </a:p>
          <a:p>
            <a:pPr lvl="1" eaLnBrk="1" hangingPunct="1">
              <a:defRPr/>
            </a:pPr>
            <a:r>
              <a:rPr lang="en-US" sz="2400" b="1" smtClean="0"/>
              <a:t>Iterator iterator() </a:t>
            </a:r>
            <a:r>
              <a:rPr lang="en-US" sz="2400" smtClean="0"/>
              <a:t>returns the iterator for invoking collection.</a:t>
            </a:r>
          </a:p>
        </p:txBody>
      </p:sp>
    </p:spTree>
    <p:extLst>
      <p:ext uri="{BB962C8B-B14F-4D97-AF65-F5344CB8AC3E}">
        <p14:creationId xmlns:p14="http://schemas.microsoft.com/office/powerpoint/2010/main" val="559402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7375" y="6245225"/>
            <a:ext cx="1901825" cy="476250"/>
          </a:xfrm>
          <a:prstGeom prst="rect">
            <a:avLst/>
          </a:prstGeom>
        </p:spPr>
        <p:txBody>
          <a:bodyPr/>
          <a:lstStyle/>
          <a:p>
            <a:pPr>
              <a:defRPr/>
            </a:pPr>
            <a:fld id="{14CD4981-A7AA-43E7-AA66-8D36D4151542}" type="slidenum">
              <a:rPr lang="en-US"/>
              <a:pPr>
                <a:defRPr/>
              </a:pPr>
              <a:t>9</a:t>
            </a:fld>
            <a:endParaRPr lang="en-US"/>
          </a:p>
        </p:txBody>
      </p:sp>
      <p:sp>
        <p:nvSpPr>
          <p:cNvPr id="14338" name="Rectangle 2"/>
          <p:cNvSpPr>
            <a:spLocks noGrp="1" noRot="1" noChangeArrowheads="1"/>
          </p:cNvSpPr>
          <p:nvPr>
            <p:ph type="title"/>
          </p:nvPr>
        </p:nvSpPr>
        <p:spPr>
          <a:xfrm>
            <a:off x="457200" y="244475"/>
            <a:ext cx="8385175" cy="801688"/>
          </a:xfrm>
        </p:spPr>
        <p:txBody>
          <a:bodyPr/>
          <a:lstStyle/>
          <a:p>
            <a:pPr eaLnBrk="1" hangingPunct="1">
              <a:defRPr/>
            </a:pPr>
            <a:r>
              <a:rPr lang="en-US" sz="3600" b="0" smtClean="0"/>
              <a:t>Set &amp; SortedSet Interface</a:t>
            </a:r>
          </a:p>
        </p:txBody>
      </p:sp>
      <p:sp>
        <p:nvSpPr>
          <p:cNvPr id="14339" name="Rectangle 3"/>
          <p:cNvSpPr>
            <a:spLocks noGrp="1" noRot="1" noChangeArrowheads="1"/>
          </p:cNvSpPr>
          <p:nvPr>
            <p:ph type="body" idx="4294967295"/>
          </p:nvPr>
        </p:nvSpPr>
        <p:spPr>
          <a:xfrm>
            <a:off x="228600" y="914400"/>
            <a:ext cx="8458200" cy="5715000"/>
          </a:xfrm>
          <a:prstGeom prst="rect">
            <a:avLst/>
          </a:prstGeom>
        </p:spPr>
        <p:txBody>
          <a:bodyPr/>
          <a:lstStyle/>
          <a:p>
            <a:pPr eaLnBrk="1" hangingPunct="1">
              <a:defRPr/>
            </a:pPr>
            <a:r>
              <a:rPr lang="en-US" sz="2800" b="1" smtClean="0"/>
              <a:t>Set</a:t>
            </a:r>
            <a:r>
              <a:rPr lang="en-US" b="1" smtClean="0"/>
              <a:t> – </a:t>
            </a:r>
            <a:r>
              <a:rPr lang="en-US" sz="2400" smtClean="0"/>
              <a:t>(  represents collection of </a:t>
            </a:r>
            <a:r>
              <a:rPr lang="en-US" sz="2400" b="1" smtClean="0"/>
              <a:t>unique</a:t>
            </a:r>
            <a:r>
              <a:rPr lang="en-US" sz="2400" smtClean="0"/>
              <a:t> elements )</a:t>
            </a:r>
            <a:r>
              <a:rPr lang="en-US" sz="2800" b="1" smtClean="0"/>
              <a:t/>
            </a:r>
            <a:br>
              <a:rPr lang="en-US" sz="2800" b="1" smtClean="0"/>
            </a:br>
            <a:r>
              <a:rPr lang="en-US" sz="2800" b="1" smtClean="0"/>
              <a:t>   </a:t>
            </a:r>
            <a:r>
              <a:rPr lang="en-US" sz="2400" smtClean="0"/>
              <a:t>no new method…</a:t>
            </a:r>
          </a:p>
          <a:p>
            <a:pPr eaLnBrk="1" hangingPunct="1">
              <a:defRPr/>
            </a:pPr>
            <a:r>
              <a:rPr lang="en-US" sz="2800" b="1" smtClean="0"/>
              <a:t>SortedSet – </a:t>
            </a:r>
            <a:br>
              <a:rPr lang="en-US" sz="2800" b="1" smtClean="0"/>
            </a:br>
            <a:r>
              <a:rPr lang="en-US" b="1" smtClean="0"/>
              <a:t> </a:t>
            </a:r>
            <a:r>
              <a:rPr lang="en-US" sz="2000" smtClean="0"/>
              <a:t>(represents collection of unique elements stored in some order)</a:t>
            </a:r>
          </a:p>
          <a:p>
            <a:pPr lvl="1" eaLnBrk="1" hangingPunct="1">
              <a:defRPr/>
            </a:pPr>
            <a:r>
              <a:rPr lang="en-US" sz="2000" b="1" smtClean="0"/>
              <a:t>Object  first() </a:t>
            </a:r>
            <a:r>
              <a:rPr lang="en-US" sz="2000" smtClean="0"/>
              <a:t>// returns the first elements in the invoking Sorted Set. </a:t>
            </a:r>
            <a:r>
              <a:rPr lang="en-US" sz="2000" b="1" smtClean="0"/>
              <a:t> </a:t>
            </a:r>
          </a:p>
          <a:p>
            <a:pPr lvl="1" eaLnBrk="1" hangingPunct="1">
              <a:defRPr/>
            </a:pPr>
            <a:r>
              <a:rPr lang="en-US" sz="2000" b="1" smtClean="0"/>
              <a:t>Object  last() </a:t>
            </a:r>
            <a:r>
              <a:rPr lang="en-US" sz="2000" smtClean="0"/>
              <a:t>// returns the last elements in the invoking Sorted Set</a:t>
            </a:r>
            <a:endParaRPr lang="en-US" sz="2000" b="1" smtClean="0"/>
          </a:p>
          <a:p>
            <a:pPr lvl="1" eaLnBrk="1" hangingPunct="1">
              <a:defRPr/>
            </a:pPr>
            <a:r>
              <a:rPr lang="en-US" sz="2000" b="1" smtClean="0"/>
              <a:t>SortedSet  headSet(Object </a:t>
            </a:r>
            <a:r>
              <a:rPr lang="en-US" sz="2000" b="1" i="1" smtClean="0"/>
              <a:t>end</a:t>
            </a:r>
            <a:r>
              <a:rPr lang="en-US" sz="2000" b="1" smtClean="0"/>
              <a:t>)</a:t>
            </a:r>
            <a:r>
              <a:rPr lang="en-US" sz="2000" smtClean="0"/>
              <a:t> //return a SortedSet containing those elements less than </a:t>
            </a:r>
            <a:r>
              <a:rPr lang="en-US" sz="2000" i="1" smtClean="0"/>
              <a:t>end.</a:t>
            </a:r>
            <a:r>
              <a:rPr lang="en-US" sz="2000" smtClean="0"/>
              <a:t> </a:t>
            </a:r>
            <a:endParaRPr lang="en-US" sz="2000" b="1" smtClean="0"/>
          </a:p>
          <a:p>
            <a:pPr lvl="1" eaLnBrk="1" hangingPunct="1">
              <a:defRPr/>
            </a:pPr>
            <a:r>
              <a:rPr lang="en-US" sz="2000" b="1" smtClean="0"/>
              <a:t>SortedSet  trailSet(Object </a:t>
            </a:r>
            <a:r>
              <a:rPr lang="en-US" sz="2000" b="1" i="1" smtClean="0"/>
              <a:t>start</a:t>
            </a:r>
            <a:r>
              <a:rPr lang="en-US" sz="2000" b="1" smtClean="0"/>
              <a:t>) </a:t>
            </a:r>
            <a:r>
              <a:rPr lang="en-US" sz="2000" smtClean="0"/>
              <a:t>//return a SortedSet containing those elemen geater than </a:t>
            </a:r>
            <a:r>
              <a:rPr lang="en-US" sz="2000" i="1" smtClean="0"/>
              <a:t>start</a:t>
            </a:r>
            <a:endParaRPr lang="en-US" sz="2000" b="1" smtClean="0"/>
          </a:p>
          <a:p>
            <a:pPr lvl="1" eaLnBrk="1" hangingPunct="1">
              <a:defRPr/>
            </a:pPr>
            <a:r>
              <a:rPr lang="en-US" sz="2000" b="1" smtClean="0"/>
              <a:t>SortedSet  subSet(Object </a:t>
            </a:r>
            <a:r>
              <a:rPr lang="en-US" sz="2000" b="1" i="1" smtClean="0"/>
              <a:t>start</a:t>
            </a:r>
            <a:r>
              <a:rPr lang="en-US" sz="2000" b="1" smtClean="0"/>
              <a:t>, Object </a:t>
            </a:r>
            <a:r>
              <a:rPr lang="en-US" sz="2000" b="1" i="1" smtClean="0"/>
              <a:t>end</a:t>
            </a:r>
            <a:r>
              <a:rPr lang="en-US" sz="2000" b="1" smtClean="0"/>
              <a:t>) // </a:t>
            </a:r>
            <a:r>
              <a:rPr lang="en-US" sz="2000" smtClean="0"/>
              <a:t>returns a SortedSet that include those elements between </a:t>
            </a:r>
            <a:r>
              <a:rPr lang="en-US" sz="2000" i="1" smtClean="0"/>
              <a:t>start</a:t>
            </a:r>
            <a:r>
              <a:rPr lang="en-US" sz="2000" smtClean="0"/>
              <a:t> and </a:t>
            </a:r>
            <a:r>
              <a:rPr lang="en-US" sz="2000" i="1" smtClean="0"/>
              <a:t>end</a:t>
            </a:r>
            <a:r>
              <a:rPr lang="en-US" sz="2000" smtClean="0"/>
              <a:t>.</a:t>
            </a:r>
            <a:endParaRPr lang="en-US" sz="2000" b="1" smtClean="0"/>
          </a:p>
        </p:txBody>
      </p:sp>
    </p:spTree>
    <p:extLst>
      <p:ext uri="{BB962C8B-B14F-4D97-AF65-F5344CB8AC3E}">
        <p14:creationId xmlns:p14="http://schemas.microsoft.com/office/powerpoint/2010/main" val="3531403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BC4C860A-9D4D-4EB3-88E9-8BA2FA62DD59}">
  <ds:schemaRefs>
    <ds:schemaRef ds:uri="http://www.w3.org/XML/1998/namespace"/>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10191</TotalTime>
  <Words>1003</Words>
  <Application>Microsoft Office PowerPoint</Application>
  <PresentationFormat>On-screen Show (4:3)</PresentationFormat>
  <Paragraphs>163</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1_Office Theme</vt:lpstr>
      <vt:lpstr>PowerPoint Presentation</vt:lpstr>
      <vt:lpstr>PowerPoint Presentation</vt:lpstr>
      <vt:lpstr>import java.utill…….</vt:lpstr>
      <vt:lpstr>PowerPoint Presentation</vt:lpstr>
      <vt:lpstr>Traversal in collection 1</vt:lpstr>
      <vt:lpstr>Traversal in collection 2</vt:lpstr>
      <vt:lpstr>Collection Interfaces 1</vt:lpstr>
      <vt:lpstr>Collection Interfaces 2</vt:lpstr>
      <vt:lpstr>Set &amp; SortedSet Interface</vt:lpstr>
      <vt:lpstr>List Interface  1</vt:lpstr>
      <vt:lpstr>List Interface 2</vt:lpstr>
      <vt:lpstr>Map Interface 1</vt:lpstr>
      <vt:lpstr>Map Interface 2</vt:lpstr>
      <vt:lpstr>SortedMap Interface</vt:lpstr>
      <vt:lpstr>Classes 1</vt:lpstr>
      <vt:lpstr>Classes 2</vt:lpstr>
      <vt:lpstr>Classes 3</vt:lpstr>
      <vt:lpstr>Classes 4</vt:lpstr>
      <vt:lpstr>Agenda for Selecting Classes</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Santosh Gupta</cp:lastModifiedBy>
  <cp:revision>278</cp:revision>
  <dcterms:created xsi:type="dcterms:W3CDTF">2013-08-08T14:14:41Z</dcterms:created>
  <dcterms:modified xsi:type="dcterms:W3CDTF">2016-06-03T04:52:55Z</dcterms:modified>
</cp:coreProperties>
</file>