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8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1" r:id="rId24"/>
    <p:sldId id="302"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2" autoAdjust="0"/>
    <p:restoredTop sz="94660" autoAdjust="0"/>
  </p:normalViewPr>
  <p:slideViewPr>
    <p:cSldViewPr>
      <p:cViewPr>
        <p:scale>
          <a:sx n="70" d="100"/>
          <a:sy n="70" d="100"/>
        </p:scale>
        <p:origin x="-1350" y="-180"/>
      </p:cViewPr>
      <p:guideLst>
        <p:guide orient="horz" pos="346"/>
        <p:guide orient="horz" pos="653"/>
        <p:guide pos="249"/>
      </p:guideLst>
    </p:cSldViewPr>
  </p:slideViewPr>
  <p:outlineViewPr>
    <p:cViewPr>
      <p:scale>
        <a:sx n="33" d="100"/>
        <a:sy n="33" d="100"/>
      </p:scale>
      <p:origin x="0" y="187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02-06-2016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flipH="1">
            <a:off x="1110789" y="2903085"/>
            <a:ext cx="6121518" cy="932688"/>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t>JAVA –I/O</a:t>
            </a:r>
            <a:endParaRPr lang="en-IN" b="1"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err="1" smtClean="0">
                <a:solidFill>
                  <a:schemeClr val="bg1">
                    <a:lumMod val="65000"/>
                  </a:schemeClr>
                </a:solidFill>
                <a:latin typeface="+mn-lt"/>
                <a:cs typeface="Times New Roman" pitchFamily="18" charset="0"/>
              </a:rPr>
              <a:t>CitiusTech</a:t>
            </a:r>
            <a:r>
              <a:rPr lang="en-IN" sz="1200" dirty="0" smtClean="0">
                <a:solidFill>
                  <a:schemeClr val="bg1">
                    <a:lumMod val="65000"/>
                  </a:schemeClr>
                </a:solidFill>
                <a:latin typeface="+mn-lt"/>
                <a:cs typeface="Times New Roman" pitchFamily="18" charset="0"/>
              </a:rPr>
              <a:t>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6A84755C-0DD4-4E3D-A2A8-574297D14B3F}" type="slidenum">
              <a:rPr lang="en-US"/>
              <a:pPr>
                <a:defRPr/>
              </a:pPr>
              <a:t>10</a:t>
            </a:fld>
            <a:endParaRPr lang="en-US"/>
          </a:p>
        </p:txBody>
      </p:sp>
      <p:sp>
        <p:nvSpPr>
          <p:cNvPr id="13315" name="Rectangle 3"/>
          <p:cNvSpPr>
            <a:spLocks noGrp="1" noRot="1" noChangeArrowheads="1"/>
          </p:cNvSpPr>
          <p:nvPr>
            <p:ph type="body" idx="4294967295"/>
          </p:nvPr>
        </p:nvSpPr>
        <p:spPr>
          <a:xfrm>
            <a:off x="0" y="152400"/>
            <a:ext cx="8839200" cy="6553200"/>
          </a:xfrm>
          <a:prstGeom prst="rect">
            <a:avLst/>
          </a:prstGeom>
        </p:spPr>
        <p:txBody>
          <a:bodyPr/>
          <a:lstStyle/>
          <a:p>
            <a:pPr eaLnBrk="1" hangingPunct="1">
              <a:buFont typeface="Wingdings" pitchFamily="2" charset="2"/>
              <a:buNone/>
              <a:defRPr/>
            </a:pPr>
            <a:r>
              <a:rPr lang="en-US" b="1" smtClean="0"/>
              <a:t>import Java.io.*;                       </a:t>
            </a:r>
            <a:br>
              <a:rPr lang="en-US" b="1" smtClean="0"/>
            </a:br>
            <a:r>
              <a:rPr lang="en-US" smtClean="0"/>
              <a:t>                       </a:t>
            </a:r>
            <a:r>
              <a:rPr lang="en-US" b="1" u="sng" smtClean="0"/>
              <a:t>Character Stream</a:t>
            </a:r>
            <a:r>
              <a:rPr lang="en-US" b="1" smtClean="0"/>
              <a:t>…</a:t>
            </a:r>
            <a:br>
              <a:rPr lang="en-US" b="1" smtClean="0"/>
            </a:br>
            <a:r>
              <a:rPr lang="en-US" b="1" smtClean="0"/>
              <a:t>- Reader    //….read()</a:t>
            </a:r>
          </a:p>
          <a:p>
            <a:pPr lvl="2" eaLnBrk="1" hangingPunct="1">
              <a:defRPr/>
            </a:pPr>
            <a:r>
              <a:rPr lang="en-US" smtClean="0"/>
              <a:t>BufferedReader</a:t>
            </a:r>
          </a:p>
          <a:p>
            <a:pPr lvl="2" eaLnBrk="1" hangingPunct="1">
              <a:defRPr/>
            </a:pPr>
            <a:r>
              <a:rPr lang="en-US" smtClean="0"/>
              <a:t>FileReader</a:t>
            </a:r>
          </a:p>
          <a:p>
            <a:pPr lvl="2" eaLnBrk="1" hangingPunct="1">
              <a:defRPr/>
            </a:pPr>
            <a:r>
              <a:rPr lang="en-US" smtClean="0"/>
              <a:t>InputStreamReader    //translates Byte to character</a:t>
            </a:r>
          </a:p>
          <a:p>
            <a:pPr lvl="2" eaLnBrk="1" hangingPunct="1">
              <a:defRPr/>
            </a:pPr>
            <a:endParaRPr lang="en-US" smtClean="0"/>
          </a:p>
          <a:p>
            <a:pPr lvl="1" eaLnBrk="1" hangingPunct="1">
              <a:defRPr/>
            </a:pPr>
            <a:r>
              <a:rPr lang="en-US" b="1" smtClean="0"/>
              <a:t>Writer      //….write()</a:t>
            </a:r>
          </a:p>
          <a:p>
            <a:pPr lvl="2" eaLnBrk="1" hangingPunct="1">
              <a:defRPr/>
            </a:pPr>
            <a:r>
              <a:rPr lang="en-US" smtClean="0"/>
              <a:t>BufferedWriter </a:t>
            </a:r>
          </a:p>
          <a:p>
            <a:pPr lvl="2" eaLnBrk="1" hangingPunct="1">
              <a:defRPr/>
            </a:pPr>
            <a:r>
              <a:rPr lang="en-US" smtClean="0"/>
              <a:t>FileWriter</a:t>
            </a:r>
          </a:p>
          <a:p>
            <a:pPr lvl="2" eaLnBrk="1" hangingPunct="1">
              <a:defRPr/>
            </a:pPr>
            <a:r>
              <a:rPr lang="en-US" smtClean="0"/>
              <a:t>OutputStreamWriter   //translates character to Byte  </a:t>
            </a:r>
          </a:p>
          <a:p>
            <a:pPr lvl="2" eaLnBrk="1" hangingPunct="1">
              <a:defRPr/>
            </a:pPr>
            <a:r>
              <a:rPr lang="en-US" smtClean="0"/>
              <a:t>PrintWriter        //…….print() &amp; println();</a:t>
            </a:r>
          </a:p>
        </p:txBody>
      </p:sp>
    </p:spTree>
    <p:extLst>
      <p:ext uri="{BB962C8B-B14F-4D97-AF65-F5344CB8AC3E}">
        <p14:creationId xmlns:p14="http://schemas.microsoft.com/office/powerpoint/2010/main" val="834296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EDDCC24-2BEA-4D0E-8364-3ED36F04CF05}" type="slidenum">
              <a:rPr lang="en-US"/>
              <a:pPr>
                <a:defRPr/>
              </a:pPr>
              <a:t>11</a:t>
            </a:fld>
            <a:endParaRPr lang="en-US"/>
          </a:p>
        </p:txBody>
      </p:sp>
      <p:sp>
        <p:nvSpPr>
          <p:cNvPr id="15362" name="Rectangle 2"/>
          <p:cNvSpPr>
            <a:spLocks noGrp="1" noRot="1" noChangeArrowheads="1"/>
          </p:cNvSpPr>
          <p:nvPr>
            <p:ph type="title"/>
          </p:nvPr>
        </p:nvSpPr>
        <p:spPr>
          <a:xfrm>
            <a:off x="457200" y="244475"/>
            <a:ext cx="8385175" cy="896938"/>
          </a:xfrm>
        </p:spPr>
        <p:txBody>
          <a:bodyPr/>
          <a:lstStyle/>
          <a:p>
            <a:pPr eaLnBrk="1" hangingPunct="1">
              <a:defRPr/>
            </a:pPr>
            <a:r>
              <a:rPr lang="en-US" sz="4000" smtClean="0"/>
              <a:t>Predefine Streams</a:t>
            </a:r>
          </a:p>
        </p:txBody>
      </p:sp>
      <p:sp>
        <p:nvSpPr>
          <p:cNvPr id="15363" name="Rectangle 3"/>
          <p:cNvSpPr>
            <a:spLocks noGrp="1" noRot="1" noChangeArrowheads="1"/>
          </p:cNvSpPr>
          <p:nvPr>
            <p:ph type="body" idx="4294967295"/>
          </p:nvPr>
        </p:nvSpPr>
        <p:spPr>
          <a:xfrm>
            <a:off x="457200" y="914400"/>
            <a:ext cx="8229600" cy="5211763"/>
          </a:xfrm>
          <a:prstGeom prst="rect">
            <a:avLst/>
          </a:prstGeom>
        </p:spPr>
        <p:txBody>
          <a:bodyPr/>
          <a:lstStyle/>
          <a:p>
            <a:pPr eaLnBrk="1" hangingPunct="1">
              <a:defRPr/>
            </a:pPr>
            <a:r>
              <a:rPr lang="en-US" sz="2400" smtClean="0"/>
              <a:t>In </a:t>
            </a:r>
            <a:r>
              <a:rPr lang="en-US" sz="2400" b="1" smtClean="0"/>
              <a:t>java.lang.System</a:t>
            </a:r>
            <a:r>
              <a:rPr lang="en-US" sz="2400" smtClean="0"/>
              <a:t> class contains three predefine System variables </a:t>
            </a:r>
            <a:br>
              <a:rPr lang="en-US" sz="2400" smtClean="0"/>
            </a:br>
            <a:endParaRPr lang="en-US" sz="2400" smtClean="0"/>
          </a:p>
          <a:p>
            <a:pPr lvl="1" eaLnBrk="1" hangingPunct="1">
              <a:defRPr/>
            </a:pPr>
            <a:r>
              <a:rPr lang="en-US" sz="2000" b="1" smtClean="0"/>
              <a:t>System.in</a:t>
            </a:r>
            <a:br>
              <a:rPr lang="en-US" sz="2000" b="1" smtClean="0"/>
            </a:br>
            <a:r>
              <a:rPr lang="en-US" sz="2000" smtClean="0"/>
              <a:t> Refers the standard I/P stream.(Bydefault it is keyboard)</a:t>
            </a:r>
            <a:br>
              <a:rPr lang="en-US" sz="2000" smtClean="0"/>
            </a:br>
            <a:r>
              <a:rPr lang="en-US" sz="2000" smtClean="0"/>
              <a:t> It is an object of InputStream. (A class of Byte Stream) </a:t>
            </a:r>
          </a:p>
          <a:p>
            <a:pPr lvl="1" eaLnBrk="1" hangingPunct="1">
              <a:defRPr/>
            </a:pPr>
            <a:endParaRPr lang="en-US" sz="2000" b="1" smtClean="0"/>
          </a:p>
          <a:p>
            <a:pPr lvl="1" eaLnBrk="1" hangingPunct="1">
              <a:defRPr/>
            </a:pPr>
            <a:r>
              <a:rPr lang="en-US" sz="2000" b="1" smtClean="0"/>
              <a:t>System.out</a:t>
            </a:r>
            <a:r>
              <a:rPr lang="en-US" sz="2000" smtClean="0"/>
              <a:t/>
            </a:r>
            <a:br>
              <a:rPr lang="en-US" sz="2000" smtClean="0"/>
            </a:br>
            <a:r>
              <a:rPr lang="en-US" sz="2000" smtClean="0"/>
              <a:t>  Refers the standard O/P stream.(Bydefault it is console)</a:t>
            </a:r>
            <a:br>
              <a:rPr lang="en-US" sz="2000" smtClean="0"/>
            </a:br>
            <a:r>
              <a:rPr lang="en-US" sz="2000" smtClean="0"/>
              <a:t>  It is an Object of PrintStream. (A class of Byte Stream)</a:t>
            </a:r>
            <a:br>
              <a:rPr lang="en-US" sz="2000" smtClean="0"/>
            </a:br>
            <a:endParaRPr lang="en-US" sz="2000" smtClean="0"/>
          </a:p>
          <a:p>
            <a:pPr lvl="1" eaLnBrk="1" hangingPunct="1">
              <a:defRPr/>
            </a:pPr>
            <a:r>
              <a:rPr lang="en-US" sz="2000" b="1" smtClean="0"/>
              <a:t>System.err</a:t>
            </a:r>
            <a:br>
              <a:rPr lang="en-US" sz="2000" b="1" smtClean="0"/>
            </a:br>
            <a:r>
              <a:rPr lang="en-US" sz="2000" smtClean="0"/>
              <a:t> Refers the standard Error stream.(Bydefault it is console)</a:t>
            </a:r>
            <a:br>
              <a:rPr lang="en-US" sz="2000" smtClean="0"/>
            </a:br>
            <a:r>
              <a:rPr lang="en-US" sz="2000" smtClean="0"/>
              <a:t> It is an Object of PrintStream. (A class of Byte Stream)</a:t>
            </a:r>
          </a:p>
          <a:p>
            <a:pPr lvl="1" eaLnBrk="1" hangingPunct="1">
              <a:defRPr/>
            </a:pPr>
            <a:endParaRPr lang="en-US" sz="2000" smtClean="0"/>
          </a:p>
        </p:txBody>
      </p:sp>
    </p:spTree>
    <p:extLst>
      <p:ext uri="{BB962C8B-B14F-4D97-AF65-F5344CB8AC3E}">
        <p14:creationId xmlns:p14="http://schemas.microsoft.com/office/powerpoint/2010/main" val="2180105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D1E6A103-8DE6-4E71-BE2D-46FC17BA6B6D}" type="slidenum">
              <a:rPr lang="en-US"/>
              <a:pPr>
                <a:defRPr/>
              </a:pPr>
              <a:t>12</a:t>
            </a:fld>
            <a:endParaRPr lang="en-US"/>
          </a:p>
        </p:txBody>
      </p:sp>
      <p:sp>
        <p:nvSpPr>
          <p:cNvPr id="14338" name="Rectangle 2"/>
          <p:cNvSpPr>
            <a:spLocks noGrp="1" noRot="1" noChangeArrowheads="1"/>
          </p:cNvSpPr>
          <p:nvPr>
            <p:ph type="title"/>
          </p:nvPr>
        </p:nvSpPr>
        <p:spPr>
          <a:xfrm>
            <a:off x="457200" y="228600"/>
            <a:ext cx="8229600" cy="533400"/>
          </a:xfrm>
        </p:spPr>
        <p:txBody>
          <a:bodyPr/>
          <a:lstStyle/>
          <a:p>
            <a:pPr eaLnBrk="1" hangingPunct="1">
              <a:defRPr/>
            </a:pPr>
            <a:r>
              <a:rPr lang="en-US" sz="4000" smtClean="0"/>
              <a:t>Reading Console Input</a:t>
            </a:r>
          </a:p>
        </p:txBody>
      </p:sp>
      <p:sp>
        <p:nvSpPr>
          <p:cNvPr id="14339" name="Rectangle 3"/>
          <p:cNvSpPr>
            <a:spLocks noGrp="1" noRot="1" noChangeArrowheads="1"/>
          </p:cNvSpPr>
          <p:nvPr>
            <p:ph type="body" idx="4294967295"/>
          </p:nvPr>
        </p:nvSpPr>
        <p:spPr>
          <a:xfrm>
            <a:off x="457200" y="762000"/>
            <a:ext cx="8229600" cy="5364163"/>
          </a:xfrm>
          <a:prstGeom prst="rect">
            <a:avLst/>
          </a:prstGeom>
        </p:spPr>
        <p:txBody>
          <a:bodyPr/>
          <a:lstStyle/>
          <a:p>
            <a:pPr eaLnBrk="1" hangingPunct="1">
              <a:lnSpc>
                <a:spcPct val="80000"/>
              </a:lnSpc>
              <a:defRPr/>
            </a:pPr>
            <a:r>
              <a:rPr lang="en-US" sz="2800" smtClean="0"/>
              <a:t>To obtain a character based stream we can use BufferdReader class.</a:t>
            </a:r>
          </a:p>
          <a:p>
            <a:pPr eaLnBrk="1" hangingPunct="1">
              <a:lnSpc>
                <a:spcPct val="80000"/>
              </a:lnSpc>
              <a:defRPr/>
            </a:pPr>
            <a:r>
              <a:rPr lang="en-US" sz="2800" smtClean="0"/>
              <a:t>To read the console input we can use System.in </a:t>
            </a:r>
            <a:br>
              <a:rPr lang="en-US" sz="2800" smtClean="0"/>
            </a:br>
            <a:r>
              <a:rPr lang="en-US" sz="2800" smtClean="0"/>
              <a:t/>
            </a:r>
            <a:br>
              <a:rPr lang="en-US" sz="2800" smtClean="0"/>
            </a:br>
            <a:r>
              <a:rPr lang="en-US" sz="2800" smtClean="0"/>
              <a:t>Constructers:</a:t>
            </a:r>
            <a:br>
              <a:rPr lang="en-US" sz="2800" smtClean="0"/>
            </a:br>
            <a:endParaRPr lang="en-US" sz="2800" smtClean="0"/>
          </a:p>
          <a:p>
            <a:pPr lvl="2" eaLnBrk="1" hangingPunct="1">
              <a:lnSpc>
                <a:spcPct val="80000"/>
              </a:lnSpc>
              <a:defRPr/>
            </a:pPr>
            <a:r>
              <a:rPr lang="en-US" sz="2000" b="1" smtClean="0"/>
              <a:t>BufferdReader(Reader </a:t>
            </a:r>
            <a:r>
              <a:rPr lang="en-US" sz="2000" b="1" i="1" smtClean="0"/>
              <a:t>inputStream</a:t>
            </a:r>
            <a:r>
              <a:rPr lang="en-US" sz="2000" b="1" smtClean="0"/>
              <a:t>)</a:t>
            </a:r>
          </a:p>
          <a:p>
            <a:pPr lvl="2" eaLnBrk="1" hangingPunct="1">
              <a:lnSpc>
                <a:spcPct val="80000"/>
              </a:lnSpc>
              <a:defRPr/>
            </a:pPr>
            <a:r>
              <a:rPr lang="en-US" sz="2000" b="1" smtClean="0"/>
              <a:t>BufferdReader(Reader </a:t>
            </a:r>
            <a:r>
              <a:rPr lang="en-US" sz="2000" b="1" i="1" smtClean="0"/>
              <a:t>inputStream,int bufSize</a:t>
            </a:r>
            <a:r>
              <a:rPr lang="en-US" sz="2000" b="1" smtClean="0"/>
              <a:t>)</a:t>
            </a:r>
          </a:p>
          <a:p>
            <a:pPr lvl="2" eaLnBrk="1" hangingPunct="1">
              <a:lnSpc>
                <a:spcPct val="80000"/>
              </a:lnSpc>
              <a:buFont typeface="Wingdings" pitchFamily="2" charset="2"/>
              <a:buNone/>
              <a:defRPr/>
            </a:pPr>
            <a:endParaRPr lang="en-US" sz="2000" b="1" smtClean="0"/>
          </a:p>
          <a:p>
            <a:pPr eaLnBrk="1" hangingPunct="1">
              <a:lnSpc>
                <a:spcPct val="80000"/>
              </a:lnSpc>
              <a:buFont typeface="Wingdings" pitchFamily="2" charset="2"/>
              <a:buNone/>
              <a:defRPr/>
            </a:pPr>
            <a:r>
              <a:rPr lang="en-US" sz="2800" smtClean="0"/>
              <a:t>      Methods:</a:t>
            </a:r>
            <a:br>
              <a:rPr lang="en-US" sz="2800" smtClean="0"/>
            </a:br>
            <a:endParaRPr lang="en-US" sz="2800" smtClean="0"/>
          </a:p>
          <a:p>
            <a:pPr lvl="2" eaLnBrk="1" hangingPunct="1">
              <a:lnSpc>
                <a:spcPct val="80000"/>
              </a:lnSpc>
              <a:defRPr/>
            </a:pPr>
            <a:r>
              <a:rPr lang="en-US" sz="2000" b="1" smtClean="0"/>
              <a:t>int read() throws IOException</a:t>
            </a:r>
          </a:p>
          <a:p>
            <a:pPr lvl="2" eaLnBrk="1" hangingPunct="1">
              <a:lnSpc>
                <a:spcPct val="80000"/>
              </a:lnSpc>
              <a:defRPr/>
            </a:pPr>
            <a:r>
              <a:rPr lang="en-US" sz="2000" b="1" smtClean="0"/>
              <a:t>String readLine() throws IOException</a:t>
            </a:r>
          </a:p>
          <a:p>
            <a:pPr eaLnBrk="1" hangingPunct="1">
              <a:lnSpc>
                <a:spcPct val="80000"/>
              </a:lnSpc>
              <a:buFont typeface="Wingdings" pitchFamily="2" charset="2"/>
              <a:buNone/>
              <a:defRPr/>
            </a:pPr>
            <a:r>
              <a:rPr lang="en-US" sz="2800" smtClean="0"/>
              <a:t>        </a:t>
            </a:r>
          </a:p>
          <a:p>
            <a:pPr eaLnBrk="1" hangingPunct="1">
              <a:lnSpc>
                <a:spcPct val="80000"/>
              </a:lnSpc>
              <a:buFont typeface="Wingdings" pitchFamily="2" charset="2"/>
              <a:buNone/>
              <a:defRPr/>
            </a:pPr>
            <a:endParaRPr lang="en-US" sz="2800" smtClean="0"/>
          </a:p>
        </p:txBody>
      </p:sp>
    </p:spTree>
    <p:extLst>
      <p:ext uri="{BB962C8B-B14F-4D97-AF65-F5344CB8AC3E}">
        <p14:creationId xmlns:p14="http://schemas.microsoft.com/office/powerpoint/2010/main" val="2781104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8C92258-20B2-40E7-9E1D-8266ADA51348}" type="slidenum">
              <a:rPr lang="en-US"/>
              <a:pPr>
                <a:defRPr/>
              </a:pPr>
              <a:t>13</a:t>
            </a:fld>
            <a:endParaRPr lang="en-US"/>
          </a:p>
        </p:txBody>
      </p:sp>
      <p:sp>
        <p:nvSpPr>
          <p:cNvPr id="17411" name="Rectangle 3"/>
          <p:cNvSpPr>
            <a:spLocks noGrp="1" noRot="1" noChangeArrowheads="1"/>
          </p:cNvSpPr>
          <p:nvPr>
            <p:ph type="body" idx="4294967295"/>
          </p:nvPr>
        </p:nvSpPr>
        <p:spPr>
          <a:xfrm>
            <a:off x="304800" y="762000"/>
            <a:ext cx="8382000" cy="5867400"/>
          </a:xfrm>
          <a:prstGeom prst="rect">
            <a:avLst/>
          </a:prstGeom>
        </p:spPr>
        <p:txBody>
          <a:bodyPr/>
          <a:lstStyle/>
          <a:p>
            <a:pPr eaLnBrk="1" hangingPunct="1">
              <a:buFont typeface="Wingdings" pitchFamily="2" charset="2"/>
              <a:buNone/>
              <a:defRPr/>
            </a:pPr>
            <a:r>
              <a:rPr lang="en-US" sz="1800" b="1" dirty="0" smtClean="0"/>
              <a:t>import</a:t>
            </a:r>
            <a:r>
              <a:rPr lang="en-US" sz="1800" dirty="0" smtClean="0"/>
              <a:t> java.io.*;</a:t>
            </a:r>
          </a:p>
          <a:p>
            <a:pPr eaLnBrk="1" hangingPunct="1">
              <a:buFont typeface="Wingdings" pitchFamily="2" charset="2"/>
              <a:buNone/>
              <a:defRPr/>
            </a:pPr>
            <a:r>
              <a:rPr lang="en-US" sz="1800" b="1" dirty="0" smtClean="0"/>
              <a:t>public</a:t>
            </a:r>
            <a:r>
              <a:rPr lang="en-US" sz="1800" dirty="0" smtClean="0"/>
              <a:t> </a:t>
            </a:r>
            <a:r>
              <a:rPr lang="en-US" sz="1800" b="1" dirty="0" smtClean="0"/>
              <a:t>class</a:t>
            </a:r>
            <a:r>
              <a:rPr lang="en-US" sz="1800" dirty="0" smtClean="0"/>
              <a:t> </a:t>
            </a:r>
            <a:r>
              <a:rPr lang="en-US" sz="1800" dirty="0" err="1" smtClean="0"/>
              <a:t>ConsRead</a:t>
            </a:r>
            <a:r>
              <a:rPr lang="en-US" sz="1800" dirty="0" smtClean="0"/>
              <a:t> </a:t>
            </a:r>
          </a:p>
          <a:p>
            <a:pPr eaLnBrk="1" hangingPunct="1">
              <a:buFont typeface="Wingdings" pitchFamily="2" charset="2"/>
              <a:buNone/>
              <a:defRPr/>
            </a:pPr>
            <a:r>
              <a:rPr lang="en-US" sz="1800" dirty="0" smtClean="0"/>
              <a:t> {</a:t>
            </a:r>
          </a:p>
          <a:p>
            <a:pPr eaLnBrk="1" hangingPunct="1">
              <a:buFont typeface="Wingdings" pitchFamily="2" charset="2"/>
              <a:buNone/>
              <a:defRPr/>
            </a:pPr>
            <a:r>
              <a:rPr lang="en-US" sz="1800" b="1" dirty="0" smtClean="0"/>
              <a:t> 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eaLnBrk="1" hangingPunct="1">
              <a:buFont typeface="Wingdings" pitchFamily="2" charset="2"/>
              <a:buNone/>
              <a:defRPr/>
            </a:pPr>
            <a:r>
              <a:rPr lang="en-US" sz="1800" dirty="0" smtClean="0"/>
              <a:t>   {</a:t>
            </a:r>
          </a:p>
          <a:p>
            <a:pPr eaLnBrk="1" hangingPunct="1">
              <a:buFont typeface="Wingdings" pitchFamily="2" charset="2"/>
              <a:buNone/>
              <a:defRPr/>
            </a:pPr>
            <a:r>
              <a:rPr lang="en-US" sz="1800" dirty="0" smtClean="0"/>
              <a:t>     </a:t>
            </a:r>
            <a:r>
              <a:rPr lang="en-US" sz="1800" dirty="0" err="1" smtClean="0"/>
              <a:t>BufferedReader</a:t>
            </a:r>
            <a:r>
              <a:rPr lang="en-US" sz="1800" dirty="0" smtClean="0"/>
              <a:t> </a:t>
            </a:r>
            <a:r>
              <a:rPr lang="en-US" sz="1800" dirty="0" err="1" smtClean="0"/>
              <a:t>br</a:t>
            </a:r>
            <a:r>
              <a:rPr lang="en-US" sz="1800" dirty="0" smtClean="0"/>
              <a:t>= </a:t>
            </a:r>
            <a:r>
              <a:rPr lang="en-US" sz="1800" b="1" dirty="0" smtClean="0"/>
              <a:t>new</a:t>
            </a:r>
            <a:r>
              <a:rPr lang="en-US" sz="1800" dirty="0" smtClean="0"/>
              <a:t> </a:t>
            </a:r>
            <a:r>
              <a:rPr lang="en-US" sz="1800" dirty="0" err="1" smtClean="0"/>
              <a:t>BufferedReader</a:t>
            </a:r>
            <a:r>
              <a:rPr lang="en-US" sz="1800" dirty="0" smtClean="0"/>
              <a:t>(</a:t>
            </a:r>
            <a:r>
              <a:rPr lang="en-US" sz="1800" b="1" dirty="0" smtClean="0"/>
              <a:t>new</a:t>
            </a:r>
            <a:r>
              <a:rPr lang="en-US" sz="1800" dirty="0" smtClean="0"/>
              <a:t> </a:t>
            </a:r>
            <a:r>
              <a:rPr lang="en-US" sz="1800" dirty="0" err="1" smtClean="0"/>
              <a:t>InputStreamReader</a:t>
            </a:r>
            <a:r>
              <a:rPr lang="en-US" sz="1800" dirty="0" smtClean="0"/>
              <a:t>(System.</a:t>
            </a:r>
            <a:r>
              <a:rPr lang="en-US" sz="1800" i="1" dirty="0" smtClean="0"/>
              <a:t>in</a:t>
            </a:r>
            <a:r>
              <a:rPr lang="en-US" sz="1800" dirty="0" smtClean="0"/>
              <a:t>));</a:t>
            </a:r>
          </a:p>
          <a:p>
            <a:pPr eaLnBrk="1" hangingPunct="1">
              <a:buFont typeface="Wingdings" pitchFamily="2" charset="2"/>
              <a:buNone/>
              <a:defRPr/>
            </a:pPr>
            <a:r>
              <a:rPr lang="en-US" sz="1800" dirty="0" smtClean="0"/>
              <a:t>     </a:t>
            </a:r>
            <a:r>
              <a:rPr lang="en-US" sz="1800" dirty="0" err="1" smtClean="0"/>
              <a:t>System.</a:t>
            </a:r>
            <a:r>
              <a:rPr lang="en-US" sz="1800" i="1" dirty="0" err="1" smtClean="0"/>
              <a:t>out</a:t>
            </a:r>
            <a:r>
              <a:rPr lang="en-US" sz="1800" dirty="0" err="1" smtClean="0"/>
              <a:t>.println</a:t>
            </a:r>
            <a:r>
              <a:rPr lang="en-US" sz="1800" dirty="0" smtClean="0"/>
              <a:t>("enter q to quit");</a:t>
            </a:r>
          </a:p>
          <a:p>
            <a:pPr eaLnBrk="1" hangingPunct="1">
              <a:buFont typeface="Wingdings" pitchFamily="2" charset="2"/>
              <a:buNone/>
              <a:defRPr/>
            </a:pPr>
            <a:r>
              <a:rPr lang="en-US" sz="1800" b="1" dirty="0" smtClean="0"/>
              <a:t>     char</a:t>
            </a:r>
            <a:r>
              <a:rPr lang="en-US" sz="1800" dirty="0" smtClean="0"/>
              <a:t> c='a';</a:t>
            </a:r>
          </a:p>
          <a:p>
            <a:pPr eaLnBrk="1" hangingPunct="1">
              <a:buFont typeface="Wingdings" pitchFamily="2" charset="2"/>
              <a:buNone/>
              <a:defRPr/>
            </a:pPr>
            <a:r>
              <a:rPr lang="en-US" sz="1800" b="1" dirty="0" smtClean="0"/>
              <a:t>     do</a:t>
            </a:r>
            <a:endParaRPr lang="en-US" sz="1800" dirty="0" smtClean="0"/>
          </a:p>
          <a:p>
            <a:pPr eaLnBrk="1" hangingPunct="1">
              <a:buFont typeface="Wingdings" pitchFamily="2" charset="2"/>
              <a:buNone/>
              <a:defRPr/>
            </a:pPr>
            <a:r>
              <a:rPr lang="en-US" sz="1800" dirty="0" smtClean="0"/>
              <a:t>       {</a:t>
            </a:r>
          </a:p>
          <a:p>
            <a:pPr eaLnBrk="1" hangingPunct="1">
              <a:buFont typeface="Wingdings" pitchFamily="2" charset="2"/>
              <a:buNone/>
              <a:defRPr/>
            </a:pPr>
            <a:r>
              <a:rPr lang="en-US" sz="1800" b="1" dirty="0" smtClean="0"/>
              <a:t>         try</a:t>
            </a:r>
            <a:r>
              <a:rPr lang="en-US" sz="1800" dirty="0" smtClean="0"/>
              <a:t>{</a:t>
            </a:r>
          </a:p>
          <a:p>
            <a:pPr eaLnBrk="1" hangingPunct="1">
              <a:buFont typeface="Wingdings" pitchFamily="2" charset="2"/>
              <a:buNone/>
              <a:defRPr/>
            </a:pPr>
            <a:r>
              <a:rPr lang="en-US" sz="1800" dirty="0" smtClean="0"/>
              <a:t>             c=(</a:t>
            </a:r>
            <a:r>
              <a:rPr lang="en-US" sz="1800" b="1" dirty="0" smtClean="0"/>
              <a:t>char</a:t>
            </a:r>
            <a:r>
              <a:rPr lang="en-US" sz="1800" dirty="0" smtClean="0"/>
              <a:t>)</a:t>
            </a:r>
            <a:r>
              <a:rPr lang="en-US" sz="1800" dirty="0" err="1" smtClean="0"/>
              <a:t>br.read</a:t>
            </a:r>
            <a:r>
              <a:rPr lang="en-US" sz="1800" dirty="0" smtClean="0"/>
              <a:t>();</a:t>
            </a:r>
          </a:p>
          <a:p>
            <a:pPr eaLnBrk="1" hangingPunct="1">
              <a:buFont typeface="Wingdings" pitchFamily="2" charset="2"/>
              <a:buNone/>
              <a:defRPr/>
            </a:pPr>
            <a:r>
              <a:rPr lang="en-US" sz="1800" dirty="0" smtClean="0"/>
              <a:t>             </a:t>
            </a:r>
            <a:r>
              <a:rPr lang="en-US" sz="1800" dirty="0" err="1" smtClean="0"/>
              <a:t>System.</a:t>
            </a:r>
            <a:r>
              <a:rPr lang="en-US" sz="1800" i="1" dirty="0" err="1" smtClean="0"/>
              <a:t>out</a:t>
            </a:r>
            <a:r>
              <a:rPr lang="en-US" sz="1800" dirty="0" err="1" smtClean="0"/>
              <a:t>.println</a:t>
            </a:r>
            <a:r>
              <a:rPr lang="en-US" sz="1800" dirty="0" smtClean="0"/>
              <a:t>(c);</a:t>
            </a:r>
          </a:p>
          <a:p>
            <a:pPr eaLnBrk="1" hangingPunct="1">
              <a:buFont typeface="Wingdings" pitchFamily="2" charset="2"/>
              <a:buNone/>
              <a:defRPr/>
            </a:pPr>
            <a:r>
              <a:rPr lang="en-US" sz="1800" dirty="0" smtClean="0"/>
              <a:t>              }</a:t>
            </a:r>
            <a:r>
              <a:rPr lang="en-US" sz="1800" b="1" dirty="0" smtClean="0"/>
              <a:t>catch</a:t>
            </a:r>
            <a:r>
              <a:rPr lang="en-US" sz="1800" dirty="0" smtClean="0"/>
              <a:t> (Exception e) {}   </a:t>
            </a:r>
          </a:p>
          <a:p>
            <a:pPr eaLnBrk="1" hangingPunct="1">
              <a:buFont typeface="Wingdings" pitchFamily="2" charset="2"/>
              <a:buNone/>
              <a:defRPr/>
            </a:pPr>
            <a:r>
              <a:rPr lang="en-US" sz="1800" dirty="0" smtClean="0"/>
              <a:t>       }</a:t>
            </a:r>
            <a:r>
              <a:rPr lang="en-US" sz="1800" b="1" dirty="0" smtClean="0"/>
              <a:t>while</a:t>
            </a:r>
            <a:r>
              <a:rPr lang="en-US" sz="1800" dirty="0" smtClean="0"/>
              <a:t>(c!='q');</a:t>
            </a:r>
          </a:p>
          <a:p>
            <a:pPr eaLnBrk="1" hangingPunct="1">
              <a:buFont typeface="Wingdings" pitchFamily="2" charset="2"/>
              <a:buNone/>
              <a:defRPr/>
            </a:pPr>
            <a:r>
              <a:rPr lang="en-US" sz="1800" dirty="0" smtClean="0"/>
              <a:t>    }</a:t>
            </a:r>
          </a:p>
          <a:p>
            <a:pPr eaLnBrk="1" hangingPunct="1">
              <a:buFont typeface="Wingdings" pitchFamily="2" charset="2"/>
              <a:buNone/>
              <a:defRPr/>
            </a:pPr>
            <a:r>
              <a:rPr lang="en-US" sz="1800" dirty="0" smtClean="0"/>
              <a:t>  }	    </a:t>
            </a:r>
          </a:p>
        </p:txBody>
      </p:sp>
      <p:sp>
        <p:nvSpPr>
          <p:cNvPr id="15364" name="Text Box 4"/>
          <p:cNvSpPr txBox="1">
            <a:spLocks noChangeArrowheads="1"/>
          </p:cNvSpPr>
          <p:nvPr/>
        </p:nvSpPr>
        <p:spPr bwMode="auto">
          <a:xfrm>
            <a:off x="533400" y="228600"/>
            <a:ext cx="754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      </a:t>
            </a:r>
            <a:r>
              <a:rPr lang="en-US" altLang="en-US" b="1"/>
              <a:t>Example 1…….</a:t>
            </a:r>
          </a:p>
        </p:txBody>
      </p:sp>
    </p:spTree>
    <p:extLst>
      <p:ext uri="{BB962C8B-B14F-4D97-AF65-F5344CB8AC3E}">
        <p14:creationId xmlns:p14="http://schemas.microsoft.com/office/powerpoint/2010/main" val="18287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933A4662-FDBB-4116-A77F-C5B70ED52D1E}" type="slidenum">
              <a:rPr lang="en-US"/>
              <a:pPr>
                <a:defRPr/>
              </a:pPr>
              <a:t>14</a:t>
            </a:fld>
            <a:endParaRPr lang="en-US"/>
          </a:p>
        </p:txBody>
      </p:sp>
      <p:sp>
        <p:nvSpPr>
          <p:cNvPr id="18434" name="Rectangle 2"/>
          <p:cNvSpPr>
            <a:spLocks noGrp="1" noRot="1" noChangeArrowheads="1"/>
          </p:cNvSpPr>
          <p:nvPr>
            <p:ph type="title"/>
          </p:nvPr>
        </p:nvSpPr>
        <p:spPr>
          <a:xfrm>
            <a:off x="457200" y="244475"/>
            <a:ext cx="8385175" cy="323850"/>
          </a:xfrm>
        </p:spPr>
        <p:txBody>
          <a:bodyPr/>
          <a:lstStyle/>
          <a:p>
            <a:pPr eaLnBrk="1" hangingPunct="1">
              <a:defRPr/>
            </a:pPr>
            <a:r>
              <a:rPr lang="en-US" sz="1800" b="0" smtClean="0">
                <a:solidFill>
                  <a:schemeClr val="tx1"/>
                </a:solidFill>
              </a:rPr>
              <a:t>Example 2…….</a:t>
            </a:r>
          </a:p>
        </p:txBody>
      </p:sp>
      <p:sp>
        <p:nvSpPr>
          <p:cNvPr id="18435" name="Rectangle 3"/>
          <p:cNvSpPr>
            <a:spLocks noGrp="1" noRot="1" noChangeArrowheads="1"/>
          </p:cNvSpPr>
          <p:nvPr>
            <p:ph type="body" idx="4294967295"/>
          </p:nvPr>
        </p:nvSpPr>
        <p:spPr>
          <a:xfrm>
            <a:off x="152400" y="609600"/>
            <a:ext cx="8839200" cy="6019800"/>
          </a:xfrm>
          <a:prstGeom prst="rect">
            <a:avLst/>
          </a:prstGeom>
        </p:spPr>
        <p:txBody>
          <a:bodyPr/>
          <a:lstStyle/>
          <a:p>
            <a:pPr eaLnBrk="1" hangingPunct="1">
              <a:lnSpc>
                <a:spcPct val="80000"/>
              </a:lnSpc>
              <a:buFont typeface="Wingdings" pitchFamily="2" charset="2"/>
              <a:buNone/>
              <a:defRPr/>
            </a:pPr>
            <a:r>
              <a:rPr lang="en-US" sz="1600" b="1" dirty="0" smtClean="0"/>
              <a:t>import</a:t>
            </a:r>
            <a:r>
              <a:rPr lang="en-US" sz="1600" dirty="0" smtClean="0"/>
              <a:t> java.io.*;</a:t>
            </a:r>
          </a:p>
          <a:p>
            <a:pPr eaLnBrk="1" hangingPunct="1">
              <a:lnSpc>
                <a:spcPct val="80000"/>
              </a:lnSpc>
              <a:buFont typeface="Wingdings" pitchFamily="2" charset="2"/>
              <a:buNone/>
              <a:defRPr/>
            </a:pPr>
            <a:r>
              <a:rPr lang="en-US" sz="1600" b="1" dirty="0" smtClean="0"/>
              <a:t>public</a:t>
            </a:r>
            <a:r>
              <a:rPr lang="en-US" sz="1600" dirty="0" smtClean="0"/>
              <a:t> </a:t>
            </a:r>
            <a:r>
              <a:rPr lang="en-US" sz="1600" b="1" dirty="0" smtClean="0"/>
              <a:t>class</a:t>
            </a:r>
            <a:r>
              <a:rPr lang="en-US" sz="1600" dirty="0" smtClean="0"/>
              <a:t> </a:t>
            </a:r>
            <a:r>
              <a:rPr lang="en-US" sz="1600" dirty="0" err="1" smtClean="0"/>
              <a:t>ConsRead</a:t>
            </a:r>
            <a:r>
              <a:rPr lang="en-US" sz="1600" dirty="0" smtClean="0"/>
              <a:t>  {</a:t>
            </a:r>
          </a:p>
          <a:p>
            <a:pPr eaLnBrk="1" hangingPunct="1">
              <a:lnSpc>
                <a:spcPct val="80000"/>
              </a:lnSpc>
              <a:buFont typeface="Wingdings" pitchFamily="2" charset="2"/>
              <a:buNone/>
              <a:defRPr/>
            </a:pPr>
            <a:r>
              <a:rPr lang="en-US" sz="1600" b="1" dirty="0" smtClean="0"/>
              <a:t>    public</a:t>
            </a:r>
            <a:r>
              <a:rPr lang="en-US" sz="1600" dirty="0" smtClean="0"/>
              <a:t> </a:t>
            </a:r>
            <a:r>
              <a:rPr lang="en-US" sz="1600" b="1" dirty="0" smtClean="0"/>
              <a:t>static</a:t>
            </a:r>
            <a:r>
              <a:rPr lang="en-US" sz="1600" dirty="0" smtClean="0"/>
              <a:t> </a:t>
            </a:r>
            <a:r>
              <a:rPr lang="en-US" sz="1600" b="1" dirty="0" smtClean="0"/>
              <a:t>void</a:t>
            </a:r>
            <a:r>
              <a:rPr lang="en-US" sz="1600" dirty="0" smtClean="0"/>
              <a:t> main(String[] </a:t>
            </a:r>
            <a:r>
              <a:rPr lang="en-US" sz="1600" dirty="0" err="1" smtClean="0"/>
              <a:t>args</a:t>
            </a:r>
            <a:r>
              <a:rPr lang="en-US" sz="1600" dirty="0" smtClean="0"/>
              <a:t>) </a:t>
            </a:r>
          </a:p>
          <a:p>
            <a:pPr eaLnBrk="1" hangingPunct="1">
              <a:lnSpc>
                <a:spcPct val="80000"/>
              </a:lnSpc>
              <a:buFont typeface="Wingdings" pitchFamily="2" charset="2"/>
              <a:buNone/>
              <a:defRPr/>
            </a:pPr>
            <a:r>
              <a:rPr lang="en-US" sz="1600" dirty="0" smtClean="0"/>
              <a:t>     {</a:t>
            </a:r>
          </a:p>
          <a:p>
            <a:pPr eaLnBrk="1" hangingPunct="1">
              <a:lnSpc>
                <a:spcPct val="80000"/>
              </a:lnSpc>
              <a:buFont typeface="Wingdings" pitchFamily="2" charset="2"/>
              <a:buNone/>
              <a:defRPr/>
            </a:pPr>
            <a:r>
              <a:rPr lang="en-US" sz="1600" dirty="0" smtClean="0"/>
              <a:t>	</a:t>
            </a:r>
            <a:r>
              <a:rPr lang="en-US" sz="1600" dirty="0" err="1" smtClean="0"/>
              <a:t>BufferedReader</a:t>
            </a:r>
            <a:r>
              <a:rPr lang="en-US" sz="1600" dirty="0" smtClean="0"/>
              <a:t> </a:t>
            </a:r>
            <a:r>
              <a:rPr lang="en-US" sz="1600" dirty="0" err="1" smtClean="0"/>
              <a:t>br</a:t>
            </a:r>
            <a:r>
              <a:rPr lang="en-US" sz="1600" dirty="0" smtClean="0"/>
              <a:t>= </a:t>
            </a:r>
            <a:r>
              <a:rPr lang="en-US" sz="1600" b="1" dirty="0" smtClean="0"/>
              <a:t>new</a:t>
            </a:r>
            <a:r>
              <a:rPr lang="en-US" sz="1600" dirty="0" smtClean="0"/>
              <a:t> </a:t>
            </a:r>
            <a:r>
              <a:rPr lang="en-US" sz="1600" dirty="0" err="1" smtClean="0"/>
              <a:t>BufferedReader</a:t>
            </a:r>
            <a:r>
              <a:rPr lang="en-US" sz="1600" dirty="0" smtClean="0"/>
              <a:t>(</a:t>
            </a:r>
            <a:r>
              <a:rPr lang="en-US" sz="1600" b="1" dirty="0" smtClean="0"/>
              <a:t>new</a:t>
            </a:r>
            <a:r>
              <a:rPr lang="en-US" sz="1600" dirty="0" smtClean="0"/>
              <a:t> </a:t>
            </a:r>
            <a:r>
              <a:rPr lang="en-US" sz="1600" dirty="0" err="1" smtClean="0"/>
              <a:t>InputStreamReader</a:t>
            </a:r>
            <a:r>
              <a:rPr lang="en-US" sz="1600" dirty="0" smtClean="0"/>
              <a:t>(System.</a:t>
            </a:r>
            <a:r>
              <a:rPr lang="en-US" sz="1600" i="1" dirty="0" smtClean="0"/>
              <a:t>in</a:t>
            </a:r>
            <a:r>
              <a:rPr lang="en-US" sz="1600" dirty="0" smtClean="0"/>
              <a:t>));</a:t>
            </a:r>
          </a:p>
          <a:p>
            <a:pPr eaLnBrk="1" hangingPunct="1">
              <a:lnSpc>
                <a:spcPct val="80000"/>
              </a:lnSpc>
              <a:buFont typeface="Wingdings" pitchFamily="2" charset="2"/>
              <a:buNone/>
              <a:defRPr/>
            </a:pPr>
            <a:r>
              <a:rPr lang="en-US" sz="1600" dirty="0" smtClean="0"/>
              <a:t>	String </a:t>
            </a:r>
            <a:r>
              <a:rPr lang="en-US" sz="1600" dirty="0" err="1" smtClean="0"/>
              <a:t>str</a:t>
            </a:r>
            <a:r>
              <a:rPr lang="en-US" sz="1600" dirty="0" smtClean="0"/>
              <a:t>[]=</a:t>
            </a:r>
            <a:r>
              <a:rPr lang="en-US" sz="1600" b="1" dirty="0" smtClean="0"/>
              <a:t>new</a:t>
            </a:r>
            <a:r>
              <a:rPr lang="en-US" sz="1600" dirty="0" smtClean="0"/>
              <a:t> String[100];</a:t>
            </a:r>
          </a:p>
          <a:p>
            <a:pPr eaLnBrk="1" hangingPunct="1">
              <a:lnSpc>
                <a:spcPct val="80000"/>
              </a:lnSpc>
              <a:buFont typeface="Wingdings" pitchFamily="2" charset="2"/>
              <a:buNone/>
              <a:defRPr/>
            </a:pPr>
            <a:r>
              <a:rPr lang="en-US" sz="1600" dirty="0" smtClean="0"/>
              <a:t>	</a:t>
            </a:r>
            <a:r>
              <a:rPr lang="en-US" sz="1600" dirty="0" err="1" smtClean="0"/>
              <a:t>System.</a:t>
            </a:r>
            <a:r>
              <a:rPr lang="en-US" sz="1600" i="1" dirty="0" err="1" smtClean="0"/>
              <a:t>out</a:t>
            </a:r>
            <a:r>
              <a:rPr lang="en-US" sz="1600" dirty="0" err="1" smtClean="0"/>
              <a:t>.println</a:t>
            </a:r>
            <a:r>
              <a:rPr lang="en-US" sz="1600" dirty="0" smtClean="0"/>
              <a:t>("enter the multiple line");</a:t>
            </a:r>
          </a:p>
          <a:p>
            <a:pPr eaLnBrk="1" hangingPunct="1">
              <a:lnSpc>
                <a:spcPct val="80000"/>
              </a:lnSpc>
              <a:buFont typeface="Wingdings" pitchFamily="2" charset="2"/>
              <a:buNone/>
              <a:defRPr/>
            </a:pPr>
            <a:r>
              <a:rPr lang="en-US" sz="1600" dirty="0" smtClean="0"/>
              <a:t>	</a:t>
            </a:r>
            <a:r>
              <a:rPr lang="en-US" sz="1600" dirty="0" err="1" smtClean="0"/>
              <a:t>System.</a:t>
            </a:r>
            <a:r>
              <a:rPr lang="en-US" sz="1600" i="1" dirty="0" err="1" smtClean="0"/>
              <a:t>out</a:t>
            </a:r>
            <a:r>
              <a:rPr lang="en-US" sz="1600" dirty="0" err="1" smtClean="0"/>
              <a:t>.println</a:t>
            </a:r>
            <a:r>
              <a:rPr lang="en-US" sz="1600" dirty="0" smtClean="0"/>
              <a:t>("enter 'stop' to quit");</a:t>
            </a:r>
          </a:p>
          <a:p>
            <a:pPr eaLnBrk="1" hangingPunct="1">
              <a:lnSpc>
                <a:spcPct val="80000"/>
              </a:lnSpc>
              <a:buFont typeface="Wingdings" pitchFamily="2" charset="2"/>
              <a:buNone/>
              <a:defRPr/>
            </a:pPr>
            <a:r>
              <a:rPr lang="en-US" sz="1600" b="1" dirty="0" smtClean="0"/>
              <a:t>	try</a:t>
            </a:r>
            <a:endParaRPr lang="en-US" sz="1600" dirty="0" smtClean="0"/>
          </a:p>
          <a:p>
            <a:pPr eaLnBrk="1" hangingPunct="1">
              <a:lnSpc>
                <a:spcPct val="80000"/>
              </a:lnSpc>
              <a:buFont typeface="Wingdings" pitchFamily="2" charset="2"/>
              <a:buNone/>
              <a:defRPr/>
            </a:pPr>
            <a:r>
              <a:rPr lang="en-US" sz="1600" dirty="0" smtClean="0"/>
              <a:t>		{</a:t>
            </a:r>
          </a:p>
          <a:p>
            <a:pPr eaLnBrk="1" hangingPunct="1">
              <a:lnSpc>
                <a:spcPct val="80000"/>
              </a:lnSpc>
              <a:buFont typeface="Wingdings" pitchFamily="2" charset="2"/>
              <a:buNone/>
              <a:defRPr/>
            </a:pPr>
            <a:r>
              <a:rPr lang="en-US" sz="1600" b="1" dirty="0" smtClean="0"/>
              <a:t>		for</a:t>
            </a:r>
            <a:r>
              <a:rPr lang="en-US" sz="1600" dirty="0" smtClean="0"/>
              <a:t>(</a:t>
            </a:r>
            <a:r>
              <a:rPr lang="en-US" sz="1600" b="1" dirty="0" err="1" smtClean="0"/>
              <a:t>int</a:t>
            </a:r>
            <a:r>
              <a:rPr lang="en-US" sz="1600" dirty="0" smtClean="0"/>
              <a:t> </a:t>
            </a:r>
            <a:r>
              <a:rPr lang="en-US" sz="1600" dirty="0" err="1" smtClean="0"/>
              <a:t>i</a:t>
            </a:r>
            <a:r>
              <a:rPr lang="en-US" sz="1600" dirty="0" smtClean="0"/>
              <a:t>=0;i&lt;100;i++)</a:t>
            </a:r>
          </a:p>
          <a:p>
            <a:pPr eaLnBrk="1" hangingPunct="1">
              <a:lnSpc>
                <a:spcPct val="80000"/>
              </a:lnSpc>
              <a:buFont typeface="Wingdings" pitchFamily="2" charset="2"/>
              <a:buNone/>
              <a:defRPr/>
            </a:pPr>
            <a:r>
              <a:rPr lang="en-US" sz="1600" dirty="0" smtClean="0"/>
              <a:t>		   {</a:t>
            </a:r>
          </a:p>
          <a:p>
            <a:pPr eaLnBrk="1" hangingPunct="1">
              <a:lnSpc>
                <a:spcPct val="80000"/>
              </a:lnSpc>
              <a:buFont typeface="Wingdings" pitchFamily="2" charset="2"/>
              <a:buNone/>
              <a:defRPr/>
            </a:pPr>
            <a:r>
              <a:rPr lang="en-US" sz="1600" dirty="0" smtClean="0"/>
              <a:t> 		    </a:t>
            </a:r>
            <a:r>
              <a:rPr lang="en-US" sz="1600" dirty="0" err="1" smtClean="0"/>
              <a:t>str</a:t>
            </a:r>
            <a:r>
              <a:rPr lang="en-US" sz="1600" dirty="0" smtClean="0"/>
              <a:t>[</a:t>
            </a:r>
            <a:r>
              <a:rPr lang="en-US" sz="1600" dirty="0" err="1" smtClean="0"/>
              <a:t>i</a:t>
            </a:r>
            <a:r>
              <a:rPr lang="en-US" sz="1600" dirty="0" smtClean="0"/>
              <a:t>]=</a:t>
            </a:r>
            <a:r>
              <a:rPr lang="en-US" sz="1600" dirty="0" err="1" smtClean="0"/>
              <a:t>br.readLine</a:t>
            </a:r>
            <a:r>
              <a:rPr lang="en-US" sz="1600" dirty="0" smtClean="0"/>
              <a:t>();</a:t>
            </a:r>
          </a:p>
          <a:p>
            <a:pPr eaLnBrk="1" hangingPunct="1">
              <a:lnSpc>
                <a:spcPct val="80000"/>
              </a:lnSpc>
              <a:buFont typeface="Wingdings" pitchFamily="2" charset="2"/>
              <a:buNone/>
              <a:defRPr/>
            </a:pPr>
            <a:r>
              <a:rPr lang="en-US" sz="1600" dirty="0" smtClean="0"/>
              <a:t>		    </a:t>
            </a:r>
            <a:r>
              <a:rPr lang="en-US" sz="1600" b="1" dirty="0" smtClean="0"/>
              <a:t>if</a:t>
            </a:r>
            <a:r>
              <a:rPr lang="en-US" sz="1600" dirty="0" smtClean="0"/>
              <a:t>(</a:t>
            </a:r>
            <a:r>
              <a:rPr lang="en-US" sz="1600" dirty="0" err="1" smtClean="0"/>
              <a:t>str</a:t>
            </a:r>
            <a:r>
              <a:rPr lang="en-US" sz="1600" dirty="0" smtClean="0"/>
              <a:t>[</a:t>
            </a:r>
            <a:r>
              <a:rPr lang="en-US" sz="1600" dirty="0" err="1" smtClean="0"/>
              <a:t>i</a:t>
            </a:r>
            <a:r>
              <a:rPr lang="en-US" sz="1600" dirty="0" smtClean="0"/>
              <a:t>].equals("stop"))</a:t>
            </a:r>
          </a:p>
          <a:p>
            <a:pPr eaLnBrk="1" hangingPunct="1">
              <a:lnSpc>
                <a:spcPct val="80000"/>
              </a:lnSpc>
              <a:buFont typeface="Wingdings" pitchFamily="2" charset="2"/>
              <a:buNone/>
              <a:defRPr/>
            </a:pPr>
            <a:r>
              <a:rPr lang="en-US" sz="1600" dirty="0" smtClean="0"/>
              <a:t>			 </a:t>
            </a:r>
            <a:r>
              <a:rPr lang="en-US" sz="1600" b="1" dirty="0" smtClean="0"/>
              <a:t>break</a:t>
            </a:r>
            <a:r>
              <a:rPr lang="en-US" sz="1600" dirty="0" smtClean="0"/>
              <a:t>;</a:t>
            </a:r>
          </a:p>
          <a:p>
            <a:pPr eaLnBrk="1" hangingPunct="1">
              <a:lnSpc>
                <a:spcPct val="80000"/>
              </a:lnSpc>
              <a:buFont typeface="Wingdings" pitchFamily="2" charset="2"/>
              <a:buNone/>
              <a:defRPr/>
            </a:pPr>
            <a:r>
              <a:rPr lang="en-US" sz="1600" dirty="0" smtClean="0"/>
              <a:t>		    }</a:t>
            </a:r>
          </a:p>
          <a:p>
            <a:pPr eaLnBrk="1" hangingPunct="1">
              <a:lnSpc>
                <a:spcPct val="80000"/>
              </a:lnSpc>
              <a:buFont typeface="Wingdings" pitchFamily="2" charset="2"/>
              <a:buNone/>
              <a:defRPr/>
            </a:pPr>
            <a:r>
              <a:rPr lang="en-US" sz="1600" dirty="0" smtClean="0"/>
              <a:t>		}</a:t>
            </a:r>
            <a:r>
              <a:rPr lang="en-US" sz="1600" b="1" dirty="0" smtClean="0"/>
              <a:t>catch</a:t>
            </a:r>
            <a:r>
              <a:rPr lang="en-US" sz="1600" dirty="0" smtClean="0"/>
              <a:t> (Exception e) {</a:t>
            </a:r>
            <a:r>
              <a:rPr lang="en-US" sz="1600" dirty="0" err="1" smtClean="0"/>
              <a:t>System.</a:t>
            </a:r>
            <a:r>
              <a:rPr lang="en-US" sz="1600" i="1" dirty="0" err="1" smtClean="0"/>
              <a:t>out</a:t>
            </a:r>
            <a:r>
              <a:rPr lang="en-US" sz="1600" dirty="0" err="1" smtClean="0"/>
              <a:t>.println</a:t>
            </a:r>
            <a:r>
              <a:rPr lang="en-US" sz="1600" dirty="0" smtClean="0"/>
              <a:t>(e);}</a:t>
            </a:r>
          </a:p>
          <a:p>
            <a:pPr eaLnBrk="1" hangingPunct="1">
              <a:lnSpc>
                <a:spcPct val="80000"/>
              </a:lnSpc>
              <a:buFont typeface="Wingdings" pitchFamily="2" charset="2"/>
              <a:buNone/>
              <a:defRPr/>
            </a:pPr>
            <a:r>
              <a:rPr lang="en-US" sz="1600" dirty="0" smtClean="0"/>
              <a:t> 	</a:t>
            </a:r>
            <a:r>
              <a:rPr lang="en-US" sz="1600" dirty="0" err="1" smtClean="0"/>
              <a:t>System.</a:t>
            </a:r>
            <a:r>
              <a:rPr lang="en-US" sz="1600" i="1" dirty="0" err="1" smtClean="0"/>
              <a:t>out</a:t>
            </a:r>
            <a:r>
              <a:rPr lang="en-US" sz="1600" dirty="0" err="1" smtClean="0"/>
              <a:t>.println</a:t>
            </a:r>
            <a:r>
              <a:rPr lang="en-US" sz="1600" dirty="0" smtClean="0"/>
              <a:t>("here is your data");</a:t>
            </a:r>
          </a:p>
          <a:p>
            <a:pPr eaLnBrk="1" hangingPunct="1">
              <a:lnSpc>
                <a:spcPct val="80000"/>
              </a:lnSpc>
              <a:buFont typeface="Wingdings" pitchFamily="2" charset="2"/>
              <a:buNone/>
              <a:defRPr/>
            </a:pPr>
            <a:r>
              <a:rPr lang="en-US" sz="1600" b="1" dirty="0" smtClean="0"/>
              <a:t>	for</a:t>
            </a:r>
            <a:r>
              <a:rPr lang="en-US" sz="1600" dirty="0" smtClean="0"/>
              <a:t>(</a:t>
            </a:r>
            <a:r>
              <a:rPr lang="en-US" sz="1600" b="1" dirty="0" err="1" smtClean="0"/>
              <a:t>int</a:t>
            </a:r>
            <a:r>
              <a:rPr lang="en-US" sz="1600" dirty="0" smtClean="0"/>
              <a:t> </a:t>
            </a:r>
            <a:r>
              <a:rPr lang="en-US" sz="1600" dirty="0" err="1" smtClean="0"/>
              <a:t>i</a:t>
            </a:r>
            <a:r>
              <a:rPr lang="en-US" sz="1600" dirty="0" smtClean="0"/>
              <a:t>=0;i&lt;100;i++)	</a:t>
            </a:r>
          </a:p>
          <a:p>
            <a:pPr eaLnBrk="1" hangingPunct="1">
              <a:lnSpc>
                <a:spcPct val="80000"/>
              </a:lnSpc>
              <a:buFont typeface="Wingdings" pitchFamily="2" charset="2"/>
              <a:buNone/>
              <a:defRPr/>
            </a:pPr>
            <a:r>
              <a:rPr lang="en-US" sz="1600" dirty="0" smtClean="0"/>
              <a:t>  		 {</a:t>
            </a:r>
          </a:p>
          <a:p>
            <a:pPr eaLnBrk="1" hangingPunct="1">
              <a:lnSpc>
                <a:spcPct val="80000"/>
              </a:lnSpc>
              <a:buFont typeface="Wingdings" pitchFamily="2" charset="2"/>
              <a:buNone/>
              <a:defRPr/>
            </a:pPr>
            <a:r>
              <a:rPr lang="en-US" sz="1600" dirty="0" smtClean="0"/>
              <a:t>		</a:t>
            </a:r>
            <a:r>
              <a:rPr lang="en-US" sz="1600" dirty="0" err="1" smtClean="0"/>
              <a:t>System.</a:t>
            </a:r>
            <a:r>
              <a:rPr lang="en-US" sz="1600" i="1" dirty="0" err="1" smtClean="0"/>
              <a:t>out</a:t>
            </a:r>
            <a:r>
              <a:rPr lang="en-US" sz="1600" dirty="0" err="1" smtClean="0"/>
              <a:t>.println</a:t>
            </a:r>
            <a:r>
              <a:rPr lang="en-US" sz="1600" dirty="0" smtClean="0"/>
              <a:t>(</a:t>
            </a:r>
            <a:r>
              <a:rPr lang="en-US" sz="1600" dirty="0" err="1" smtClean="0"/>
              <a:t>str</a:t>
            </a:r>
            <a:r>
              <a:rPr lang="en-US" sz="1600" dirty="0" smtClean="0"/>
              <a:t>[</a:t>
            </a:r>
            <a:r>
              <a:rPr lang="en-US" sz="1600" dirty="0" err="1" smtClean="0"/>
              <a:t>i</a:t>
            </a:r>
            <a:r>
              <a:rPr lang="en-US" sz="1600" dirty="0" smtClean="0"/>
              <a:t>]);</a:t>
            </a:r>
          </a:p>
          <a:p>
            <a:pPr eaLnBrk="1" hangingPunct="1">
              <a:lnSpc>
                <a:spcPct val="80000"/>
              </a:lnSpc>
              <a:buFont typeface="Wingdings" pitchFamily="2" charset="2"/>
              <a:buNone/>
              <a:defRPr/>
            </a:pPr>
            <a:r>
              <a:rPr lang="en-US" sz="1600" b="1" dirty="0" smtClean="0"/>
              <a:t>		if</a:t>
            </a:r>
            <a:r>
              <a:rPr lang="en-US" sz="1600" dirty="0" smtClean="0"/>
              <a:t>(</a:t>
            </a:r>
            <a:r>
              <a:rPr lang="en-US" sz="1600" dirty="0" err="1" smtClean="0"/>
              <a:t>str</a:t>
            </a:r>
            <a:r>
              <a:rPr lang="en-US" sz="1600" dirty="0" smtClean="0"/>
              <a:t>[</a:t>
            </a:r>
            <a:r>
              <a:rPr lang="en-US" sz="1600" dirty="0" err="1" smtClean="0"/>
              <a:t>i</a:t>
            </a:r>
            <a:r>
              <a:rPr lang="en-US" sz="1600" dirty="0" smtClean="0"/>
              <a:t>].equals("stop"))</a:t>
            </a:r>
          </a:p>
          <a:p>
            <a:pPr eaLnBrk="1" hangingPunct="1">
              <a:lnSpc>
                <a:spcPct val="80000"/>
              </a:lnSpc>
              <a:buFont typeface="Wingdings" pitchFamily="2" charset="2"/>
              <a:buNone/>
              <a:defRPr/>
            </a:pPr>
            <a:r>
              <a:rPr lang="en-US" sz="1600" dirty="0" smtClean="0"/>
              <a:t>		 </a:t>
            </a:r>
            <a:r>
              <a:rPr lang="en-US" sz="1600" b="1" dirty="0" smtClean="0"/>
              <a:t>break</a:t>
            </a:r>
            <a:r>
              <a:rPr lang="en-US" sz="1600" dirty="0" smtClean="0"/>
              <a:t>;   }  }   }</a:t>
            </a:r>
          </a:p>
          <a:p>
            <a:pPr eaLnBrk="1" hangingPunct="1">
              <a:lnSpc>
                <a:spcPct val="80000"/>
              </a:lnSpc>
              <a:buFont typeface="Wingdings" pitchFamily="2" charset="2"/>
              <a:buNone/>
              <a:defRPr/>
            </a:pPr>
            <a:endParaRPr lang="en-US" sz="1600" dirty="0" smtClean="0"/>
          </a:p>
        </p:txBody>
      </p:sp>
    </p:spTree>
    <p:extLst>
      <p:ext uri="{BB962C8B-B14F-4D97-AF65-F5344CB8AC3E}">
        <p14:creationId xmlns:p14="http://schemas.microsoft.com/office/powerpoint/2010/main" val="261306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F4299E9B-2831-4A46-A1F2-4D9C3011FA01}" type="slidenum">
              <a:rPr lang="en-US"/>
              <a:pPr>
                <a:defRPr/>
              </a:pPr>
              <a:t>15</a:t>
            </a:fld>
            <a:endParaRPr lang="en-US"/>
          </a:p>
        </p:txBody>
      </p:sp>
      <p:sp>
        <p:nvSpPr>
          <p:cNvPr id="19458" name="Rectangle 2"/>
          <p:cNvSpPr>
            <a:spLocks noGrp="1" noRot="1" noChangeArrowheads="1"/>
          </p:cNvSpPr>
          <p:nvPr>
            <p:ph type="title"/>
          </p:nvPr>
        </p:nvSpPr>
        <p:spPr>
          <a:xfrm>
            <a:off x="457200" y="152400"/>
            <a:ext cx="8229600" cy="533400"/>
          </a:xfrm>
        </p:spPr>
        <p:txBody>
          <a:bodyPr/>
          <a:lstStyle/>
          <a:p>
            <a:pPr eaLnBrk="1" hangingPunct="1">
              <a:defRPr/>
            </a:pPr>
            <a:r>
              <a:rPr lang="en-US" sz="3200" b="0" smtClean="0"/>
              <a:t>Writing Console Output (byte stream)</a:t>
            </a:r>
          </a:p>
        </p:txBody>
      </p:sp>
      <p:sp>
        <p:nvSpPr>
          <p:cNvPr id="19459" name="Rectangle 3"/>
          <p:cNvSpPr>
            <a:spLocks noGrp="1" noRot="1" noChangeArrowheads="1"/>
          </p:cNvSpPr>
          <p:nvPr>
            <p:ph type="body" idx="4294967295"/>
          </p:nvPr>
        </p:nvSpPr>
        <p:spPr>
          <a:xfrm>
            <a:off x="457200" y="762000"/>
            <a:ext cx="8229600" cy="5364163"/>
          </a:xfrm>
          <a:prstGeom prst="rect">
            <a:avLst/>
          </a:prstGeom>
        </p:spPr>
        <p:txBody>
          <a:bodyPr/>
          <a:lstStyle/>
          <a:p>
            <a:pPr eaLnBrk="1" hangingPunct="1">
              <a:defRPr/>
            </a:pPr>
            <a:r>
              <a:rPr lang="en-US" sz="1600" smtClean="0"/>
              <a:t>Writing output on console is very easy. It can be done by…</a:t>
            </a:r>
          </a:p>
          <a:p>
            <a:pPr lvl="1" eaLnBrk="1" hangingPunct="1">
              <a:defRPr/>
            </a:pPr>
            <a:r>
              <a:rPr lang="en-US" sz="1400" b="1" smtClean="0"/>
              <a:t>print()</a:t>
            </a:r>
          </a:p>
          <a:p>
            <a:pPr lvl="1" eaLnBrk="1" hangingPunct="1">
              <a:defRPr/>
            </a:pPr>
            <a:r>
              <a:rPr lang="en-US" sz="1400" b="1" smtClean="0"/>
              <a:t>println()</a:t>
            </a:r>
            <a:r>
              <a:rPr lang="en-US" sz="1400" smtClean="0"/>
              <a:t>   </a:t>
            </a:r>
            <a:br>
              <a:rPr lang="en-US" sz="1400" smtClean="0"/>
            </a:br>
            <a:endParaRPr lang="en-US" sz="1400" smtClean="0"/>
          </a:p>
          <a:p>
            <a:pPr lvl="1" eaLnBrk="1" hangingPunct="1">
              <a:buFont typeface="Wingdings" pitchFamily="2" charset="2"/>
              <a:buNone/>
              <a:defRPr/>
            </a:pPr>
            <a:r>
              <a:rPr lang="en-US" sz="1800" smtClean="0"/>
              <a:t>These methods are described by </a:t>
            </a:r>
            <a:r>
              <a:rPr lang="en-US" sz="1800" b="1" smtClean="0"/>
              <a:t>“PrintStream</a:t>
            </a:r>
            <a:r>
              <a:rPr lang="en-US" sz="1800" smtClean="0"/>
              <a:t>” class and we have </a:t>
            </a:r>
            <a:r>
              <a:rPr lang="en-US" sz="1800" b="1" smtClean="0"/>
              <a:t>“System.out</a:t>
            </a:r>
            <a:r>
              <a:rPr lang="en-US" sz="1800" smtClean="0"/>
              <a:t>”   that  refers “PrintStream”.</a:t>
            </a:r>
            <a:r>
              <a:rPr lang="en-US" sz="1400" smtClean="0"/>
              <a:t> </a:t>
            </a:r>
          </a:p>
          <a:p>
            <a:pPr lvl="1" eaLnBrk="1" hangingPunct="1">
              <a:buFont typeface="Wingdings" pitchFamily="2" charset="2"/>
              <a:buNone/>
              <a:defRPr/>
            </a:pPr>
            <a:endParaRPr lang="en-US" sz="1400" smtClean="0"/>
          </a:p>
          <a:p>
            <a:pPr lvl="1" eaLnBrk="1" hangingPunct="1">
              <a:buFont typeface="Wingdings" pitchFamily="2" charset="2"/>
              <a:buNone/>
              <a:defRPr/>
            </a:pPr>
            <a:r>
              <a:rPr lang="en-US" sz="1400" b="1" smtClean="0"/>
              <a:t>Example:</a:t>
            </a:r>
          </a:p>
          <a:p>
            <a:pPr lvl="1" eaLnBrk="1" hangingPunct="1">
              <a:buFont typeface="Wingdings" pitchFamily="2" charset="2"/>
              <a:buNone/>
              <a:defRPr/>
            </a:pPr>
            <a:r>
              <a:rPr lang="en-US" sz="1400" smtClean="0"/>
              <a:t>      System.out.print();</a:t>
            </a:r>
          </a:p>
          <a:p>
            <a:pPr lvl="1" eaLnBrk="1" hangingPunct="1">
              <a:buFont typeface="Wingdings" pitchFamily="2" charset="2"/>
              <a:buNone/>
              <a:defRPr/>
            </a:pPr>
            <a:r>
              <a:rPr lang="en-US" sz="1400" smtClean="0"/>
              <a:t>      System.out.println()</a:t>
            </a:r>
          </a:p>
          <a:p>
            <a:pPr lvl="1" eaLnBrk="1" hangingPunct="1">
              <a:buFont typeface="Wingdings" pitchFamily="2" charset="2"/>
              <a:buNone/>
              <a:defRPr/>
            </a:pPr>
            <a:endParaRPr lang="en-US" sz="1400" smtClean="0"/>
          </a:p>
          <a:p>
            <a:pPr lvl="1" eaLnBrk="1" hangingPunct="1">
              <a:buFont typeface="Wingdings" pitchFamily="2" charset="2"/>
              <a:buNone/>
              <a:defRPr/>
            </a:pPr>
            <a:r>
              <a:rPr lang="en-US" sz="1800" smtClean="0"/>
              <a:t>“ PrintStream ” is the subclass of  “OutputStream ” so we also use</a:t>
            </a:r>
          </a:p>
          <a:p>
            <a:pPr lvl="1" eaLnBrk="1" hangingPunct="1">
              <a:defRPr/>
            </a:pPr>
            <a:r>
              <a:rPr lang="en-US" sz="1400" smtClean="0"/>
              <a:t>write ()</a:t>
            </a:r>
          </a:p>
          <a:p>
            <a:pPr lvl="1" eaLnBrk="1" hangingPunct="1">
              <a:defRPr/>
            </a:pPr>
            <a:endParaRPr lang="en-US" sz="1400" smtClean="0"/>
          </a:p>
          <a:p>
            <a:pPr lvl="1" eaLnBrk="1" hangingPunct="1">
              <a:buFont typeface="Wingdings" pitchFamily="2" charset="2"/>
              <a:buNone/>
              <a:defRPr/>
            </a:pPr>
            <a:r>
              <a:rPr lang="en-US" sz="1400" b="1" smtClean="0"/>
              <a:t>Example:</a:t>
            </a:r>
          </a:p>
          <a:p>
            <a:pPr lvl="1" eaLnBrk="1" hangingPunct="1">
              <a:buFont typeface="Wingdings" pitchFamily="2" charset="2"/>
              <a:buNone/>
              <a:defRPr/>
            </a:pPr>
            <a:r>
              <a:rPr lang="en-US" sz="1400" smtClean="0"/>
              <a:t>      System.out.write();</a:t>
            </a:r>
          </a:p>
          <a:p>
            <a:pPr lvl="1" eaLnBrk="1" hangingPunct="1">
              <a:buFont typeface="Wingdings" pitchFamily="2" charset="2"/>
              <a:buNone/>
              <a:defRPr/>
            </a:pPr>
            <a:r>
              <a:rPr lang="en-US" sz="1400" smtClean="0"/>
              <a:t>      System.out.write(‘/n’);</a:t>
            </a:r>
          </a:p>
          <a:p>
            <a:pPr lvl="1" eaLnBrk="1" hangingPunct="1">
              <a:buFont typeface="Wingdings" pitchFamily="2" charset="2"/>
              <a:buNone/>
              <a:defRPr/>
            </a:pPr>
            <a:endParaRPr lang="en-US" sz="1400" smtClean="0"/>
          </a:p>
        </p:txBody>
      </p:sp>
    </p:spTree>
    <p:extLst>
      <p:ext uri="{BB962C8B-B14F-4D97-AF65-F5344CB8AC3E}">
        <p14:creationId xmlns:p14="http://schemas.microsoft.com/office/powerpoint/2010/main" val="4142044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61A9A385-9D05-4EB7-9984-6964B4E0C2B2}" type="slidenum">
              <a:rPr lang="en-US"/>
              <a:pPr>
                <a:defRPr/>
              </a:pPr>
              <a:t>16</a:t>
            </a:fld>
            <a:endParaRPr lang="en-US"/>
          </a:p>
        </p:txBody>
      </p:sp>
      <p:sp>
        <p:nvSpPr>
          <p:cNvPr id="20483" name="Rectangle 3"/>
          <p:cNvSpPr>
            <a:spLocks noGrp="1" noRot="1" noChangeArrowheads="1"/>
          </p:cNvSpPr>
          <p:nvPr>
            <p:ph type="body" idx="4294967295"/>
          </p:nvPr>
        </p:nvSpPr>
        <p:spPr>
          <a:xfrm>
            <a:off x="152400" y="762000"/>
            <a:ext cx="8763000" cy="5791200"/>
          </a:xfrm>
          <a:prstGeom prst="rect">
            <a:avLst/>
          </a:prstGeom>
        </p:spPr>
        <p:txBody>
          <a:bodyPr/>
          <a:lstStyle/>
          <a:p>
            <a:pPr eaLnBrk="1" hangingPunct="1">
              <a:defRPr/>
            </a:pPr>
            <a:r>
              <a:rPr lang="en-US" sz="2800" b="1" dirty="0" smtClean="0"/>
              <a:t>The “</a:t>
            </a:r>
            <a:r>
              <a:rPr lang="en-US" sz="2800" b="1" dirty="0" err="1" smtClean="0"/>
              <a:t>PrintWriter</a:t>
            </a:r>
            <a:r>
              <a:rPr lang="en-US" sz="2800" b="1" dirty="0" smtClean="0"/>
              <a:t>” class</a:t>
            </a:r>
            <a:r>
              <a:rPr lang="en-US" sz="2400" b="1" dirty="0" smtClean="0"/>
              <a:t> :</a:t>
            </a:r>
            <a:br>
              <a:rPr lang="en-US" sz="2400" b="1" dirty="0" smtClean="0"/>
            </a:br>
            <a:endParaRPr lang="en-US" sz="2400" b="1" dirty="0" smtClean="0"/>
          </a:p>
          <a:p>
            <a:pPr lvl="1" eaLnBrk="1" hangingPunct="1">
              <a:defRPr/>
            </a:pPr>
            <a:r>
              <a:rPr lang="en-US" sz="2000" b="1" dirty="0" smtClean="0"/>
              <a:t>We can use “</a:t>
            </a:r>
            <a:r>
              <a:rPr lang="en-US" sz="2000" b="1" dirty="0" err="1" smtClean="0"/>
              <a:t>System.out</a:t>
            </a:r>
            <a:r>
              <a:rPr lang="en-US" sz="2000" b="1" dirty="0" smtClean="0"/>
              <a:t>” to write the output on console but we know that is a byte stream. </a:t>
            </a:r>
          </a:p>
          <a:p>
            <a:pPr lvl="1" eaLnBrk="1" hangingPunct="1">
              <a:defRPr/>
            </a:pPr>
            <a:r>
              <a:rPr lang="en-US" sz="2000" b="1" dirty="0" smtClean="0"/>
              <a:t>In real world application the character stream is recommended for writing output .</a:t>
            </a:r>
          </a:p>
          <a:p>
            <a:pPr lvl="1" eaLnBrk="1" hangingPunct="1">
              <a:defRPr/>
            </a:pPr>
            <a:r>
              <a:rPr lang="en-US" sz="2000" b="1" dirty="0" smtClean="0"/>
              <a:t>We can use “</a:t>
            </a:r>
            <a:r>
              <a:rPr lang="en-US" sz="2000" b="1" dirty="0" err="1" smtClean="0"/>
              <a:t>PrintWriter</a:t>
            </a:r>
            <a:r>
              <a:rPr lang="en-US" sz="2000" b="1" dirty="0" smtClean="0"/>
              <a:t>” that is a character stream class </a:t>
            </a:r>
            <a:br>
              <a:rPr lang="en-US" sz="2000" b="1" dirty="0" smtClean="0"/>
            </a:br>
            <a:r>
              <a:rPr lang="en-US" sz="2000" b="1" dirty="0" smtClean="0"/>
              <a:t/>
            </a:r>
            <a:br>
              <a:rPr lang="en-US" sz="2000" b="1" dirty="0" smtClean="0"/>
            </a:br>
            <a:r>
              <a:rPr lang="en-US" sz="2000" b="1" u="sng" dirty="0" smtClean="0"/>
              <a:t>Constructor :</a:t>
            </a:r>
            <a:br>
              <a:rPr lang="en-US" sz="2000" b="1" u="sng" dirty="0" smtClean="0"/>
            </a:br>
            <a:endParaRPr lang="en-US" sz="2000" b="1" u="sng" dirty="0" smtClean="0"/>
          </a:p>
          <a:p>
            <a:pPr lvl="2" eaLnBrk="1" hangingPunct="1">
              <a:buFont typeface="Wingdings" pitchFamily="2" charset="2"/>
              <a:buNone/>
              <a:defRPr/>
            </a:pPr>
            <a:r>
              <a:rPr lang="en-US" sz="1800" b="1" dirty="0" smtClean="0"/>
              <a:t>     </a:t>
            </a:r>
            <a:r>
              <a:rPr lang="en-US" sz="1800" b="1" dirty="0" err="1" smtClean="0"/>
              <a:t>PrintWriter</a:t>
            </a:r>
            <a:r>
              <a:rPr lang="en-US" sz="1800" b="1" dirty="0" smtClean="0"/>
              <a:t> ( </a:t>
            </a:r>
            <a:r>
              <a:rPr lang="en-US" sz="1800" b="1" dirty="0" err="1" smtClean="0"/>
              <a:t>OutputStream</a:t>
            </a:r>
            <a:r>
              <a:rPr lang="en-US" sz="1800" b="1" dirty="0" smtClean="0"/>
              <a:t> </a:t>
            </a:r>
            <a:r>
              <a:rPr lang="en-US" sz="1800" b="1" i="1" dirty="0" smtClean="0"/>
              <a:t>ob</a:t>
            </a:r>
            <a:r>
              <a:rPr lang="en-US" sz="1800" b="1" dirty="0" smtClean="0"/>
              <a:t> , Boolean </a:t>
            </a:r>
            <a:r>
              <a:rPr lang="en-US" sz="1800" b="1" i="1" dirty="0" err="1" smtClean="0"/>
              <a:t>flushOnNewLine</a:t>
            </a:r>
            <a:r>
              <a:rPr lang="en-US" sz="1800" b="1" dirty="0" smtClean="0"/>
              <a:t>)</a:t>
            </a:r>
          </a:p>
          <a:p>
            <a:pPr lvl="2" eaLnBrk="1" hangingPunct="1">
              <a:buFont typeface="Wingdings" pitchFamily="2" charset="2"/>
              <a:buNone/>
              <a:defRPr/>
            </a:pPr>
            <a:endParaRPr lang="en-US" sz="1800" b="1" dirty="0" smtClean="0"/>
          </a:p>
          <a:p>
            <a:pPr lvl="2" eaLnBrk="1" hangingPunct="1">
              <a:buFont typeface="Wingdings" pitchFamily="2" charset="2"/>
              <a:buNone/>
              <a:defRPr/>
            </a:pPr>
            <a:r>
              <a:rPr lang="en-US" sz="2000" b="1" u="sng" dirty="0" smtClean="0"/>
              <a:t>Methods :</a:t>
            </a:r>
            <a:endParaRPr lang="en-US" sz="2000" b="1" dirty="0" smtClean="0"/>
          </a:p>
          <a:p>
            <a:pPr lvl="2" eaLnBrk="1" hangingPunct="1">
              <a:buFont typeface="Wingdings" pitchFamily="2" charset="2"/>
              <a:buNone/>
              <a:defRPr/>
            </a:pPr>
            <a:r>
              <a:rPr lang="en-US" sz="2000" b="1" dirty="0" smtClean="0"/>
              <a:t>      </a:t>
            </a:r>
            <a:r>
              <a:rPr lang="en-US" sz="1800" b="1" dirty="0" smtClean="0"/>
              <a:t>print();</a:t>
            </a:r>
          </a:p>
          <a:p>
            <a:pPr lvl="2" eaLnBrk="1" hangingPunct="1">
              <a:buFont typeface="Wingdings" pitchFamily="2" charset="2"/>
              <a:buNone/>
              <a:defRPr/>
            </a:pPr>
            <a:r>
              <a:rPr lang="en-US" sz="1800" b="1" dirty="0" smtClean="0"/>
              <a:t>      </a:t>
            </a:r>
            <a:r>
              <a:rPr lang="en-US" sz="1800" b="1" dirty="0" err="1" smtClean="0"/>
              <a:t>println</a:t>
            </a:r>
            <a:r>
              <a:rPr lang="en-US" sz="1800" b="1" dirty="0" smtClean="0"/>
              <a:t>();</a:t>
            </a:r>
          </a:p>
          <a:p>
            <a:pPr lvl="1" eaLnBrk="1" hangingPunct="1">
              <a:defRPr/>
            </a:pPr>
            <a:endParaRPr lang="en-US" sz="2000" b="1" dirty="0" smtClean="0"/>
          </a:p>
        </p:txBody>
      </p:sp>
      <p:sp>
        <p:nvSpPr>
          <p:cNvPr id="20484" name="Rectangle 4"/>
          <p:cNvSpPr>
            <a:spLocks noGrp="1" noChangeArrowheads="1"/>
          </p:cNvSpPr>
          <p:nvPr>
            <p:ph type="title"/>
          </p:nvPr>
        </p:nvSpPr>
        <p:spPr>
          <a:xfrm>
            <a:off x="685800" y="152400"/>
            <a:ext cx="8229600" cy="457200"/>
          </a:xfrm>
        </p:spPr>
        <p:txBody>
          <a:bodyPr/>
          <a:lstStyle/>
          <a:p>
            <a:pPr eaLnBrk="1" hangingPunct="1">
              <a:defRPr/>
            </a:pPr>
            <a:r>
              <a:rPr lang="en-US" sz="2800" b="0" smtClean="0"/>
              <a:t>Writing Console Output</a:t>
            </a:r>
            <a:r>
              <a:rPr lang="en-US" sz="4000" b="0" smtClean="0"/>
              <a:t> </a:t>
            </a:r>
            <a:r>
              <a:rPr lang="en-US" sz="2800" b="0" smtClean="0"/>
              <a:t>(character stream)</a:t>
            </a:r>
          </a:p>
        </p:txBody>
      </p:sp>
    </p:spTree>
    <p:extLst>
      <p:ext uri="{BB962C8B-B14F-4D97-AF65-F5344CB8AC3E}">
        <p14:creationId xmlns:p14="http://schemas.microsoft.com/office/powerpoint/2010/main" val="1311333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5EFA98E1-0BF9-4D3C-8CF0-EF3CCC8B54C7}" type="slidenum">
              <a:rPr lang="en-US"/>
              <a:pPr>
                <a:defRPr/>
              </a:pPr>
              <a:t>17</a:t>
            </a:fld>
            <a:endParaRPr lang="en-US"/>
          </a:p>
        </p:txBody>
      </p:sp>
      <p:sp>
        <p:nvSpPr>
          <p:cNvPr id="21506" name="Rectangle 2"/>
          <p:cNvSpPr>
            <a:spLocks noGrp="1" noRot="1" noChangeArrowheads="1"/>
          </p:cNvSpPr>
          <p:nvPr>
            <p:ph type="title"/>
          </p:nvPr>
        </p:nvSpPr>
        <p:spPr>
          <a:xfrm>
            <a:off x="457200" y="244475"/>
            <a:ext cx="8385175" cy="514350"/>
          </a:xfrm>
        </p:spPr>
        <p:txBody>
          <a:bodyPr/>
          <a:lstStyle/>
          <a:p>
            <a:pPr eaLnBrk="1" hangingPunct="1">
              <a:defRPr/>
            </a:pPr>
            <a:r>
              <a:rPr lang="en-US" sz="2800" b="0" smtClean="0"/>
              <a:t>Example….</a:t>
            </a:r>
          </a:p>
        </p:txBody>
      </p:sp>
      <p:sp>
        <p:nvSpPr>
          <p:cNvPr id="21507" name="Rectangle 3"/>
          <p:cNvSpPr>
            <a:spLocks noGrp="1" noRot="1" noChangeArrowheads="1"/>
          </p:cNvSpPr>
          <p:nvPr>
            <p:ph type="body" idx="4294967295"/>
          </p:nvPr>
        </p:nvSpPr>
        <p:spPr>
          <a:xfrm>
            <a:off x="457200" y="914400"/>
            <a:ext cx="8229600" cy="5211763"/>
          </a:xfrm>
          <a:prstGeom prst="rect">
            <a:avLst/>
          </a:prstGeom>
        </p:spPr>
        <p:txBody>
          <a:bodyPr/>
          <a:lstStyle/>
          <a:p>
            <a:pPr eaLnBrk="1" hangingPunct="1">
              <a:lnSpc>
                <a:spcPct val="80000"/>
              </a:lnSpc>
              <a:buFont typeface="Wingdings" pitchFamily="2" charset="2"/>
              <a:buNone/>
              <a:defRPr/>
            </a:pPr>
            <a:r>
              <a:rPr lang="en-US" sz="2400" b="1" dirty="0" smtClean="0"/>
              <a:t>import</a:t>
            </a:r>
            <a:r>
              <a:rPr lang="en-US" sz="2400" dirty="0" smtClean="0"/>
              <a:t> </a:t>
            </a:r>
            <a:r>
              <a:rPr lang="en-US" sz="2400" dirty="0" err="1" smtClean="0"/>
              <a:t>java.io.PrintWriter</a:t>
            </a:r>
            <a:r>
              <a:rPr lang="en-US" sz="2400" dirty="0" smtClean="0"/>
              <a:t>;</a:t>
            </a:r>
          </a:p>
          <a:p>
            <a:pPr eaLnBrk="1" hangingPunct="1">
              <a:lnSpc>
                <a:spcPct val="80000"/>
              </a:lnSpc>
              <a:buFont typeface="Wingdings" pitchFamily="2" charset="2"/>
              <a:buNone/>
              <a:defRPr/>
            </a:pPr>
            <a:r>
              <a:rPr lang="en-US" sz="2400" b="1" dirty="0" smtClean="0"/>
              <a:t> public</a:t>
            </a:r>
            <a:r>
              <a:rPr lang="en-US" sz="2400" dirty="0" smtClean="0"/>
              <a:t> </a:t>
            </a:r>
            <a:r>
              <a:rPr lang="en-US" sz="2400" b="1" dirty="0" smtClean="0"/>
              <a:t>class</a:t>
            </a:r>
            <a:r>
              <a:rPr lang="en-US" sz="2400" dirty="0" smtClean="0"/>
              <a:t> Example {</a:t>
            </a:r>
          </a:p>
          <a:p>
            <a:pPr eaLnBrk="1" hangingPunct="1">
              <a:lnSpc>
                <a:spcPct val="80000"/>
              </a:lnSpc>
              <a:buFont typeface="Wingdings" pitchFamily="2" charset="2"/>
              <a:buNone/>
              <a:defRPr/>
            </a:pPr>
            <a:r>
              <a:rPr lang="en-US" sz="2400" b="1" dirty="0" smtClean="0"/>
              <a:t>   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eaLnBrk="1" hangingPunct="1">
              <a:lnSpc>
                <a:spcPct val="80000"/>
              </a:lnSpc>
              <a:buFont typeface="Wingdings" pitchFamily="2" charset="2"/>
              <a:buNone/>
              <a:defRPr/>
            </a:pPr>
            <a:r>
              <a:rPr lang="en-US" sz="2400" dirty="0" smtClean="0"/>
              <a:t>       {</a:t>
            </a:r>
          </a:p>
          <a:p>
            <a:pPr eaLnBrk="1" hangingPunct="1">
              <a:lnSpc>
                <a:spcPct val="80000"/>
              </a:lnSpc>
              <a:buFont typeface="Wingdings" pitchFamily="2" charset="2"/>
              <a:buNone/>
              <a:defRPr/>
            </a:pPr>
            <a:r>
              <a:rPr lang="en-US" sz="2400" dirty="0" smtClean="0"/>
              <a:t>        </a:t>
            </a:r>
            <a:r>
              <a:rPr lang="en-US" sz="2400" dirty="0" err="1" smtClean="0"/>
              <a:t>PrintWriter</a:t>
            </a:r>
            <a:r>
              <a:rPr lang="en-US" sz="2400" dirty="0" smtClean="0"/>
              <a:t> pw=</a:t>
            </a:r>
            <a:r>
              <a:rPr lang="en-US" sz="2400" b="1" dirty="0" smtClean="0"/>
              <a:t>new</a:t>
            </a:r>
            <a:r>
              <a:rPr lang="en-US" sz="2400" dirty="0" smtClean="0"/>
              <a:t> </a:t>
            </a:r>
            <a:r>
              <a:rPr lang="en-US" sz="2400" dirty="0" err="1" smtClean="0"/>
              <a:t>PrintWriter</a:t>
            </a:r>
            <a:r>
              <a:rPr lang="en-US" sz="2400" dirty="0" smtClean="0"/>
              <a:t>(</a:t>
            </a:r>
            <a:r>
              <a:rPr lang="en-US" sz="2400" dirty="0" err="1" smtClean="0"/>
              <a:t>System.</a:t>
            </a:r>
            <a:r>
              <a:rPr lang="en-US" sz="2400" i="1" dirty="0" err="1" smtClean="0"/>
              <a:t>out</a:t>
            </a:r>
            <a:r>
              <a:rPr lang="en-US" sz="2400" dirty="0" err="1" smtClean="0"/>
              <a:t>,</a:t>
            </a:r>
            <a:r>
              <a:rPr lang="en-US" sz="2400" b="1" dirty="0" err="1" smtClean="0"/>
              <a:t>true</a:t>
            </a:r>
            <a:r>
              <a:rPr lang="en-US" sz="2400" dirty="0" smtClean="0"/>
              <a:t>);</a:t>
            </a:r>
          </a:p>
          <a:p>
            <a:pPr eaLnBrk="1" hangingPunct="1">
              <a:lnSpc>
                <a:spcPct val="80000"/>
              </a:lnSpc>
              <a:buFont typeface="Wingdings" pitchFamily="2" charset="2"/>
              <a:buNone/>
              <a:defRPr/>
            </a:pPr>
            <a:r>
              <a:rPr lang="en-US" sz="2400" dirty="0" smtClean="0"/>
              <a:t>        </a:t>
            </a:r>
            <a:r>
              <a:rPr lang="en-US" sz="2400" dirty="0" err="1" smtClean="0"/>
              <a:t>pw.println</a:t>
            </a:r>
            <a:r>
              <a:rPr lang="en-US" sz="2400" dirty="0" smtClean="0"/>
              <a:t>("hello to java");</a:t>
            </a:r>
          </a:p>
          <a:p>
            <a:pPr eaLnBrk="1" hangingPunct="1">
              <a:lnSpc>
                <a:spcPct val="80000"/>
              </a:lnSpc>
              <a:buFont typeface="Wingdings" pitchFamily="2" charset="2"/>
              <a:buNone/>
              <a:defRPr/>
            </a:pPr>
            <a:r>
              <a:rPr lang="en-US" sz="2400" b="1" dirty="0" smtClean="0"/>
              <a:t>        </a:t>
            </a:r>
            <a:r>
              <a:rPr lang="en-US" sz="2400" b="1" dirty="0" err="1" smtClean="0"/>
              <a:t>int</a:t>
            </a:r>
            <a:r>
              <a:rPr lang="en-US" sz="2400" dirty="0" smtClean="0"/>
              <a:t> </a:t>
            </a:r>
            <a:r>
              <a:rPr lang="en-US" sz="2400" dirty="0" err="1" smtClean="0"/>
              <a:t>i</a:t>
            </a:r>
            <a:r>
              <a:rPr lang="en-US" sz="2400" dirty="0" smtClean="0"/>
              <a:t>=10;</a:t>
            </a:r>
          </a:p>
          <a:p>
            <a:pPr eaLnBrk="1" hangingPunct="1">
              <a:lnSpc>
                <a:spcPct val="80000"/>
              </a:lnSpc>
              <a:buFont typeface="Wingdings" pitchFamily="2" charset="2"/>
              <a:buNone/>
              <a:defRPr/>
            </a:pPr>
            <a:r>
              <a:rPr lang="en-US" sz="2400" b="1" dirty="0" smtClean="0"/>
              <a:t>        long</a:t>
            </a:r>
            <a:r>
              <a:rPr lang="en-US" sz="2400" dirty="0" smtClean="0"/>
              <a:t> l=12345;</a:t>
            </a:r>
          </a:p>
          <a:p>
            <a:pPr eaLnBrk="1" hangingPunct="1">
              <a:lnSpc>
                <a:spcPct val="80000"/>
              </a:lnSpc>
              <a:buFont typeface="Wingdings" pitchFamily="2" charset="2"/>
              <a:buNone/>
              <a:defRPr/>
            </a:pPr>
            <a:r>
              <a:rPr lang="en-US" sz="2400" dirty="0" smtClean="0"/>
              <a:t>        </a:t>
            </a:r>
            <a:r>
              <a:rPr lang="en-US" sz="2400" dirty="0" err="1" smtClean="0"/>
              <a:t>pw.println</a:t>
            </a:r>
            <a:r>
              <a:rPr lang="en-US" sz="2400" dirty="0" smtClean="0"/>
              <a:t>(</a:t>
            </a:r>
            <a:r>
              <a:rPr lang="en-US" sz="2400" dirty="0" err="1" smtClean="0"/>
              <a:t>i</a:t>
            </a:r>
            <a:r>
              <a:rPr lang="en-US" sz="2400" dirty="0" smtClean="0"/>
              <a:t>);</a:t>
            </a:r>
          </a:p>
          <a:p>
            <a:pPr eaLnBrk="1" hangingPunct="1">
              <a:lnSpc>
                <a:spcPct val="80000"/>
              </a:lnSpc>
              <a:buFont typeface="Wingdings" pitchFamily="2" charset="2"/>
              <a:buNone/>
              <a:defRPr/>
            </a:pPr>
            <a:r>
              <a:rPr lang="en-US" sz="2400" dirty="0" smtClean="0"/>
              <a:t>        </a:t>
            </a:r>
            <a:r>
              <a:rPr lang="en-US" sz="2400" dirty="0" err="1" smtClean="0"/>
              <a:t>pw.println</a:t>
            </a:r>
            <a:r>
              <a:rPr lang="en-US" sz="2400" dirty="0" smtClean="0"/>
              <a:t>(l);</a:t>
            </a:r>
          </a:p>
          <a:p>
            <a:pPr eaLnBrk="1" hangingPunct="1">
              <a:lnSpc>
                <a:spcPct val="80000"/>
              </a:lnSpc>
              <a:buFont typeface="Wingdings" pitchFamily="2" charset="2"/>
              <a:buNone/>
              <a:defRPr/>
            </a:pPr>
            <a:r>
              <a:rPr lang="en-US" sz="2400" dirty="0" smtClean="0"/>
              <a:t>       }</a:t>
            </a:r>
          </a:p>
          <a:p>
            <a:pPr eaLnBrk="1" hangingPunct="1">
              <a:lnSpc>
                <a:spcPct val="80000"/>
              </a:lnSpc>
              <a:buFont typeface="Wingdings" pitchFamily="2" charset="2"/>
              <a:buNone/>
              <a:defRPr/>
            </a:pPr>
            <a:r>
              <a:rPr lang="en-US" sz="2400" dirty="0" smtClean="0"/>
              <a:t>}</a:t>
            </a:r>
          </a:p>
          <a:p>
            <a:pPr eaLnBrk="1" hangingPunct="1">
              <a:lnSpc>
                <a:spcPct val="80000"/>
              </a:lnSpc>
              <a:buFont typeface="Wingdings" pitchFamily="2" charset="2"/>
              <a:buNone/>
              <a:defRPr/>
            </a:pPr>
            <a:endParaRPr lang="en-US" sz="2400" dirty="0" smtClean="0"/>
          </a:p>
        </p:txBody>
      </p:sp>
    </p:spTree>
    <p:extLst>
      <p:ext uri="{BB962C8B-B14F-4D97-AF65-F5344CB8AC3E}">
        <p14:creationId xmlns:p14="http://schemas.microsoft.com/office/powerpoint/2010/main" val="996238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1BBB0148-C932-4867-9632-7C9E6C406C5D}" type="slidenum">
              <a:rPr lang="en-US"/>
              <a:pPr>
                <a:defRPr/>
              </a:pPr>
              <a:t>18</a:t>
            </a:fld>
            <a:endParaRPr lang="en-US"/>
          </a:p>
        </p:txBody>
      </p:sp>
      <p:sp>
        <p:nvSpPr>
          <p:cNvPr id="22530" name="Rectangle 2"/>
          <p:cNvSpPr>
            <a:spLocks noGrp="1" noRot="1" noChangeArrowheads="1"/>
          </p:cNvSpPr>
          <p:nvPr>
            <p:ph type="title"/>
          </p:nvPr>
        </p:nvSpPr>
        <p:spPr>
          <a:xfrm>
            <a:off x="457200" y="244475"/>
            <a:ext cx="8385175" cy="514350"/>
          </a:xfrm>
        </p:spPr>
        <p:txBody>
          <a:bodyPr/>
          <a:lstStyle/>
          <a:p>
            <a:pPr eaLnBrk="1" hangingPunct="1">
              <a:defRPr/>
            </a:pPr>
            <a:r>
              <a:rPr lang="en-US" sz="2800" b="0" smtClean="0"/>
              <a:t>Reading &amp; Writing Files</a:t>
            </a:r>
          </a:p>
        </p:txBody>
      </p:sp>
      <p:sp>
        <p:nvSpPr>
          <p:cNvPr id="22531" name="Rectangle 3"/>
          <p:cNvSpPr>
            <a:spLocks noGrp="1" noRot="1" noChangeArrowheads="1"/>
          </p:cNvSpPr>
          <p:nvPr>
            <p:ph type="body" idx="4294967295"/>
          </p:nvPr>
        </p:nvSpPr>
        <p:spPr>
          <a:xfrm>
            <a:off x="381000" y="762000"/>
            <a:ext cx="8610600" cy="5791200"/>
          </a:xfrm>
          <a:prstGeom prst="rect">
            <a:avLst/>
          </a:prstGeom>
        </p:spPr>
        <p:txBody>
          <a:bodyPr/>
          <a:lstStyle/>
          <a:p>
            <a:pPr eaLnBrk="1" hangingPunct="1">
              <a:defRPr/>
            </a:pPr>
            <a:r>
              <a:rPr lang="en-US" sz="1800" dirty="0" smtClean="0"/>
              <a:t>Most often used Stream classes are….</a:t>
            </a:r>
          </a:p>
          <a:p>
            <a:pPr lvl="1" eaLnBrk="1" hangingPunct="1">
              <a:defRPr/>
            </a:pPr>
            <a:r>
              <a:rPr lang="en-US" sz="1600" dirty="0" err="1" smtClean="0"/>
              <a:t>FileInputSream</a:t>
            </a:r>
            <a:endParaRPr lang="en-US" sz="1600" dirty="0" smtClean="0"/>
          </a:p>
          <a:p>
            <a:pPr lvl="1" eaLnBrk="1" hangingPunct="1">
              <a:defRPr/>
            </a:pPr>
            <a:r>
              <a:rPr lang="en-US" sz="1600" dirty="0" err="1" smtClean="0"/>
              <a:t>FileOutputSream</a:t>
            </a:r>
            <a:endParaRPr lang="en-US" sz="1600" dirty="0" smtClean="0"/>
          </a:p>
          <a:p>
            <a:pPr lvl="1" eaLnBrk="1" hangingPunct="1">
              <a:defRPr/>
            </a:pPr>
            <a:endParaRPr lang="en-US" sz="1600" dirty="0" smtClean="0"/>
          </a:p>
          <a:p>
            <a:pPr lvl="1" eaLnBrk="1" hangingPunct="1">
              <a:buFont typeface="Wingdings" pitchFamily="2" charset="2"/>
              <a:buNone/>
              <a:defRPr/>
            </a:pPr>
            <a:r>
              <a:rPr lang="en-US" sz="2000" b="1" dirty="0" smtClean="0"/>
              <a:t>Constructer :</a:t>
            </a:r>
          </a:p>
          <a:p>
            <a:pPr lvl="1" eaLnBrk="1" hangingPunct="1">
              <a:defRPr/>
            </a:pPr>
            <a:r>
              <a:rPr lang="en-US" sz="2000" b="1" dirty="0" smtClean="0"/>
              <a:t>   </a:t>
            </a:r>
            <a:r>
              <a:rPr lang="en-US" sz="1800" dirty="0" err="1" smtClean="0"/>
              <a:t>FileInputStream</a:t>
            </a:r>
            <a:r>
              <a:rPr lang="en-US" sz="1800" dirty="0" smtClean="0"/>
              <a:t> (String </a:t>
            </a:r>
            <a:r>
              <a:rPr lang="en-US" sz="1800" i="1" dirty="0" err="1" smtClean="0"/>
              <a:t>fileName</a:t>
            </a:r>
            <a:r>
              <a:rPr lang="en-US" sz="1800" i="1" dirty="0" smtClean="0"/>
              <a:t>/path) </a:t>
            </a:r>
            <a:r>
              <a:rPr lang="en-US" sz="1800" dirty="0" smtClean="0"/>
              <a:t>throws </a:t>
            </a:r>
            <a:r>
              <a:rPr lang="en-US" sz="1800" dirty="0" err="1" smtClean="0"/>
              <a:t>FileNotFoundException</a:t>
            </a:r>
            <a:endParaRPr lang="en-US" sz="1800" dirty="0" smtClean="0"/>
          </a:p>
          <a:p>
            <a:pPr lvl="1" eaLnBrk="1" hangingPunct="1">
              <a:defRPr/>
            </a:pPr>
            <a:r>
              <a:rPr lang="en-US" sz="1800" dirty="0" smtClean="0"/>
              <a:t>    </a:t>
            </a:r>
            <a:r>
              <a:rPr lang="en-US" sz="1800" dirty="0" err="1" smtClean="0"/>
              <a:t>FileOutputStream</a:t>
            </a:r>
            <a:r>
              <a:rPr lang="en-US" sz="1800" dirty="0" smtClean="0"/>
              <a:t> (String </a:t>
            </a:r>
            <a:r>
              <a:rPr lang="en-US" sz="1800" i="1" dirty="0" err="1" smtClean="0"/>
              <a:t>fileName</a:t>
            </a:r>
            <a:r>
              <a:rPr lang="en-US" sz="1800" i="1" dirty="0" smtClean="0"/>
              <a:t>/path) </a:t>
            </a:r>
            <a:r>
              <a:rPr lang="en-US" sz="1800" dirty="0" smtClean="0"/>
              <a:t>throws </a:t>
            </a:r>
            <a:r>
              <a:rPr lang="en-US" sz="1800" dirty="0" err="1" smtClean="0"/>
              <a:t>FileNotFoundException</a:t>
            </a:r>
            <a:endParaRPr lang="en-US" sz="1800" dirty="0" smtClean="0"/>
          </a:p>
          <a:p>
            <a:pPr lvl="1" eaLnBrk="1" hangingPunct="1">
              <a:defRPr/>
            </a:pPr>
            <a:r>
              <a:rPr lang="en-US" sz="1800" dirty="0" smtClean="0"/>
              <a:t>    </a:t>
            </a:r>
            <a:r>
              <a:rPr lang="en-US" sz="1800" dirty="0" err="1" smtClean="0"/>
              <a:t>FileOutputStream</a:t>
            </a:r>
            <a:r>
              <a:rPr lang="en-US" sz="1800" dirty="0" smtClean="0"/>
              <a:t> (String </a:t>
            </a:r>
            <a:r>
              <a:rPr lang="en-US" sz="1800" i="1" dirty="0" err="1" smtClean="0"/>
              <a:t>fileName</a:t>
            </a:r>
            <a:r>
              <a:rPr lang="en-US" sz="1800" i="1" dirty="0" smtClean="0"/>
              <a:t>/</a:t>
            </a:r>
            <a:r>
              <a:rPr lang="en-US" sz="1800" i="1" dirty="0" err="1" smtClean="0"/>
              <a:t>path,Boolean</a:t>
            </a:r>
            <a:r>
              <a:rPr lang="en-US" sz="1800" i="1" dirty="0" smtClean="0"/>
              <a:t>  t) </a:t>
            </a:r>
            <a:r>
              <a:rPr lang="en-US" sz="1800" dirty="0" smtClean="0"/>
              <a:t>throws </a:t>
            </a:r>
            <a:r>
              <a:rPr lang="en-US" sz="1800" dirty="0" err="1" smtClean="0"/>
              <a:t>FileNotFoundException</a:t>
            </a:r>
            <a:endParaRPr lang="en-US" sz="1800" dirty="0" smtClean="0"/>
          </a:p>
          <a:p>
            <a:pPr lvl="1" eaLnBrk="1" hangingPunct="1">
              <a:buFont typeface="Wingdings" pitchFamily="2" charset="2"/>
              <a:buNone/>
              <a:defRPr/>
            </a:pPr>
            <a:endParaRPr lang="en-US" sz="1800" i="1" dirty="0" smtClean="0"/>
          </a:p>
          <a:p>
            <a:pPr lvl="1" eaLnBrk="1" hangingPunct="1">
              <a:buFont typeface="Wingdings" pitchFamily="2" charset="2"/>
              <a:buNone/>
              <a:defRPr/>
            </a:pPr>
            <a:r>
              <a:rPr lang="en-US" sz="2000" dirty="0" smtClean="0"/>
              <a:t>Methods :</a:t>
            </a:r>
          </a:p>
          <a:p>
            <a:pPr lvl="1" eaLnBrk="1" hangingPunct="1">
              <a:defRPr/>
            </a:pPr>
            <a:r>
              <a:rPr lang="en-US" sz="2000" dirty="0" smtClean="0"/>
              <a:t>void close() throws </a:t>
            </a:r>
            <a:r>
              <a:rPr lang="en-US" sz="2000" dirty="0" err="1" smtClean="0"/>
              <a:t>IOException</a:t>
            </a:r>
            <a:endParaRPr lang="en-US" sz="2000" dirty="0" smtClean="0"/>
          </a:p>
          <a:p>
            <a:pPr lvl="1" eaLnBrk="1" hangingPunct="1">
              <a:defRPr/>
            </a:pPr>
            <a:r>
              <a:rPr lang="en-US" sz="2000" dirty="0" err="1" smtClean="0"/>
              <a:t>int</a:t>
            </a:r>
            <a:r>
              <a:rPr lang="en-US" sz="2000" dirty="0" smtClean="0"/>
              <a:t> read() throws </a:t>
            </a:r>
            <a:r>
              <a:rPr lang="en-US" sz="2000" dirty="0" err="1" smtClean="0"/>
              <a:t>IOException</a:t>
            </a:r>
            <a:r>
              <a:rPr lang="en-US" sz="2000" dirty="0" smtClean="0"/>
              <a:t/>
            </a:r>
            <a:br>
              <a:rPr lang="en-US" sz="2000" dirty="0" smtClean="0"/>
            </a:br>
            <a:r>
              <a:rPr lang="en-US" sz="2000" dirty="0" smtClean="0"/>
              <a:t> return -1 if end of the file in encountered. </a:t>
            </a:r>
            <a:endParaRPr lang="en-US" sz="2400" dirty="0" smtClean="0"/>
          </a:p>
          <a:p>
            <a:pPr lvl="1" eaLnBrk="1" hangingPunct="1">
              <a:defRPr/>
            </a:pPr>
            <a:r>
              <a:rPr lang="en-US" sz="2000" dirty="0" smtClean="0"/>
              <a:t>void write (</a:t>
            </a:r>
            <a:r>
              <a:rPr lang="en-US" sz="2000" dirty="0" err="1" smtClean="0"/>
              <a:t>int</a:t>
            </a:r>
            <a:r>
              <a:rPr lang="en-US" sz="2000" dirty="0" smtClean="0"/>
              <a:t> value)</a:t>
            </a:r>
          </a:p>
          <a:p>
            <a:pPr lvl="1" eaLnBrk="1" hangingPunct="1">
              <a:defRPr/>
            </a:pPr>
            <a:endParaRPr lang="en-US" sz="1800" dirty="0" smtClean="0"/>
          </a:p>
        </p:txBody>
      </p:sp>
    </p:spTree>
    <p:extLst>
      <p:ext uri="{BB962C8B-B14F-4D97-AF65-F5344CB8AC3E}">
        <p14:creationId xmlns:p14="http://schemas.microsoft.com/office/powerpoint/2010/main" val="21041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BE530F4A-519D-4509-A2BD-AC18DF63D963}" type="slidenum">
              <a:rPr lang="en-US"/>
              <a:pPr>
                <a:defRPr/>
              </a:pPr>
              <a:t>19</a:t>
            </a:fld>
            <a:endParaRPr lang="en-US"/>
          </a:p>
        </p:txBody>
      </p:sp>
      <p:sp>
        <p:nvSpPr>
          <p:cNvPr id="23555" name="Rectangle 3"/>
          <p:cNvSpPr>
            <a:spLocks noGrp="1" noRot="1" noChangeArrowheads="1"/>
          </p:cNvSpPr>
          <p:nvPr>
            <p:ph type="body" idx="4294967295"/>
          </p:nvPr>
        </p:nvSpPr>
        <p:spPr>
          <a:xfrm>
            <a:off x="152400" y="152400"/>
            <a:ext cx="8534400" cy="6553200"/>
          </a:xfrm>
          <a:prstGeom prst="rect">
            <a:avLst/>
          </a:prstGeom>
        </p:spPr>
        <p:txBody>
          <a:bodyPr/>
          <a:lstStyle/>
          <a:p>
            <a:pPr eaLnBrk="1" hangingPunct="1">
              <a:lnSpc>
                <a:spcPct val="80000"/>
              </a:lnSpc>
              <a:defRPr/>
            </a:pPr>
            <a:r>
              <a:rPr lang="en-US" sz="1800" b="1" dirty="0" smtClean="0"/>
              <a:t>import</a:t>
            </a:r>
            <a:r>
              <a:rPr lang="en-US" sz="1800" dirty="0" smtClean="0"/>
              <a:t> java.io.*;</a:t>
            </a:r>
          </a:p>
          <a:p>
            <a:pPr eaLnBrk="1" hangingPunct="1">
              <a:lnSpc>
                <a:spcPct val="80000"/>
              </a:lnSpc>
              <a:defRPr/>
            </a:pPr>
            <a:r>
              <a:rPr lang="en-US" sz="1800" b="1" dirty="0" smtClean="0"/>
              <a:t>public</a:t>
            </a:r>
            <a:r>
              <a:rPr lang="en-US" sz="1800" dirty="0" smtClean="0"/>
              <a:t> </a:t>
            </a:r>
            <a:r>
              <a:rPr lang="en-US" sz="1800" b="1" dirty="0" smtClean="0"/>
              <a:t>class</a:t>
            </a:r>
            <a:r>
              <a:rPr lang="en-US" sz="1800" dirty="0" smtClean="0"/>
              <a:t> </a:t>
            </a:r>
            <a:r>
              <a:rPr lang="en-US" sz="1800" dirty="0" err="1" smtClean="0"/>
              <a:t>ShowFile</a:t>
            </a:r>
            <a:r>
              <a:rPr lang="en-US" sz="1800" dirty="0" smtClean="0"/>
              <a:t> {</a:t>
            </a:r>
          </a:p>
          <a:p>
            <a:pPr eaLnBrk="1" hangingPunct="1">
              <a:lnSpc>
                <a:spcPct val="80000"/>
              </a:lnSpc>
              <a:defRPr/>
            </a:pPr>
            <a:endParaRPr lang="en-US" sz="1800" dirty="0" smtClean="0"/>
          </a:p>
          <a:p>
            <a:pPr eaLnBrk="1" hangingPunct="1">
              <a:lnSpc>
                <a:spcPct val="80000"/>
              </a:lnSpc>
              <a:defRPr/>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r>
              <a:rPr lang="en-US" sz="1800" b="1" dirty="0" smtClean="0"/>
              <a:t>throws</a:t>
            </a:r>
            <a:r>
              <a:rPr lang="en-US" sz="1800" dirty="0" smtClean="0"/>
              <a:t> </a:t>
            </a:r>
            <a:r>
              <a:rPr lang="en-US" sz="1800" dirty="0" err="1" smtClean="0"/>
              <a:t>IOException</a:t>
            </a:r>
            <a:r>
              <a:rPr lang="en-US" sz="1800" dirty="0" smtClean="0"/>
              <a:t> </a:t>
            </a:r>
          </a:p>
          <a:p>
            <a:pPr eaLnBrk="1" hangingPunct="1">
              <a:lnSpc>
                <a:spcPct val="80000"/>
              </a:lnSpc>
              <a:defRPr/>
            </a:pPr>
            <a:r>
              <a:rPr lang="en-US" sz="1800" dirty="0" smtClean="0"/>
              <a:t>{</a:t>
            </a:r>
          </a:p>
          <a:p>
            <a:pPr eaLnBrk="1" hangingPunct="1">
              <a:lnSpc>
                <a:spcPct val="80000"/>
              </a:lnSpc>
              <a:defRPr/>
            </a:pPr>
            <a:r>
              <a:rPr lang="en-US" sz="1800" b="1" dirty="0" smtClean="0"/>
              <a:t>byte</a:t>
            </a:r>
            <a:r>
              <a:rPr lang="en-US" sz="1800" dirty="0" smtClean="0"/>
              <a:t>[] </a:t>
            </a:r>
            <a:r>
              <a:rPr lang="en-US" sz="1800" dirty="0" err="1" smtClean="0"/>
              <a:t>arr</a:t>
            </a:r>
            <a:r>
              <a:rPr lang="en-US" sz="1800" dirty="0" smtClean="0"/>
              <a:t> = </a:t>
            </a:r>
            <a:r>
              <a:rPr lang="en-US" sz="1800" b="1" dirty="0" smtClean="0"/>
              <a:t>new</a:t>
            </a:r>
            <a:r>
              <a:rPr lang="en-US" sz="1800" dirty="0" smtClean="0"/>
              <a:t> </a:t>
            </a:r>
            <a:r>
              <a:rPr lang="en-US" sz="1800" b="1" dirty="0" smtClean="0"/>
              <a:t>byte</a:t>
            </a:r>
            <a:r>
              <a:rPr lang="en-US" sz="1800" dirty="0" smtClean="0"/>
              <a:t>[10000];</a:t>
            </a:r>
          </a:p>
          <a:p>
            <a:pPr eaLnBrk="1" hangingPunct="1">
              <a:lnSpc>
                <a:spcPct val="80000"/>
              </a:lnSpc>
              <a:defRPr/>
            </a:pPr>
            <a:r>
              <a:rPr lang="en-US" sz="1800" dirty="0" err="1" smtClean="0"/>
              <a:t>FileInputStream</a:t>
            </a:r>
            <a:r>
              <a:rPr lang="en-US" sz="1800" dirty="0" smtClean="0"/>
              <a:t> </a:t>
            </a:r>
            <a:r>
              <a:rPr lang="en-US" sz="1800" dirty="0" err="1" smtClean="0"/>
              <a:t>fis</a:t>
            </a:r>
            <a:r>
              <a:rPr lang="en-US" sz="1800" dirty="0" smtClean="0"/>
              <a:t>=</a:t>
            </a:r>
            <a:r>
              <a:rPr lang="en-US" sz="1800" b="1" dirty="0" smtClean="0"/>
              <a:t>null</a:t>
            </a:r>
            <a:r>
              <a:rPr lang="en-US" sz="1800" dirty="0" smtClean="0"/>
              <a:t>;</a:t>
            </a:r>
          </a:p>
          <a:p>
            <a:pPr eaLnBrk="1" hangingPunct="1">
              <a:lnSpc>
                <a:spcPct val="80000"/>
              </a:lnSpc>
              <a:defRPr/>
            </a:pPr>
            <a:r>
              <a:rPr lang="en-US" sz="1800" dirty="0" err="1" smtClean="0"/>
              <a:t>FileOutputStream</a:t>
            </a:r>
            <a:r>
              <a:rPr lang="en-US" sz="1800" dirty="0" smtClean="0"/>
              <a:t> </a:t>
            </a:r>
            <a:r>
              <a:rPr lang="en-US" sz="1800" dirty="0" err="1" smtClean="0"/>
              <a:t>fos</a:t>
            </a:r>
            <a:r>
              <a:rPr lang="en-US" sz="1800" dirty="0" smtClean="0"/>
              <a:t>=</a:t>
            </a:r>
            <a:r>
              <a:rPr lang="en-US" sz="1800" b="1" dirty="0" smtClean="0"/>
              <a:t>null</a:t>
            </a:r>
            <a:r>
              <a:rPr lang="en-US" sz="1800" dirty="0" smtClean="0"/>
              <a:t>;</a:t>
            </a:r>
          </a:p>
          <a:p>
            <a:pPr eaLnBrk="1" hangingPunct="1">
              <a:lnSpc>
                <a:spcPct val="80000"/>
              </a:lnSpc>
              <a:defRPr/>
            </a:pPr>
            <a:r>
              <a:rPr lang="en-US" sz="1800" b="1" dirty="0" smtClean="0"/>
              <a:t>try</a:t>
            </a:r>
            <a:r>
              <a:rPr lang="en-US" sz="1800" dirty="0" smtClean="0"/>
              <a:t>{</a:t>
            </a:r>
          </a:p>
          <a:p>
            <a:pPr eaLnBrk="1" hangingPunct="1">
              <a:lnSpc>
                <a:spcPct val="80000"/>
              </a:lnSpc>
              <a:defRPr/>
            </a:pPr>
            <a:r>
              <a:rPr lang="en-US" sz="1800" dirty="0" err="1" smtClean="0"/>
              <a:t>fis</a:t>
            </a:r>
            <a:r>
              <a:rPr lang="en-US" sz="1800" dirty="0" smtClean="0"/>
              <a:t>=</a:t>
            </a:r>
            <a:r>
              <a:rPr lang="en-US" sz="1800" b="1" dirty="0" smtClean="0"/>
              <a:t>new</a:t>
            </a:r>
            <a:r>
              <a:rPr lang="en-US" sz="1800" dirty="0" smtClean="0"/>
              <a:t> </a:t>
            </a:r>
            <a:r>
              <a:rPr lang="en-US" sz="1800" dirty="0" err="1" smtClean="0"/>
              <a:t>FileInputStream</a:t>
            </a:r>
            <a:r>
              <a:rPr lang="en-US" sz="1800" dirty="0" smtClean="0"/>
              <a:t>("c:/java/data.txt");   </a:t>
            </a:r>
          </a:p>
          <a:p>
            <a:pPr eaLnBrk="1" hangingPunct="1">
              <a:lnSpc>
                <a:spcPct val="80000"/>
              </a:lnSpc>
              <a:defRPr/>
            </a:pPr>
            <a:r>
              <a:rPr lang="en-US" sz="1800" dirty="0" err="1" smtClean="0"/>
              <a:t>fos</a:t>
            </a:r>
            <a:r>
              <a:rPr lang="en-US" sz="1800" dirty="0" smtClean="0"/>
              <a:t>=</a:t>
            </a:r>
            <a:r>
              <a:rPr lang="en-US" sz="1800" b="1" dirty="0" smtClean="0"/>
              <a:t>new</a:t>
            </a:r>
            <a:r>
              <a:rPr lang="en-US" sz="1800" dirty="0" smtClean="0"/>
              <a:t> </a:t>
            </a:r>
            <a:r>
              <a:rPr lang="en-US" sz="1800" dirty="0" err="1" smtClean="0"/>
              <a:t>FileOutputStream</a:t>
            </a:r>
            <a:r>
              <a:rPr lang="en-US" sz="1800" dirty="0" smtClean="0"/>
              <a:t>("c:/java/data1.txt",</a:t>
            </a:r>
            <a:r>
              <a:rPr lang="en-US" sz="1800" b="1" dirty="0" smtClean="0"/>
              <a:t>true</a:t>
            </a:r>
            <a:r>
              <a:rPr lang="en-US" sz="1800" dirty="0" smtClean="0"/>
              <a:t>);</a:t>
            </a:r>
          </a:p>
          <a:p>
            <a:pPr eaLnBrk="1" hangingPunct="1">
              <a:lnSpc>
                <a:spcPct val="80000"/>
              </a:lnSpc>
              <a:defRPr/>
            </a:pPr>
            <a:r>
              <a:rPr lang="en-US" sz="1800" dirty="0" smtClean="0"/>
              <a:t>}</a:t>
            </a:r>
            <a:r>
              <a:rPr lang="en-US" sz="1800" b="1" dirty="0" smtClean="0"/>
              <a:t>catch</a:t>
            </a:r>
            <a:r>
              <a:rPr lang="en-US" sz="1800" dirty="0" smtClean="0"/>
              <a:t>(Exception </a:t>
            </a:r>
            <a:r>
              <a:rPr lang="en-US" sz="1800" dirty="0" err="1" smtClean="0"/>
              <a:t>aiobs</a:t>
            </a:r>
            <a:r>
              <a:rPr lang="en-US" sz="1800" dirty="0" smtClean="0"/>
              <a:t>){} </a:t>
            </a:r>
          </a:p>
          <a:p>
            <a:pPr eaLnBrk="1" hangingPunct="1">
              <a:lnSpc>
                <a:spcPct val="80000"/>
              </a:lnSpc>
              <a:defRPr/>
            </a:pPr>
            <a:r>
              <a:rPr lang="en-US" sz="1800" dirty="0" smtClean="0"/>
              <a:t> </a:t>
            </a:r>
            <a:r>
              <a:rPr lang="en-US" sz="1800" dirty="0" err="1" smtClean="0"/>
              <a:t>System.</a:t>
            </a:r>
            <a:r>
              <a:rPr lang="en-US" sz="1800" i="1" dirty="0" err="1" smtClean="0"/>
              <a:t>out</a:t>
            </a:r>
            <a:r>
              <a:rPr lang="en-US" sz="1800" dirty="0" err="1" smtClean="0"/>
              <a:t>.println</a:t>
            </a:r>
            <a:r>
              <a:rPr lang="en-US" sz="1800" dirty="0" smtClean="0"/>
              <a:t>("reading/shoe file");</a:t>
            </a:r>
          </a:p>
          <a:p>
            <a:pPr eaLnBrk="1" hangingPunct="1">
              <a:lnSpc>
                <a:spcPct val="80000"/>
              </a:lnSpc>
              <a:defRPr/>
            </a:pPr>
            <a:r>
              <a:rPr lang="en-US" sz="1800" dirty="0" smtClean="0"/>
              <a:t> </a:t>
            </a:r>
            <a:r>
              <a:rPr lang="en-US" sz="1800" b="1" dirty="0" smtClean="0"/>
              <a:t>try</a:t>
            </a:r>
            <a:endParaRPr lang="en-US" sz="1800" dirty="0" smtClean="0"/>
          </a:p>
          <a:p>
            <a:pPr eaLnBrk="1" hangingPunct="1">
              <a:lnSpc>
                <a:spcPct val="80000"/>
              </a:lnSpc>
              <a:defRPr/>
            </a:pPr>
            <a:r>
              <a:rPr lang="en-US" sz="1800" dirty="0" smtClean="0"/>
              <a:t> {</a:t>
            </a:r>
          </a:p>
          <a:p>
            <a:pPr eaLnBrk="1" hangingPunct="1">
              <a:lnSpc>
                <a:spcPct val="80000"/>
              </a:lnSpc>
              <a:defRPr/>
            </a:pPr>
            <a:r>
              <a:rPr lang="en-US" sz="1800" dirty="0" smtClean="0"/>
              <a:t>   </a:t>
            </a:r>
            <a:r>
              <a:rPr lang="en-US" sz="1800" dirty="0" err="1" smtClean="0"/>
              <a:t>fis.read</a:t>
            </a:r>
            <a:r>
              <a:rPr lang="en-US" sz="1800" dirty="0" smtClean="0"/>
              <a:t>(</a:t>
            </a:r>
            <a:r>
              <a:rPr lang="en-US" sz="1800" dirty="0" err="1" smtClean="0"/>
              <a:t>arr</a:t>
            </a:r>
            <a:r>
              <a:rPr lang="en-US" sz="1800" dirty="0" smtClean="0"/>
              <a:t>);</a:t>
            </a:r>
          </a:p>
          <a:p>
            <a:pPr eaLnBrk="1" hangingPunct="1">
              <a:lnSpc>
                <a:spcPct val="80000"/>
              </a:lnSpc>
              <a:defRPr/>
            </a:pPr>
            <a:r>
              <a:rPr lang="en-US" sz="1800" dirty="0" smtClean="0"/>
              <a:t> </a:t>
            </a:r>
            <a:r>
              <a:rPr lang="en-US" sz="1800" dirty="0" err="1" smtClean="0"/>
              <a:t>fos.write</a:t>
            </a:r>
            <a:r>
              <a:rPr lang="en-US" sz="1800" dirty="0" smtClean="0"/>
              <a:t>(</a:t>
            </a:r>
            <a:r>
              <a:rPr lang="en-US" sz="1800" dirty="0" err="1" smtClean="0"/>
              <a:t>arr</a:t>
            </a:r>
            <a:r>
              <a:rPr lang="en-US" sz="1800" dirty="0" smtClean="0"/>
              <a:t>);</a:t>
            </a:r>
          </a:p>
          <a:p>
            <a:pPr eaLnBrk="1" hangingPunct="1">
              <a:lnSpc>
                <a:spcPct val="80000"/>
              </a:lnSpc>
              <a:defRPr/>
            </a:pPr>
            <a:r>
              <a:rPr lang="en-US" sz="1800" dirty="0" smtClean="0"/>
              <a:t> </a:t>
            </a:r>
            <a:r>
              <a:rPr lang="en-US" sz="1800" dirty="0" err="1" smtClean="0"/>
              <a:t>System.</a:t>
            </a:r>
            <a:r>
              <a:rPr lang="en-US" sz="1800" i="1" dirty="0" err="1" smtClean="0"/>
              <a:t>out</a:t>
            </a:r>
            <a:r>
              <a:rPr lang="en-US" sz="1800" dirty="0" err="1" smtClean="0"/>
              <a:t>.println</a:t>
            </a:r>
            <a:r>
              <a:rPr lang="en-US" sz="1800" dirty="0" smtClean="0"/>
              <a:t>("File </a:t>
            </a:r>
            <a:r>
              <a:rPr lang="en-US" sz="1800" dirty="0" err="1" smtClean="0"/>
              <a:t>Wriiten</a:t>
            </a:r>
            <a:r>
              <a:rPr lang="en-US" sz="1800" dirty="0" smtClean="0"/>
              <a:t>....");    </a:t>
            </a:r>
          </a:p>
          <a:p>
            <a:pPr eaLnBrk="1" hangingPunct="1">
              <a:lnSpc>
                <a:spcPct val="80000"/>
              </a:lnSpc>
              <a:defRPr/>
            </a:pPr>
            <a:r>
              <a:rPr lang="en-US" sz="1800" dirty="0" smtClean="0"/>
              <a:t>     }</a:t>
            </a:r>
            <a:r>
              <a:rPr lang="en-US" sz="1800" b="1" dirty="0" smtClean="0"/>
              <a:t>catch</a:t>
            </a:r>
            <a:r>
              <a:rPr lang="en-US" sz="1800" dirty="0" smtClean="0"/>
              <a:t> (Exception e) {}</a:t>
            </a:r>
          </a:p>
          <a:p>
            <a:pPr eaLnBrk="1" hangingPunct="1">
              <a:lnSpc>
                <a:spcPct val="80000"/>
              </a:lnSpc>
              <a:defRPr/>
            </a:pPr>
            <a:r>
              <a:rPr lang="en-US" sz="1800" dirty="0" smtClean="0"/>
              <a:t>     </a:t>
            </a:r>
            <a:r>
              <a:rPr lang="en-US" sz="1800" dirty="0" err="1" smtClean="0"/>
              <a:t>fis.close</a:t>
            </a:r>
            <a:r>
              <a:rPr lang="en-US" sz="1800" dirty="0" smtClean="0"/>
              <a:t>();</a:t>
            </a:r>
          </a:p>
          <a:p>
            <a:pPr eaLnBrk="1" hangingPunct="1">
              <a:lnSpc>
                <a:spcPct val="80000"/>
              </a:lnSpc>
              <a:defRPr/>
            </a:pPr>
            <a:r>
              <a:rPr lang="en-US" sz="1800" dirty="0" smtClean="0"/>
              <a:t>     </a:t>
            </a:r>
            <a:r>
              <a:rPr lang="en-US" sz="1800" dirty="0" err="1" smtClean="0"/>
              <a:t>fos.close</a:t>
            </a:r>
            <a:r>
              <a:rPr lang="en-US" sz="1800" dirty="0" smtClean="0"/>
              <a:t>();     </a:t>
            </a:r>
          </a:p>
          <a:p>
            <a:pPr eaLnBrk="1" hangingPunct="1">
              <a:lnSpc>
                <a:spcPct val="80000"/>
              </a:lnSpc>
              <a:defRPr/>
            </a:pPr>
            <a:r>
              <a:rPr lang="en-US" sz="1800" dirty="0" smtClean="0"/>
              <a:t>} </a:t>
            </a:r>
          </a:p>
          <a:p>
            <a:pPr eaLnBrk="1" hangingPunct="1">
              <a:lnSpc>
                <a:spcPct val="80000"/>
              </a:lnSpc>
              <a:defRPr/>
            </a:pPr>
            <a:r>
              <a:rPr lang="en-US" sz="1800" dirty="0" smtClean="0"/>
              <a:t>}</a:t>
            </a:r>
          </a:p>
          <a:p>
            <a:pPr eaLnBrk="1" hangingPunct="1">
              <a:lnSpc>
                <a:spcPct val="80000"/>
              </a:lnSpc>
              <a:defRPr/>
            </a:pPr>
            <a:endParaRPr lang="en-US" sz="1800" dirty="0" smtClean="0"/>
          </a:p>
          <a:p>
            <a:pPr eaLnBrk="1" hangingPunct="1">
              <a:lnSpc>
                <a:spcPct val="80000"/>
              </a:lnSpc>
              <a:buFont typeface="Wingdings" pitchFamily="2" charset="2"/>
              <a:buNone/>
              <a:defRPr/>
            </a:pPr>
            <a:endParaRPr lang="en-US" sz="900" dirty="0" smtClean="0"/>
          </a:p>
        </p:txBody>
      </p:sp>
    </p:spTree>
    <p:extLst>
      <p:ext uri="{BB962C8B-B14F-4D97-AF65-F5344CB8AC3E}">
        <p14:creationId xmlns:p14="http://schemas.microsoft.com/office/powerpoint/2010/main" val="418444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C3CB1B01-D83F-4392-9772-ED2B92A41806}" type="slidenum">
              <a:rPr lang="en-US"/>
              <a:pPr>
                <a:defRPr/>
              </a:pPr>
              <a:t>2</a:t>
            </a:fld>
            <a:endParaRPr lang="en-US"/>
          </a:p>
        </p:txBody>
      </p:sp>
      <p:sp>
        <p:nvSpPr>
          <p:cNvPr id="3074" name="Rectangle 2"/>
          <p:cNvSpPr>
            <a:spLocks noGrp="1" noRot="1" noChangeArrowheads="1"/>
          </p:cNvSpPr>
          <p:nvPr>
            <p:ph type="title"/>
          </p:nvPr>
        </p:nvSpPr>
        <p:spPr/>
        <p:txBody>
          <a:bodyPr/>
          <a:lstStyle/>
          <a:p>
            <a:pPr eaLnBrk="1" hangingPunct="1">
              <a:defRPr/>
            </a:pPr>
            <a:r>
              <a:rPr lang="en-US" b="0" smtClean="0"/>
              <a:t>Streams</a:t>
            </a:r>
          </a:p>
        </p:txBody>
      </p:sp>
      <p:sp>
        <p:nvSpPr>
          <p:cNvPr id="3075" name="Rectangle 3"/>
          <p:cNvSpPr>
            <a:spLocks noGrp="1" noRot="1" noChangeArrowheads="1"/>
          </p:cNvSpPr>
          <p:nvPr>
            <p:ph type="body" idx="4294967295"/>
          </p:nvPr>
        </p:nvSpPr>
        <p:spPr>
          <a:xfrm>
            <a:off x="838200" y="1905000"/>
            <a:ext cx="8007350" cy="4191000"/>
          </a:xfrm>
          <a:prstGeom prst="rect">
            <a:avLst/>
          </a:prstGeom>
        </p:spPr>
        <p:txBody>
          <a:bodyPr/>
          <a:lstStyle/>
          <a:p>
            <a:pPr eaLnBrk="1" hangingPunct="1">
              <a:lnSpc>
                <a:spcPct val="90000"/>
              </a:lnSpc>
              <a:defRPr/>
            </a:pPr>
            <a:r>
              <a:rPr lang="en-US" sz="3600" b="1" smtClean="0"/>
              <a:t>Java Program performs I/O – operations  through Streams.</a:t>
            </a:r>
          </a:p>
          <a:p>
            <a:pPr eaLnBrk="1" hangingPunct="1">
              <a:lnSpc>
                <a:spcPct val="90000"/>
              </a:lnSpc>
              <a:defRPr/>
            </a:pPr>
            <a:r>
              <a:rPr lang="en-US" sz="3600" b="1" smtClean="0"/>
              <a:t>A stream is an abstraction that either produce or consume information .</a:t>
            </a:r>
          </a:p>
          <a:p>
            <a:pPr eaLnBrk="1" hangingPunct="1">
              <a:lnSpc>
                <a:spcPct val="90000"/>
              </a:lnSpc>
              <a:defRPr/>
            </a:pPr>
            <a:r>
              <a:rPr lang="en-US" sz="3600" b="1" smtClean="0"/>
              <a:t>Stream is linked to the physical device by java I/O system</a:t>
            </a:r>
            <a:r>
              <a:rPr lang="en-US" smtClean="0"/>
              <a:t>.</a:t>
            </a:r>
          </a:p>
          <a:p>
            <a:pPr eaLnBrk="1" hangingPunct="1">
              <a:lnSpc>
                <a:spcPct val="90000"/>
              </a:lnSpc>
              <a:buFont typeface="Wingdings" pitchFamily="2" charset="2"/>
              <a:buNone/>
              <a:defRPr/>
            </a:pPr>
            <a:r>
              <a:rPr lang="en-US" smtClean="0"/>
              <a:t> </a:t>
            </a:r>
          </a:p>
        </p:txBody>
      </p:sp>
    </p:spTree>
    <p:extLst>
      <p:ext uri="{BB962C8B-B14F-4D97-AF65-F5344CB8AC3E}">
        <p14:creationId xmlns:p14="http://schemas.microsoft.com/office/powerpoint/2010/main" val="387530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99375" cy="762000"/>
          </a:xfrm>
        </p:spPr>
        <p:txBody>
          <a:bodyPr/>
          <a:lstStyle/>
          <a:p>
            <a:pPr algn="ctr">
              <a:defRPr/>
            </a:pPr>
            <a:r>
              <a:rPr lang="en-US" dirty="0" smtClean="0"/>
              <a:t>Serialization</a:t>
            </a:r>
            <a:endParaRPr lang="en-US" dirty="0"/>
          </a:p>
        </p:txBody>
      </p:sp>
      <p:sp>
        <p:nvSpPr>
          <p:cNvPr id="3" name="Content Placeholder 2"/>
          <p:cNvSpPr>
            <a:spLocks noGrp="1"/>
          </p:cNvSpPr>
          <p:nvPr>
            <p:ph idx="4294967295"/>
          </p:nvPr>
        </p:nvSpPr>
        <p:spPr>
          <a:xfrm>
            <a:off x="457200" y="990600"/>
            <a:ext cx="8305800" cy="5562600"/>
          </a:xfrm>
          <a:prstGeom prst="rect">
            <a:avLst/>
          </a:prstGeom>
        </p:spPr>
        <p:txBody>
          <a:bodyPr>
            <a:normAutofit fontScale="92500" lnSpcReduction="10000"/>
          </a:bodyPr>
          <a:lstStyle/>
          <a:p>
            <a:pPr>
              <a:defRPr/>
            </a:pPr>
            <a:r>
              <a:rPr lang="en-US" sz="2800" dirty="0" smtClean="0"/>
              <a:t>Serialization is the process of writing the state of an object to a byte stream.</a:t>
            </a:r>
          </a:p>
          <a:p>
            <a:pPr>
              <a:defRPr/>
            </a:pPr>
            <a:r>
              <a:rPr lang="en-US" sz="2800" dirty="0" smtClean="0"/>
              <a:t>Useful when want to store object on persistent storage area like File.</a:t>
            </a:r>
          </a:p>
          <a:p>
            <a:pPr>
              <a:defRPr/>
            </a:pPr>
            <a:r>
              <a:rPr lang="en-US" sz="2800" dirty="0" smtClean="0"/>
              <a:t>we need to serialize the object so that it can be read and write in generalize format that they can be used in any OS .</a:t>
            </a:r>
          </a:p>
          <a:p>
            <a:pPr>
              <a:buFont typeface="Wingdings" pitchFamily="2" charset="2"/>
              <a:buNone/>
              <a:defRPr/>
            </a:pPr>
            <a:r>
              <a:rPr lang="en-US" b="1" dirty="0" smtClean="0">
                <a:solidFill>
                  <a:schemeClr val="tx2"/>
                </a:solidFill>
                <a:latin typeface="+mj-lt"/>
                <a:ea typeface="+mj-ea"/>
                <a:cs typeface="+mj-cs"/>
              </a:rPr>
              <a:t>Serializable Interface..</a:t>
            </a:r>
            <a:r>
              <a:rPr lang="en-US" sz="2400" b="1" dirty="0" smtClean="0">
                <a:solidFill>
                  <a:schemeClr val="tx2"/>
                </a:solidFill>
                <a:latin typeface="+mj-lt"/>
                <a:ea typeface="+mj-ea"/>
                <a:cs typeface="+mj-cs"/>
              </a:rPr>
              <a:t>(Marker Interface)</a:t>
            </a:r>
            <a:endParaRPr lang="en-US" b="1" dirty="0" smtClean="0">
              <a:solidFill>
                <a:schemeClr val="tx2"/>
              </a:solidFill>
              <a:latin typeface="+mj-lt"/>
              <a:ea typeface="+mj-ea"/>
              <a:cs typeface="+mj-cs"/>
            </a:endParaRPr>
          </a:p>
          <a:p>
            <a:pPr>
              <a:defRPr/>
            </a:pPr>
            <a:r>
              <a:rPr lang="en-US" b="1" dirty="0" smtClean="0">
                <a:solidFill>
                  <a:schemeClr val="tx2"/>
                </a:solidFill>
                <a:latin typeface="+mj-lt"/>
                <a:ea typeface="+mj-ea"/>
                <a:cs typeface="+mj-cs"/>
              </a:rPr>
              <a:t>    </a:t>
            </a:r>
            <a:r>
              <a:rPr lang="en-US" sz="2800" dirty="0" smtClean="0"/>
              <a:t>Only an object that implements this interface can be saved and restore.</a:t>
            </a:r>
          </a:p>
          <a:p>
            <a:pPr>
              <a:defRPr/>
            </a:pPr>
            <a:r>
              <a:rPr lang="en-US" sz="2800" dirty="0" smtClean="0"/>
              <a:t>Variable that declared as static or transient can not be store.</a:t>
            </a:r>
          </a:p>
          <a:p>
            <a:pPr>
              <a:buFont typeface="Wingdings" pitchFamily="2" charset="2"/>
              <a:buNone/>
              <a:defRPr/>
            </a:pPr>
            <a:r>
              <a:rPr lang="en-US" dirty="0" smtClean="0"/>
              <a:t>     </a:t>
            </a:r>
          </a:p>
          <a:p>
            <a:pPr>
              <a:buFont typeface="Wingdings" pitchFamily="2" charset="2"/>
              <a:buNone/>
              <a:defRPr/>
            </a:pPr>
            <a:r>
              <a:rPr lang="en-US" dirty="0" smtClean="0"/>
              <a:t>   </a:t>
            </a:r>
          </a:p>
        </p:txBody>
      </p:sp>
      <p:sp>
        <p:nvSpPr>
          <p:cNvPr id="4" name="Slide Number Placeholder 3"/>
          <p:cNvSpPr>
            <a:spLocks noGrp="1"/>
          </p:cNvSpPr>
          <p:nvPr>
            <p:ph type="sldNum" sz="quarter" idx="4294967295"/>
          </p:nvPr>
        </p:nvSpPr>
        <p:spPr>
          <a:xfrm>
            <a:off x="6937375" y="6245225"/>
            <a:ext cx="1901825" cy="476250"/>
          </a:xfrm>
          <a:prstGeom prst="rect">
            <a:avLst/>
          </a:prstGeom>
        </p:spPr>
        <p:txBody>
          <a:bodyPr/>
          <a:lstStyle/>
          <a:p>
            <a:pPr>
              <a:defRPr/>
            </a:pPr>
            <a:fld id="{7BA42097-3773-4FE3-B7D0-327A48EA01B5}" type="slidenum">
              <a:rPr lang="en-US" smtClean="0"/>
              <a:pPr>
                <a:defRPr/>
              </a:pPr>
              <a:t>20</a:t>
            </a:fld>
            <a:endParaRPr lang="en-US" dirty="0"/>
          </a:p>
        </p:txBody>
      </p:sp>
    </p:spTree>
    <p:extLst>
      <p:ext uri="{BB962C8B-B14F-4D97-AF65-F5344CB8AC3E}">
        <p14:creationId xmlns:p14="http://schemas.microsoft.com/office/powerpoint/2010/main" val="410438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686800" cy="6400800"/>
          </a:xfrm>
          <a:prstGeom prst="rect">
            <a:avLst/>
          </a:prstGeom>
        </p:spPr>
        <p:txBody>
          <a:bodyPr/>
          <a:lstStyle/>
          <a:p>
            <a:pPr>
              <a:buFont typeface="Wingdings" pitchFamily="2" charset="2"/>
              <a:buNone/>
              <a:defRPr/>
            </a:pPr>
            <a:r>
              <a:rPr lang="en-US" sz="2000" b="1" dirty="0" smtClean="0"/>
              <a:t>import java.io.Serializable;</a:t>
            </a:r>
            <a:endParaRPr lang="en-US" sz="2000" dirty="0" smtClean="0"/>
          </a:p>
          <a:p>
            <a:pPr>
              <a:buFont typeface="Wingdings" pitchFamily="2" charset="2"/>
              <a:buNone/>
              <a:defRPr/>
            </a:pPr>
            <a:r>
              <a:rPr lang="en-US" sz="2000" b="1" dirty="0" smtClean="0"/>
              <a:t>public class StudentData  implements Serializable </a:t>
            </a:r>
          </a:p>
          <a:p>
            <a:pPr>
              <a:buFont typeface="Wingdings" pitchFamily="2" charset="2"/>
              <a:buNone/>
              <a:defRPr/>
            </a:pPr>
            <a:r>
              <a:rPr lang="en-US" sz="2000" dirty="0" smtClean="0"/>
              <a:t>{</a:t>
            </a:r>
          </a:p>
          <a:p>
            <a:pPr>
              <a:buFont typeface="Wingdings" pitchFamily="2" charset="2"/>
              <a:buNone/>
              <a:defRPr/>
            </a:pPr>
            <a:r>
              <a:rPr lang="en-US" sz="2000" dirty="0" smtClean="0"/>
              <a:t>	String sid,sname;</a:t>
            </a:r>
          </a:p>
          <a:p>
            <a:pPr>
              <a:buFont typeface="Wingdings" pitchFamily="2" charset="2"/>
              <a:buNone/>
              <a:defRPr/>
            </a:pPr>
            <a:r>
              <a:rPr lang="en-US" sz="2000" b="1" dirty="0" smtClean="0"/>
              <a:t>	int marks;</a:t>
            </a:r>
          </a:p>
          <a:p>
            <a:pPr>
              <a:buFont typeface="Wingdings" pitchFamily="2" charset="2"/>
              <a:buNone/>
              <a:defRPr/>
            </a:pPr>
            <a:r>
              <a:rPr lang="en-US" sz="2000" b="1" dirty="0" smtClean="0"/>
              <a:t>	public StudentData(String sid,String sname,int marks) </a:t>
            </a:r>
          </a:p>
          <a:p>
            <a:pPr>
              <a:buFont typeface="Wingdings" pitchFamily="2" charset="2"/>
              <a:buNone/>
              <a:defRPr/>
            </a:pPr>
            <a:r>
              <a:rPr lang="en-US" sz="2000" dirty="0" smtClean="0"/>
              <a:t>		{</a:t>
            </a:r>
          </a:p>
          <a:p>
            <a:pPr>
              <a:buFont typeface="Wingdings" pitchFamily="2" charset="2"/>
              <a:buNone/>
              <a:defRPr/>
            </a:pPr>
            <a:r>
              <a:rPr lang="en-US" sz="2000" b="1" dirty="0" smtClean="0"/>
              <a:t>		this.sid=sid;</a:t>
            </a:r>
          </a:p>
          <a:p>
            <a:pPr>
              <a:buFont typeface="Wingdings" pitchFamily="2" charset="2"/>
              <a:buNone/>
              <a:defRPr/>
            </a:pPr>
            <a:r>
              <a:rPr lang="en-US" sz="2000" b="1" dirty="0" smtClean="0"/>
              <a:t>		this.sname=sname;</a:t>
            </a:r>
          </a:p>
          <a:p>
            <a:pPr>
              <a:buFont typeface="Wingdings" pitchFamily="2" charset="2"/>
              <a:buNone/>
              <a:defRPr/>
            </a:pPr>
            <a:r>
              <a:rPr lang="en-US" sz="2000" b="1" dirty="0" smtClean="0"/>
              <a:t>		this.marks=marks;</a:t>
            </a:r>
          </a:p>
          <a:p>
            <a:pPr>
              <a:buFont typeface="Wingdings" pitchFamily="2" charset="2"/>
              <a:buNone/>
              <a:defRPr/>
            </a:pPr>
            <a:r>
              <a:rPr lang="en-US" sz="2000" dirty="0" smtClean="0"/>
              <a:t>		}</a:t>
            </a:r>
          </a:p>
          <a:p>
            <a:pPr>
              <a:buFont typeface="Wingdings" pitchFamily="2" charset="2"/>
              <a:buNone/>
              <a:defRPr/>
            </a:pPr>
            <a:r>
              <a:rPr lang="en-US" sz="2000" b="1" dirty="0" smtClean="0"/>
              <a:t>	public String toString()</a:t>
            </a:r>
          </a:p>
          <a:p>
            <a:pPr>
              <a:buFont typeface="Wingdings" pitchFamily="2" charset="2"/>
              <a:buNone/>
              <a:defRPr/>
            </a:pPr>
            <a:r>
              <a:rPr lang="en-US" sz="2000" dirty="0" smtClean="0"/>
              <a:t>		{</a:t>
            </a:r>
          </a:p>
          <a:p>
            <a:pPr>
              <a:buFont typeface="Wingdings" pitchFamily="2" charset="2"/>
              <a:buNone/>
              <a:defRPr/>
            </a:pPr>
            <a:r>
              <a:rPr lang="en-US" sz="2000" b="1" dirty="0" smtClean="0"/>
              <a:t>		return sid+"   "+sname+"  "+marks;</a:t>
            </a:r>
          </a:p>
          <a:p>
            <a:pPr>
              <a:buFont typeface="Wingdings" pitchFamily="2" charset="2"/>
              <a:buNone/>
              <a:defRPr/>
            </a:pPr>
            <a:r>
              <a:rPr lang="en-US" sz="2000" dirty="0" smtClean="0"/>
              <a:t>		}</a:t>
            </a:r>
          </a:p>
          <a:p>
            <a:pPr>
              <a:buFont typeface="Wingdings" pitchFamily="2" charset="2"/>
              <a:buNone/>
              <a:defRPr/>
            </a:pPr>
            <a:r>
              <a:rPr lang="en-US" sz="2000" dirty="0" smtClean="0"/>
              <a:t>}</a:t>
            </a:r>
            <a:endParaRPr lang="en-US" sz="2000" dirty="0"/>
          </a:p>
        </p:txBody>
      </p:sp>
      <p:sp>
        <p:nvSpPr>
          <p:cNvPr id="4" name="Slide Number Placeholder 3"/>
          <p:cNvSpPr>
            <a:spLocks noGrp="1"/>
          </p:cNvSpPr>
          <p:nvPr>
            <p:ph type="sldNum" sz="quarter" idx="4294967295"/>
          </p:nvPr>
        </p:nvSpPr>
        <p:spPr>
          <a:xfrm>
            <a:off x="6937375" y="6245225"/>
            <a:ext cx="1901825" cy="476250"/>
          </a:xfrm>
          <a:prstGeom prst="rect">
            <a:avLst/>
          </a:prstGeom>
        </p:spPr>
        <p:txBody>
          <a:bodyPr/>
          <a:lstStyle/>
          <a:p>
            <a:pPr>
              <a:defRPr/>
            </a:pPr>
            <a:fld id="{4C332478-E58F-4DA2-867A-400761838ADC}" type="slidenum">
              <a:rPr lang="en-US" smtClean="0"/>
              <a:pPr>
                <a:defRPr/>
              </a:pPr>
              <a:t>21</a:t>
            </a:fld>
            <a:endParaRPr lang="en-US" dirty="0"/>
          </a:p>
        </p:txBody>
      </p:sp>
    </p:spTree>
    <p:extLst>
      <p:ext uri="{BB962C8B-B14F-4D97-AF65-F5344CB8AC3E}">
        <p14:creationId xmlns:p14="http://schemas.microsoft.com/office/powerpoint/2010/main" val="407271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52400"/>
            <a:ext cx="8991600" cy="6553200"/>
          </a:xfrm>
          <a:prstGeom prst="rect">
            <a:avLst/>
          </a:prstGeom>
        </p:spPr>
        <p:txBody>
          <a:bodyPr/>
          <a:lstStyle/>
          <a:p>
            <a:pPr>
              <a:buFont typeface="Wingdings" pitchFamily="2" charset="2"/>
              <a:buNone/>
              <a:defRPr/>
            </a:pPr>
            <a:r>
              <a:rPr lang="en-US" sz="1400" b="1" dirty="0" smtClean="0"/>
              <a:t>import java.io.*;</a:t>
            </a:r>
          </a:p>
          <a:p>
            <a:pPr>
              <a:buFont typeface="Wingdings" pitchFamily="2" charset="2"/>
              <a:buNone/>
              <a:defRPr/>
            </a:pPr>
            <a:r>
              <a:rPr lang="en-US" sz="1400" b="1" dirty="0" smtClean="0"/>
              <a:t>public class ClassSerializeUse </a:t>
            </a:r>
          </a:p>
          <a:p>
            <a:pPr>
              <a:buFont typeface="Wingdings" pitchFamily="2" charset="2"/>
              <a:buNone/>
              <a:defRPr/>
            </a:pPr>
            <a:r>
              <a:rPr lang="en-US" sz="1400" dirty="0" smtClean="0"/>
              <a:t>  {</a:t>
            </a:r>
          </a:p>
          <a:p>
            <a:pPr>
              <a:buFont typeface="Wingdings" pitchFamily="2" charset="2"/>
              <a:buNone/>
              <a:defRPr/>
            </a:pPr>
            <a:r>
              <a:rPr lang="en-US" sz="1400" b="1" dirty="0" smtClean="0"/>
              <a:t>  public static void main(String[] args) throws Exception</a:t>
            </a:r>
          </a:p>
          <a:p>
            <a:pPr>
              <a:buFont typeface="Wingdings" pitchFamily="2" charset="2"/>
              <a:buNone/>
              <a:defRPr/>
            </a:pPr>
            <a:r>
              <a:rPr lang="en-US" sz="1400" dirty="0" smtClean="0"/>
              <a:t>{</a:t>
            </a:r>
          </a:p>
          <a:p>
            <a:pPr>
              <a:buFont typeface="Wingdings" pitchFamily="2" charset="2"/>
              <a:buNone/>
              <a:defRPr/>
            </a:pPr>
            <a:r>
              <a:rPr lang="en-US" sz="1400" b="1" dirty="0" smtClean="0"/>
              <a:t>StudentData</a:t>
            </a:r>
            <a:r>
              <a:rPr lang="en-US" sz="1400" dirty="0" smtClean="0"/>
              <a:t> student1=</a:t>
            </a:r>
            <a:r>
              <a:rPr lang="en-US" sz="1400" b="1" dirty="0" smtClean="0"/>
              <a:t>new  StudentData ("a100","ashutosh",56);</a:t>
            </a:r>
          </a:p>
          <a:p>
            <a:pPr>
              <a:buFont typeface="Wingdings" pitchFamily="2" charset="2"/>
              <a:buNone/>
              <a:defRPr/>
            </a:pPr>
            <a:r>
              <a:rPr lang="en-US" sz="1400" b="1" dirty="0" smtClean="0"/>
              <a:t>StudentData </a:t>
            </a:r>
            <a:r>
              <a:rPr lang="en-US" sz="1400" dirty="0" smtClean="0"/>
              <a:t> student2=</a:t>
            </a:r>
            <a:r>
              <a:rPr lang="en-US" sz="1400" b="1" dirty="0" smtClean="0"/>
              <a:t>new   StudentData ("a101","rahul",60);</a:t>
            </a:r>
          </a:p>
          <a:p>
            <a:pPr>
              <a:buFont typeface="Wingdings" pitchFamily="2" charset="2"/>
              <a:buNone/>
              <a:defRPr/>
            </a:pPr>
            <a:r>
              <a:rPr lang="en-US" sz="1400" dirty="0" smtClean="0"/>
              <a:t>FileOutputStream FOS  = </a:t>
            </a:r>
            <a:r>
              <a:rPr lang="en-US" sz="1400" b="1" dirty="0" smtClean="0"/>
              <a:t>new FileOutputStream ( “ e:/IOFile/StudentRecord.txt",true);</a:t>
            </a:r>
          </a:p>
          <a:p>
            <a:pPr>
              <a:buFont typeface="Wingdings" pitchFamily="2" charset="2"/>
              <a:buNone/>
              <a:defRPr/>
            </a:pPr>
            <a:r>
              <a:rPr lang="en-US" sz="1400" dirty="0" smtClean="0"/>
              <a:t>ObjectOutputStream OOS = </a:t>
            </a:r>
            <a:r>
              <a:rPr lang="en-US" sz="1400" b="1" dirty="0" smtClean="0"/>
              <a:t>new ObjectOutputStream (FOS);</a:t>
            </a:r>
          </a:p>
          <a:p>
            <a:pPr>
              <a:buFont typeface="Wingdings" pitchFamily="2" charset="2"/>
              <a:buNone/>
              <a:defRPr/>
            </a:pPr>
            <a:r>
              <a:rPr lang="en-US" sz="1400" dirty="0" smtClean="0"/>
              <a:t>OOS.writeObject(student1);</a:t>
            </a:r>
          </a:p>
          <a:p>
            <a:pPr>
              <a:buFont typeface="Wingdings" pitchFamily="2" charset="2"/>
              <a:buNone/>
              <a:defRPr/>
            </a:pPr>
            <a:r>
              <a:rPr lang="en-US" sz="1400" dirty="0" smtClean="0"/>
              <a:t>OOS.writeObject(student2);</a:t>
            </a:r>
          </a:p>
          <a:p>
            <a:pPr>
              <a:buFont typeface="Wingdings" pitchFamily="2" charset="2"/>
              <a:buNone/>
              <a:defRPr/>
            </a:pPr>
            <a:endParaRPr lang="en-US" sz="1400" dirty="0" smtClean="0"/>
          </a:p>
          <a:p>
            <a:pPr>
              <a:buFont typeface="Wingdings" pitchFamily="2" charset="2"/>
              <a:buNone/>
              <a:defRPr/>
            </a:pPr>
            <a:r>
              <a:rPr lang="en-US" sz="1400" dirty="0" smtClean="0"/>
              <a:t>FileInputStream fis=</a:t>
            </a:r>
            <a:r>
              <a:rPr lang="en-US" sz="1400" b="1" dirty="0" smtClean="0"/>
              <a:t>new FileInputStream("e:/IOFile/StudentRecord.txt");</a:t>
            </a:r>
          </a:p>
          <a:p>
            <a:pPr>
              <a:buFont typeface="Wingdings" pitchFamily="2" charset="2"/>
              <a:buNone/>
              <a:defRPr/>
            </a:pPr>
            <a:r>
              <a:rPr lang="en-US" sz="1400" dirty="0" smtClean="0"/>
              <a:t>ObjectInputStream ois =</a:t>
            </a:r>
            <a:r>
              <a:rPr lang="en-US" sz="1400" b="1" dirty="0" smtClean="0"/>
              <a:t>new ObjectInputStream(fis);</a:t>
            </a:r>
          </a:p>
          <a:p>
            <a:pPr>
              <a:buFont typeface="Wingdings" pitchFamily="2" charset="2"/>
              <a:buNone/>
              <a:defRPr/>
            </a:pPr>
            <a:r>
              <a:rPr lang="en-US" sz="1400" b="1" dirty="0" smtClean="0"/>
              <a:t>StudentData  </a:t>
            </a:r>
            <a:r>
              <a:rPr lang="en-US" sz="1400" dirty="0" smtClean="0"/>
              <a:t>d1=(</a:t>
            </a:r>
            <a:r>
              <a:rPr lang="en-US" sz="1400" b="1" dirty="0" smtClean="0"/>
              <a:t>StudentData</a:t>
            </a:r>
            <a:r>
              <a:rPr lang="en-US" sz="1400" dirty="0" smtClean="0"/>
              <a:t>)ois.readObject();</a:t>
            </a:r>
          </a:p>
          <a:p>
            <a:pPr>
              <a:buFont typeface="Wingdings" pitchFamily="2" charset="2"/>
              <a:buNone/>
              <a:defRPr/>
            </a:pPr>
            <a:r>
              <a:rPr lang="en-US" sz="1400" b="1" dirty="0" smtClean="0"/>
              <a:t>StudentData   </a:t>
            </a:r>
            <a:r>
              <a:rPr lang="en-US" sz="1400" dirty="0" smtClean="0"/>
              <a:t>d2=(</a:t>
            </a:r>
            <a:r>
              <a:rPr lang="en-US" sz="1400" b="1" dirty="0" smtClean="0"/>
              <a:t>StudentData</a:t>
            </a:r>
            <a:r>
              <a:rPr lang="en-US" sz="1400" dirty="0" smtClean="0"/>
              <a:t>)ois.readObject();</a:t>
            </a:r>
          </a:p>
          <a:p>
            <a:pPr>
              <a:buFont typeface="Wingdings" pitchFamily="2" charset="2"/>
              <a:buNone/>
              <a:defRPr/>
            </a:pPr>
            <a:r>
              <a:rPr lang="en-US" sz="1400" dirty="0" smtClean="0"/>
              <a:t>System.</a:t>
            </a:r>
            <a:r>
              <a:rPr lang="en-US" sz="1400" i="1" dirty="0" smtClean="0"/>
              <a:t>out.println("first record ....&gt;\t"+d1);</a:t>
            </a:r>
          </a:p>
          <a:p>
            <a:pPr>
              <a:buFont typeface="Wingdings" pitchFamily="2" charset="2"/>
              <a:buNone/>
              <a:defRPr/>
            </a:pPr>
            <a:r>
              <a:rPr lang="en-US" sz="1400" dirty="0" smtClean="0"/>
              <a:t>System.</a:t>
            </a:r>
            <a:r>
              <a:rPr lang="en-US" sz="1400" i="1" dirty="0" smtClean="0"/>
              <a:t>out.println("second record....&gt; \t"+d2);</a:t>
            </a:r>
          </a:p>
          <a:p>
            <a:pPr>
              <a:buFont typeface="Wingdings" pitchFamily="2" charset="2"/>
              <a:buNone/>
              <a:defRPr/>
            </a:pPr>
            <a:endParaRPr lang="en-US" sz="1400" dirty="0" smtClean="0"/>
          </a:p>
          <a:p>
            <a:pPr>
              <a:buFont typeface="Wingdings" pitchFamily="2" charset="2"/>
              <a:buNone/>
              <a:defRPr/>
            </a:pPr>
            <a:r>
              <a:rPr lang="en-US" sz="1400" dirty="0" smtClean="0"/>
              <a:t>FOS.close();</a:t>
            </a:r>
          </a:p>
          <a:p>
            <a:pPr>
              <a:buFont typeface="Wingdings" pitchFamily="2" charset="2"/>
              <a:buNone/>
              <a:defRPr/>
            </a:pPr>
            <a:r>
              <a:rPr lang="en-US" sz="1400" dirty="0" smtClean="0"/>
              <a:t>fis.close();</a:t>
            </a:r>
          </a:p>
          <a:p>
            <a:pPr>
              <a:buFont typeface="Wingdings" pitchFamily="2" charset="2"/>
              <a:buNone/>
              <a:defRPr/>
            </a:pPr>
            <a:r>
              <a:rPr lang="en-US" sz="1400" dirty="0" smtClean="0"/>
              <a:t>OOS.close();</a:t>
            </a:r>
          </a:p>
          <a:p>
            <a:pPr>
              <a:buFont typeface="Wingdings" pitchFamily="2" charset="2"/>
              <a:buNone/>
              <a:defRPr/>
            </a:pPr>
            <a:r>
              <a:rPr lang="en-US" sz="1400" dirty="0" smtClean="0"/>
              <a:t>ois.close();</a:t>
            </a:r>
          </a:p>
          <a:p>
            <a:pPr>
              <a:buFont typeface="Wingdings" pitchFamily="2" charset="2"/>
              <a:buNone/>
              <a:defRPr/>
            </a:pPr>
            <a:r>
              <a:rPr lang="en-US" sz="1400" dirty="0" smtClean="0"/>
              <a:t>  }</a:t>
            </a:r>
          </a:p>
          <a:p>
            <a:pPr>
              <a:buFont typeface="Wingdings" pitchFamily="2" charset="2"/>
              <a:buNone/>
              <a:defRPr/>
            </a:pPr>
            <a:r>
              <a:rPr lang="en-US" sz="1400" dirty="0" smtClean="0"/>
              <a:t>}</a:t>
            </a:r>
            <a:endParaRPr lang="en-US" sz="1200" dirty="0"/>
          </a:p>
        </p:txBody>
      </p:sp>
      <p:sp>
        <p:nvSpPr>
          <p:cNvPr id="4" name="Slide Number Placeholder 3"/>
          <p:cNvSpPr>
            <a:spLocks noGrp="1"/>
          </p:cNvSpPr>
          <p:nvPr>
            <p:ph type="sldNum" sz="quarter" idx="4294967295"/>
          </p:nvPr>
        </p:nvSpPr>
        <p:spPr>
          <a:xfrm>
            <a:off x="6937375" y="6245225"/>
            <a:ext cx="1901825" cy="476250"/>
          </a:xfrm>
          <a:prstGeom prst="rect">
            <a:avLst/>
          </a:prstGeom>
        </p:spPr>
        <p:txBody>
          <a:bodyPr/>
          <a:lstStyle/>
          <a:p>
            <a:pPr>
              <a:defRPr/>
            </a:pPr>
            <a:fld id="{07DC64BD-9BEC-4F79-B05F-AC2174E62B2A}" type="slidenum">
              <a:rPr lang="en-US" smtClean="0"/>
              <a:pPr>
                <a:defRPr/>
              </a:pPr>
              <a:t>22</a:t>
            </a:fld>
            <a:endParaRPr lang="en-US" dirty="0"/>
          </a:p>
        </p:txBody>
      </p:sp>
    </p:spTree>
    <p:extLst>
      <p:ext uri="{BB962C8B-B14F-4D97-AF65-F5344CB8AC3E}">
        <p14:creationId xmlns:p14="http://schemas.microsoft.com/office/powerpoint/2010/main" val="59059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937375" y="6245225"/>
            <a:ext cx="1901825" cy="476250"/>
          </a:xfrm>
          <a:prstGeom prst="rect">
            <a:avLst/>
          </a:prstGeom>
        </p:spPr>
        <p:txBody>
          <a:bodyPr/>
          <a:lstStyle/>
          <a:p>
            <a:pPr>
              <a:defRPr/>
            </a:pPr>
            <a:fld id="{2ADF6744-FE56-4B81-895A-4B4A92718574}" type="slidenum">
              <a:rPr lang="en-US"/>
              <a:pPr>
                <a:defRPr/>
              </a:pPr>
              <a:t>3</a:t>
            </a:fld>
            <a:endParaRPr lang="en-US"/>
          </a:p>
        </p:txBody>
      </p:sp>
      <p:sp>
        <p:nvSpPr>
          <p:cNvPr id="4098" name="Rectangle 2"/>
          <p:cNvSpPr>
            <a:spLocks noGrp="1" noChangeArrowheads="1"/>
          </p:cNvSpPr>
          <p:nvPr>
            <p:ph type="title" idx="4294967295"/>
          </p:nvPr>
        </p:nvSpPr>
        <p:spPr/>
        <p:txBody>
          <a:bodyPr/>
          <a:lstStyle/>
          <a:p>
            <a:pPr eaLnBrk="1" hangingPunct="1">
              <a:defRPr/>
            </a:pPr>
            <a:r>
              <a:rPr lang="en-US" smtClean="0"/>
              <a:t>Reading from a stream</a:t>
            </a:r>
          </a:p>
        </p:txBody>
      </p:sp>
      <p:pic>
        <p:nvPicPr>
          <p:cNvPr id="5124" name="Picture 3" descr="19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06650"/>
            <a:ext cx="8324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7357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937375" y="6245225"/>
            <a:ext cx="1901825" cy="476250"/>
          </a:xfrm>
          <a:prstGeom prst="rect">
            <a:avLst/>
          </a:prstGeom>
        </p:spPr>
        <p:txBody>
          <a:bodyPr/>
          <a:lstStyle/>
          <a:p>
            <a:pPr>
              <a:defRPr/>
            </a:pPr>
            <a:fld id="{DEABE8EC-3DEF-472A-A5D7-C3E01FA17288}" type="slidenum">
              <a:rPr lang="en-US"/>
              <a:pPr>
                <a:defRPr/>
              </a:pPr>
              <a:t>4</a:t>
            </a:fld>
            <a:endParaRPr lang="en-US"/>
          </a:p>
        </p:txBody>
      </p:sp>
      <p:sp>
        <p:nvSpPr>
          <p:cNvPr id="5122" name="Rectangle 2"/>
          <p:cNvSpPr>
            <a:spLocks noGrp="1" noChangeArrowheads="1"/>
          </p:cNvSpPr>
          <p:nvPr>
            <p:ph type="title" idx="4294967295"/>
          </p:nvPr>
        </p:nvSpPr>
        <p:spPr/>
        <p:txBody>
          <a:bodyPr/>
          <a:lstStyle/>
          <a:p>
            <a:pPr eaLnBrk="1" hangingPunct="1">
              <a:defRPr/>
            </a:pPr>
            <a:r>
              <a:rPr lang="en-US" smtClean="0"/>
              <a:t>Writing to a stream</a:t>
            </a:r>
          </a:p>
        </p:txBody>
      </p:sp>
      <p:pic>
        <p:nvPicPr>
          <p:cNvPr id="6148" name="Picture 3" descr="20stre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20938"/>
            <a:ext cx="82296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9449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BA3DD9EA-65C4-467E-A092-6C3431907F66}" type="slidenum">
              <a:rPr lang="en-US"/>
              <a:pPr>
                <a:defRPr/>
              </a:pPr>
              <a:t>5</a:t>
            </a:fld>
            <a:endParaRPr lang="en-US"/>
          </a:p>
        </p:txBody>
      </p:sp>
      <p:sp>
        <p:nvSpPr>
          <p:cNvPr id="6146" name="Rectangle 2"/>
          <p:cNvSpPr>
            <a:spLocks noGrp="1" noRot="1" noChangeArrowheads="1"/>
          </p:cNvSpPr>
          <p:nvPr>
            <p:ph type="title"/>
          </p:nvPr>
        </p:nvSpPr>
        <p:spPr>
          <a:xfrm>
            <a:off x="457200" y="244475"/>
            <a:ext cx="8385175" cy="896938"/>
          </a:xfrm>
        </p:spPr>
        <p:txBody>
          <a:bodyPr/>
          <a:lstStyle/>
          <a:p>
            <a:pPr eaLnBrk="1" hangingPunct="1">
              <a:defRPr/>
            </a:pPr>
            <a:r>
              <a:rPr lang="en-US" sz="4000" b="0" smtClean="0"/>
              <a:t>Types of Stream</a:t>
            </a:r>
          </a:p>
        </p:txBody>
      </p:sp>
      <p:sp>
        <p:nvSpPr>
          <p:cNvPr id="6147" name="Rectangle 3"/>
          <p:cNvSpPr>
            <a:spLocks noGrp="1" noRot="1" noChangeArrowheads="1"/>
          </p:cNvSpPr>
          <p:nvPr>
            <p:ph type="body" idx="4294967295"/>
          </p:nvPr>
        </p:nvSpPr>
        <p:spPr>
          <a:xfrm>
            <a:off x="457200" y="990600"/>
            <a:ext cx="8229600" cy="5638800"/>
          </a:xfrm>
          <a:prstGeom prst="rect">
            <a:avLst/>
          </a:prstGeom>
        </p:spPr>
        <p:txBody>
          <a:bodyPr/>
          <a:lstStyle/>
          <a:p>
            <a:pPr eaLnBrk="1" hangingPunct="1">
              <a:defRPr/>
            </a:pPr>
            <a:r>
              <a:rPr lang="en-US" sz="3600" b="1" smtClean="0"/>
              <a:t>In Java streams are divided two types</a:t>
            </a:r>
            <a:r>
              <a:rPr lang="en-US" smtClean="0"/>
              <a:t>.</a:t>
            </a:r>
            <a:br>
              <a:rPr lang="en-US" smtClean="0"/>
            </a:br>
            <a:endParaRPr lang="en-US" smtClean="0"/>
          </a:p>
          <a:p>
            <a:pPr lvl="1" eaLnBrk="1" hangingPunct="1">
              <a:defRPr/>
            </a:pPr>
            <a:r>
              <a:rPr lang="en-US" b="1" smtClean="0"/>
              <a:t>Byte Stream</a:t>
            </a:r>
            <a:br>
              <a:rPr lang="en-US" b="1" smtClean="0"/>
            </a:br>
            <a:r>
              <a:rPr lang="en-US" b="1" smtClean="0"/>
              <a:t/>
            </a:r>
            <a:br>
              <a:rPr lang="en-US" b="1" smtClean="0"/>
            </a:br>
            <a:r>
              <a:rPr lang="en-US" b="1" smtClean="0"/>
              <a:t>    </a:t>
            </a:r>
            <a:r>
              <a:rPr lang="en-US" smtClean="0"/>
              <a:t>Handle input/output of Bytes (binary data)</a:t>
            </a:r>
            <a:endParaRPr lang="en-US" b="1" smtClean="0"/>
          </a:p>
          <a:p>
            <a:pPr lvl="1" eaLnBrk="1" hangingPunct="1">
              <a:defRPr/>
            </a:pPr>
            <a:r>
              <a:rPr lang="en-US" b="1" smtClean="0"/>
              <a:t>Character Stream</a:t>
            </a:r>
            <a:r>
              <a:rPr lang="en-US" smtClean="0"/>
              <a:t/>
            </a:r>
            <a:br>
              <a:rPr lang="en-US" smtClean="0"/>
            </a:br>
            <a:r>
              <a:rPr lang="en-US" smtClean="0"/>
              <a:t/>
            </a:r>
            <a:br>
              <a:rPr lang="en-US" smtClean="0"/>
            </a:br>
            <a:r>
              <a:rPr lang="en-US" smtClean="0"/>
              <a:t> Handle input/output of Character (use          		Unicode character set)</a:t>
            </a:r>
          </a:p>
        </p:txBody>
      </p:sp>
    </p:spTree>
    <p:extLst>
      <p:ext uri="{BB962C8B-B14F-4D97-AF65-F5344CB8AC3E}">
        <p14:creationId xmlns:p14="http://schemas.microsoft.com/office/powerpoint/2010/main" val="10182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71DCC408-B2EE-4CE2-BB01-9A73ED38DA52}" type="slidenum">
              <a:rPr lang="en-US"/>
              <a:pPr>
                <a:defRPr/>
              </a:pPr>
              <a:t>6</a:t>
            </a:fld>
            <a:endParaRPr lang="en-US"/>
          </a:p>
        </p:txBody>
      </p:sp>
      <p:sp>
        <p:nvSpPr>
          <p:cNvPr id="7171" name="Rectangle 3"/>
          <p:cNvSpPr>
            <a:spLocks noGrp="1" noRot="1" noChangeArrowheads="1"/>
          </p:cNvSpPr>
          <p:nvPr>
            <p:ph type="body" idx="4294967295"/>
          </p:nvPr>
        </p:nvSpPr>
        <p:spPr>
          <a:xfrm>
            <a:off x="457200" y="381000"/>
            <a:ext cx="8229600" cy="5745163"/>
          </a:xfrm>
          <a:prstGeom prst="rect">
            <a:avLst/>
          </a:prstGeom>
        </p:spPr>
        <p:txBody>
          <a:bodyPr/>
          <a:lstStyle/>
          <a:p>
            <a:pPr>
              <a:defRPr/>
            </a:pPr>
            <a:r>
              <a:rPr lang="en-US" sz="2800" dirty="0" smtClean="0"/>
              <a:t>The primary advantage of character streams is that they make it easy to write programs that are not dependent upon a specific character encoding, and are therefore easy to internationalize.</a:t>
            </a:r>
          </a:p>
          <a:p>
            <a:pPr eaLnBrk="1" hangingPunct="1">
              <a:defRPr/>
            </a:pPr>
            <a:r>
              <a:rPr lang="en-US" sz="2800" dirty="0" smtClean="0"/>
              <a:t>Java stores strings in Unicode, an international standard character encoding that is capable of representing most of the world's written languages. </a:t>
            </a:r>
            <a:br>
              <a:rPr lang="en-US" sz="2800" dirty="0" smtClean="0"/>
            </a:br>
            <a:r>
              <a:rPr lang="en-US" sz="2800" dirty="0" smtClean="0"/>
              <a:t/>
            </a:r>
            <a:br>
              <a:rPr lang="en-US" sz="2800" dirty="0" smtClean="0"/>
            </a:br>
            <a:r>
              <a:rPr lang="en-US" sz="2800" dirty="0" smtClean="0"/>
              <a:t>Note :-</a:t>
            </a:r>
            <a:r>
              <a:rPr lang="en-US" sz="2000" dirty="0" smtClean="0"/>
              <a:t>There was no character stream in original version of java (java 1.0).So all Input/output were byte oriented. Character streams were added after java 1.0</a:t>
            </a:r>
            <a:endParaRPr lang="en-US" sz="2800" dirty="0" smtClean="0"/>
          </a:p>
          <a:p>
            <a:pPr>
              <a:defRPr/>
            </a:pPr>
            <a:endParaRPr lang="en-US" sz="2800" dirty="0" smtClean="0"/>
          </a:p>
          <a:p>
            <a:pPr eaLnBrk="1" hangingPunct="1">
              <a:defRPr/>
            </a:pPr>
            <a:endParaRPr lang="en-US" sz="3600" dirty="0" smtClean="0"/>
          </a:p>
        </p:txBody>
      </p:sp>
    </p:spTree>
    <p:extLst>
      <p:ext uri="{BB962C8B-B14F-4D97-AF65-F5344CB8AC3E}">
        <p14:creationId xmlns:p14="http://schemas.microsoft.com/office/powerpoint/2010/main" val="204010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B2DC4BA4-824D-45F7-A08E-2B5800019CCE}" type="slidenum">
              <a:rPr lang="en-US"/>
              <a:pPr>
                <a:defRPr/>
              </a:pPr>
              <a:t>7</a:t>
            </a:fld>
            <a:endParaRPr lang="en-US"/>
          </a:p>
        </p:txBody>
      </p:sp>
      <p:sp>
        <p:nvSpPr>
          <p:cNvPr id="8194" name="Rectangle 2"/>
          <p:cNvSpPr>
            <a:spLocks noGrp="1" noRot="1" noChangeArrowheads="1"/>
          </p:cNvSpPr>
          <p:nvPr>
            <p:ph type="title"/>
          </p:nvPr>
        </p:nvSpPr>
        <p:spPr/>
        <p:txBody>
          <a:bodyPr/>
          <a:lstStyle/>
          <a:p>
            <a:pPr eaLnBrk="1" hangingPunct="1">
              <a:defRPr/>
            </a:pPr>
            <a:r>
              <a:rPr lang="en-US" smtClean="0"/>
              <a:t>Byte Stream Classes</a:t>
            </a:r>
          </a:p>
        </p:txBody>
      </p:sp>
      <p:sp>
        <p:nvSpPr>
          <p:cNvPr id="8195" name="Rectangle 3"/>
          <p:cNvSpPr>
            <a:spLocks noGrp="1" noRot="1" noChangeArrowheads="1"/>
          </p:cNvSpPr>
          <p:nvPr>
            <p:ph type="body" idx="4294967295"/>
          </p:nvPr>
        </p:nvSpPr>
        <p:spPr>
          <a:xfrm>
            <a:off x="838200" y="1905000"/>
            <a:ext cx="8007350" cy="4191000"/>
          </a:xfrm>
          <a:prstGeom prst="rect">
            <a:avLst/>
          </a:prstGeom>
        </p:spPr>
        <p:txBody>
          <a:bodyPr/>
          <a:lstStyle/>
          <a:p>
            <a:pPr eaLnBrk="1" hangingPunct="1">
              <a:defRPr/>
            </a:pPr>
            <a:r>
              <a:rPr lang="en-US" smtClean="0"/>
              <a:t>Byte Streams are defined by two Abstract classes at the top of the hierarchies.</a:t>
            </a:r>
          </a:p>
          <a:p>
            <a:pPr lvl="1" eaLnBrk="1" hangingPunct="1">
              <a:defRPr/>
            </a:pPr>
            <a:r>
              <a:rPr lang="en-US" smtClean="0"/>
              <a:t>InputStream</a:t>
            </a:r>
          </a:p>
          <a:p>
            <a:pPr lvl="1" eaLnBrk="1" hangingPunct="1">
              <a:defRPr/>
            </a:pPr>
            <a:r>
              <a:rPr lang="en-US" smtClean="0"/>
              <a:t>OutputStream</a:t>
            </a:r>
          </a:p>
          <a:p>
            <a:pPr lvl="1" eaLnBrk="1" hangingPunct="1">
              <a:buFont typeface="Wingdings" pitchFamily="2" charset="2"/>
              <a:buNone/>
              <a:defRPr/>
            </a:pPr>
            <a:r>
              <a:rPr lang="en-US" smtClean="0"/>
              <a:t>Each of these abstract classes has several subclasses that implements several key methods of these Abstract class.</a:t>
            </a:r>
          </a:p>
        </p:txBody>
      </p:sp>
    </p:spTree>
    <p:extLst>
      <p:ext uri="{BB962C8B-B14F-4D97-AF65-F5344CB8AC3E}">
        <p14:creationId xmlns:p14="http://schemas.microsoft.com/office/powerpoint/2010/main" val="163561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C2F0EED-153B-49B9-8583-81C022D7E4EC}" type="slidenum">
              <a:rPr lang="en-US"/>
              <a:pPr>
                <a:defRPr/>
              </a:pPr>
              <a:t>8</a:t>
            </a:fld>
            <a:endParaRPr lang="en-US"/>
          </a:p>
        </p:txBody>
      </p:sp>
      <p:sp>
        <p:nvSpPr>
          <p:cNvPr id="9218" name="Rectangle 2"/>
          <p:cNvSpPr>
            <a:spLocks noGrp="1" noRot="1" noChangeArrowheads="1"/>
          </p:cNvSpPr>
          <p:nvPr>
            <p:ph type="title"/>
          </p:nvPr>
        </p:nvSpPr>
        <p:spPr/>
        <p:txBody>
          <a:bodyPr/>
          <a:lstStyle/>
          <a:p>
            <a:pPr eaLnBrk="1" hangingPunct="1">
              <a:defRPr/>
            </a:pPr>
            <a:r>
              <a:rPr lang="en-US" smtClean="0"/>
              <a:t>Character Stream Classes</a:t>
            </a:r>
          </a:p>
        </p:txBody>
      </p:sp>
      <p:sp>
        <p:nvSpPr>
          <p:cNvPr id="9219" name="Rectangle 3"/>
          <p:cNvSpPr>
            <a:spLocks noGrp="1" noRot="1" noChangeArrowheads="1"/>
          </p:cNvSpPr>
          <p:nvPr>
            <p:ph type="body" idx="4294967295"/>
          </p:nvPr>
        </p:nvSpPr>
        <p:spPr>
          <a:xfrm>
            <a:off x="838200" y="1905000"/>
            <a:ext cx="8007350" cy="4191000"/>
          </a:xfrm>
          <a:prstGeom prst="rect">
            <a:avLst/>
          </a:prstGeom>
        </p:spPr>
        <p:txBody>
          <a:bodyPr/>
          <a:lstStyle/>
          <a:p>
            <a:pPr eaLnBrk="1" hangingPunct="1">
              <a:defRPr/>
            </a:pPr>
            <a:r>
              <a:rPr lang="en-US" smtClean="0"/>
              <a:t>Character Streams are also defined by two Abstract classes at the top of the hierarchies.</a:t>
            </a:r>
          </a:p>
          <a:p>
            <a:pPr lvl="1" eaLnBrk="1" hangingPunct="1">
              <a:defRPr/>
            </a:pPr>
            <a:r>
              <a:rPr lang="en-US" smtClean="0"/>
              <a:t>Reader</a:t>
            </a:r>
          </a:p>
          <a:p>
            <a:pPr lvl="1" eaLnBrk="1" hangingPunct="1">
              <a:defRPr/>
            </a:pPr>
            <a:r>
              <a:rPr lang="en-US" smtClean="0"/>
              <a:t>Writer</a:t>
            </a:r>
          </a:p>
          <a:p>
            <a:pPr lvl="1" eaLnBrk="1" hangingPunct="1">
              <a:buFont typeface="Wingdings" pitchFamily="2" charset="2"/>
              <a:buNone/>
              <a:defRPr/>
            </a:pPr>
            <a:r>
              <a:rPr lang="en-US" smtClean="0"/>
              <a:t>Each of these abstract classes has several subclasses that implements several key methods of these Abstract class.</a:t>
            </a:r>
          </a:p>
        </p:txBody>
      </p:sp>
    </p:spTree>
    <p:extLst>
      <p:ext uri="{BB962C8B-B14F-4D97-AF65-F5344CB8AC3E}">
        <p14:creationId xmlns:p14="http://schemas.microsoft.com/office/powerpoint/2010/main" val="414651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08F72E4-A4F6-4DCE-8E93-483ECDB0D2C2}" type="slidenum">
              <a:rPr lang="en-US"/>
              <a:pPr>
                <a:defRPr/>
              </a:pPr>
              <a:t>9</a:t>
            </a:fld>
            <a:endParaRPr lang="en-US"/>
          </a:p>
        </p:txBody>
      </p:sp>
      <p:sp>
        <p:nvSpPr>
          <p:cNvPr id="16386" name="Rectangle 2"/>
          <p:cNvSpPr>
            <a:spLocks noGrp="1" noRot="1" noChangeArrowheads="1"/>
          </p:cNvSpPr>
          <p:nvPr>
            <p:ph type="body" idx="4294967295"/>
          </p:nvPr>
        </p:nvSpPr>
        <p:spPr>
          <a:xfrm>
            <a:off x="381000" y="152400"/>
            <a:ext cx="8610600" cy="6553200"/>
          </a:xfrm>
          <a:prstGeom prst="rect">
            <a:avLst/>
          </a:prstGeom>
        </p:spPr>
        <p:txBody>
          <a:bodyPr/>
          <a:lstStyle/>
          <a:p>
            <a:pPr eaLnBrk="1" hangingPunct="1">
              <a:buFont typeface="Wingdings" pitchFamily="2" charset="2"/>
              <a:buNone/>
              <a:defRPr/>
            </a:pPr>
            <a:r>
              <a:rPr lang="en-US" b="1" smtClean="0"/>
              <a:t>import Java.io.*; </a:t>
            </a:r>
            <a:br>
              <a:rPr lang="en-US" b="1" smtClean="0"/>
            </a:br>
            <a:r>
              <a:rPr lang="en-US" smtClean="0"/>
              <a:t>                             </a:t>
            </a:r>
            <a:r>
              <a:rPr lang="en-US" b="1" smtClean="0"/>
              <a:t>Byte Stream…</a:t>
            </a:r>
            <a:br>
              <a:rPr lang="en-US" b="1" smtClean="0"/>
            </a:br>
            <a:r>
              <a:rPr lang="en-US" b="1" smtClean="0"/>
              <a:t> - InputStream    //….read()</a:t>
            </a:r>
          </a:p>
          <a:p>
            <a:pPr lvl="2" eaLnBrk="1" hangingPunct="1">
              <a:defRPr/>
            </a:pPr>
            <a:r>
              <a:rPr lang="en-US" smtClean="0"/>
              <a:t>BufferedInputStream</a:t>
            </a:r>
          </a:p>
          <a:p>
            <a:pPr lvl="2" eaLnBrk="1" hangingPunct="1">
              <a:defRPr/>
            </a:pPr>
            <a:r>
              <a:rPr lang="en-US" smtClean="0"/>
              <a:t>FileInputStream </a:t>
            </a:r>
          </a:p>
          <a:p>
            <a:pPr lvl="2" eaLnBrk="1" hangingPunct="1">
              <a:defRPr/>
            </a:pPr>
            <a:r>
              <a:rPr lang="en-US" smtClean="0"/>
              <a:t>ObjectInputStream   </a:t>
            </a:r>
            <a:br>
              <a:rPr lang="en-US" smtClean="0"/>
            </a:br>
            <a:endParaRPr lang="en-US" smtClean="0"/>
          </a:p>
          <a:p>
            <a:pPr lvl="1" eaLnBrk="1" hangingPunct="1">
              <a:defRPr/>
            </a:pPr>
            <a:r>
              <a:rPr lang="en-US" b="1" smtClean="0"/>
              <a:t>OutputStream      //….write()</a:t>
            </a:r>
          </a:p>
          <a:p>
            <a:pPr lvl="2" eaLnBrk="1" hangingPunct="1">
              <a:defRPr/>
            </a:pPr>
            <a:r>
              <a:rPr lang="en-US" smtClean="0"/>
              <a:t>BufferedOutputStream </a:t>
            </a:r>
          </a:p>
          <a:p>
            <a:pPr lvl="2" eaLnBrk="1" hangingPunct="1">
              <a:defRPr/>
            </a:pPr>
            <a:r>
              <a:rPr lang="en-US" smtClean="0"/>
              <a:t>FileOutputStream</a:t>
            </a:r>
          </a:p>
          <a:p>
            <a:pPr lvl="2" eaLnBrk="1" hangingPunct="1">
              <a:defRPr/>
            </a:pPr>
            <a:r>
              <a:rPr lang="en-US" smtClean="0"/>
              <a:t>ObjectOutputStream</a:t>
            </a:r>
          </a:p>
          <a:p>
            <a:pPr lvl="2" eaLnBrk="1" hangingPunct="1">
              <a:defRPr/>
            </a:pPr>
            <a:r>
              <a:rPr lang="en-US" smtClean="0"/>
              <a:t>PrintStream        //…….print() &amp; println();</a:t>
            </a:r>
          </a:p>
        </p:txBody>
      </p:sp>
    </p:spTree>
    <p:extLst>
      <p:ext uri="{BB962C8B-B14F-4D97-AF65-F5344CB8AC3E}">
        <p14:creationId xmlns:p14="http://schemas.microsoft.com/office/powerpoint/2010/main" val="2273351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4C860A-9D4D-4EB3-88E9-8BA2FA62DD59}">
  <ds:schemaRefs>
    <ds:schemaRef ds:uri="http://schemas.openxmlformats.org/package/2006/metadata/core-properties"/>
    <ds:schemaRef ds:uri="http://www.w3.org/XML/1998/namespace"/>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10165</TotalTime>
  <Words>883</Words>
  <Application>Microsoft Office PowerPoint</Application>
  <PresentationFormat>On-screen Show (4:3)</PresentationFormat>
  <Paragraphs>250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PowerPoint Presentation</vt:lpstr>
      <vt:lpstr>Streams</vt:lpstr>
      <vt:lpstr>Reading from a stream</vt:lpstr>
      <vt:lpstr>Writing to a stream</vt:lpstr>
      <vt:lpstr>Types of Stream</vt:lpstr>
      <vt:lpstr>PowerPoint Presentation</vt:lpstr>
      <vt:lpstr>Byte Stream Classes</vt:lpstr>
      <vt:lpstr>Character Stream Classes</vt:lpstr>
      <vt:lpstr>PowerPoint Presentation</vt:lpstr>
      <vt:lpstr>PowerPoint Presentation</vt:lpstr>
      <vt:lpstr>Predefine Streams</vt:lpstr>
      <vt:lpstr>Reading Console Input</vt:lpstr>
      <vt:lpstr>PowerPoint Presentation</vt:lpstr>
      <vt:lpstr>Example 2…….</vt:lpstr>
      <vt:lpstr>Writing Console Output (byte stream)</vt:lpstr>
      <vt:lpstr>Writing Console Output (character stream)</vt:lpstr>
      <vt:lpstr>Example….</vt:lpstr>
      <vt:lpstr>Reading &amp; Writing Files</vt:lpstr>
      <vt:lpstr>PowerPoint Presentation</vt:lpstr>
      <vt:lpstr>Serialization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282</cp:revision>
  <dcterms:created xsi:type="dcterms:W3CDTF">2013-08-08T14:14:41Z</dcterms:created>
  <dcterms:modified xsi:type="dcterms:W3CDTF">2016-06-02T04:36:53Z</dcterms:modified>
</cp:coreProperties>
</file>