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4"/>
  </p:sldMasterIdLst>
  <p:notesMasterIdLst>
    <p:notesMasterId r:id="rId26"/>
  </p:notesMasterIdLst>
  <p:handoutMasterIdLst>
    <p:handoutMasterId r:id="rId27"/>
  </p:handoutMasterIdLst>
  <p:sldIdLst>
    <p:sldId id="271" r:id="rId5"/>
    <p:sldId id="273" r:id="rId6"/>
    <p:sldId id="293" r:id="rId7"/>
    <p:sldId id="274"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73"/>
            <p14:sldId id="293"/>
            <p14:sldId id="274"/>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7691" autoAdjust="0"/>
  </p:normalViewPr>
  <p:slideViewPr>
    <p:cSldViewPr>
      <p:cViewPr>
        <p:scale>
          <a:sx n="70" d="100"/>
          <a:sy n="70" d="100"/>
        </p:scale>
        <p:origin x="-1386" y="-13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29-03-2017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3/29/2017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64464855-472E-4E4F-B3D9-F5E5EBC24AC2}" type="datetimeFigureOut">
              <a:rPr lang="en-US" smtClean="0"/>
              <a:pPr/>
              <a:t>3/29/2017</a:t>
            </a:fld>
            <a:endParaRPr lang="en-US" dirty="0"/>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endParaRPr lang="en-US" dirty="0"/>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fld id="{EB3A493B-C251-4D65-91EC-A320F17F4280}"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27285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3124200"/>
            <a:ext cx="312906" cy="646331"/>
          </a:xfrm>
          <a:prstGeom prst="rect">
            <a:avLst/>
          </a:prstGeom>
          <a:noFill/>
        </p:spPr>
        <p:txBody>
          <a:bodyPr wrap="none" rtlCol="0">
            <a:spAutoFit/>
          </a:bodyPr>
          <a:lstStyle/>
          <a:p>
            <a:r>
              <a:rPr lang="en-US" sz="3600" dirty="0" smtClean="0">
                <a:solidFill>
                  <a:schemeClr val="accent6">
                    <a:lumMod val="50000"/>
                  </a:schemeClr>
                </a:solidFill>
                <a:latin typeface="Arial" panose="020B0604020202020204" pitchFamily="34" charset="0"/>
                <a:cs typeface="Arial" panose="020B0604020202020204" pitchFamily="34" charset="0"/>
              </a:rPr>
              <a:t> </a:t>
            </a:r>
            <a:endParaRPr lang="en-US" sz="3600" dirty="0">
              <a:solidFill>
                <a:schemeClr val="accent6">
                  <a:lumMod val="50000"/>
                </a:schemeClr>
              </a:solidFill>
              <a:latin typeface="Arial" panose="020B0604020202020204" pitchFamily="34" charset="0"/>
              <a:cs typeface="Arial" panose="020B0604020202020204" pitchFamily="34" charset="0"/>
            </a:endParaRPr>
          </a:p>
        </p:txBody>
      </p:sp>
      <p:pic>
        <p:nvPicPr>
          <p:cNvPr id="1026" name="Picture 2" descr="C:\Users\santoshg\Desktop\ja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97166"/>
            <a:ext cx="6629400" cy="350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400800" y="3581400"/>
            <a:ext cx="2057400" cy="2819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4294967295"/>
          </p:nvPr>
        </p:nvSpPr>
        <p:spPr>
          <a:xfrm>
            <a:off x="228600" y="381000"/>
            <a:ext cx="8458200" cy="6248400"/>
          </a:xfrm>
          <a:prstGeom prst="rect">
            <a:avLst/>
          </a:prstGeom>
        </p:spPr>
        <p:txBody>
          <a:bodyPr>
            <a:normAutofit fontScale="92500" lnSpcReduction="20000"/>
          </a:bodyPr>
          <a:lstStyle/>
          <a:p>
            <a:r>
              <a:rPr lang="en-US" dirty="0" smtClean="0"/>
              <a:t>In c-language when we want to have a memory that can store more than one type ,we can use </a:t>
            </a:r>
            <a:r>
              <a:rPr lang="en-US" b="1" dirty="0" smtClean="0"/>
              <a:t>“structure”.</a:t>
            </a:r>
          </a:p>
          <a:p>
            <a:pPr>
              <a:buNone/>
            </a:pPr>
            <a:r>
              <a:rPr lang="en-US" sz="2800" dirty="0" smtClean="0"/>
              <a:t>Lets have a look….</a:t>
            </a:r>
          </a:p>
          <a:p>
            <a:pPr>
              <a:buNone/>
            </a:pPr>
            <a:endParaRPr lang="en-US" sz="2800" dirty="0" smtClean="0"/>
          </a:p>
          <a:p>
            <a:pPr>
              <a:buNone/>
            </a:pPr>
            <a:r>
              <a:rPr lang="en-US" sz="2200" b="1" dirty="0" smtClean="0"/>
              <a:t>Syntax :</a:t>
            </a:r>
          </a:p>
          <a:p>
            <a:pPr>
              <a:buNone/>
            </a:pPr>
            <a:r>
              <a:rPr lang="en-US" sz="2200" dirty="0" smtClean="0"/>
              <a:t>      </a:t>
            </a:r>
            <a:r>
              <a:rPr lang="en-US" sz="2200" dirty="0">
                <a:solidFill>
                  <a:srgbClr val="0070C0"/>
                </a:solidFill>
              </a:rPr>
              <a:t>s</a:t>
            </a:r>
            <a:r>
              <a:rPr lang="en-US" sz="2200" dirty="0" smtClean="0">
                <a:solidFill>
                  <a:srgbClr val="0070C0"/>
                </a:solidFill>
              </a:rPr>
              <a:t>truct  Struture_name</a:t>
            </a:r>
          </a:p>
          <a:p>
            <a:pPr>
              <a:buNone/>
            </a:pPr>
            <a:r>
              <a:rPr lang="en-US" sz="2200" dirty="0" smtClean="0">
                <a:solidFill>
                  <a:srgbClr val="0070C0"/>
                </a:solidFill>
              </a:rPr>
              <a:t>        {</a:t>
            </a:r>
          </a:p>
          <a:p>
            <a:pPr>
              <a:buNone/>
            </a:pPr>
            <a:r>
              <a:rPr lang="en-US" sz="2200" dirty="0" smtClean="0">
                <a:solidFill>
                  <a:srgbClr val="0070C0"/>
                </a:solidFill>
              </a:rPr>
              <a:t>            members..</a:t>
            </a:r>
          </a:p>
          <a:p>
            <a:pPr>
              <a:buNone/>
            </a:pPr>
            <a:r>
              <a:rPr lang="en-US" sz="2200" dirty="0" smtClean="0">
                <a:solidFill>
                  <a:srgbClr val="0070C0"/>
                </a:solidFill>
              </a:rPr>
              <a:t>        }</a:t>
            </a:r>
          </a:p>
          <a:p>
            <a:pPr>
              <a:buNone/>
            </a:pPr>
            <a:r>
              <a:rPr lang="en-US" sz="2200" dirty="0" smtClean="0"/>
              <a:t>                                                                  </a:t>
            </a:r>
          </a:p>
          <a:p>
            <a:pPr>
              <a:buNone/>
            </a:pPr>
            <a:r>
              <a:rPr lang="en-US" sz="2200" b="1" dirty="0" smtClean="0"/>
              <a:t>Example:</a:t>
            </a:r>
          </a:p>
          <a:p>
            <a:pPr>
              <a:buNone/>
            </a:pPr>
            <a:r>
              <a:rPr lang="en-US" sz="2200" dirty="0" smtClean="0"/>
              <a:t>      </a:t>
            </a:r>
            <a:r>
              <a:rPr lang="en-US" sz="2200" dirty="0"/>
              <a:t>s</a:t>
            </a:r>
            <a:r>
              <a:rPr lang="en-US" sz="2200" dirty="0" smtClean="0"/>
              <a:t>truct  Student_data</a:t>
            </a:r>
          </a:p>
          <a:p>
            <a:pPr>
              <a:buNone/>
            </a:pPr>
            <a:r>
              <a:rPr lang="en-US" sz="2200" dirty="0" smtClean="0"/>
              <a:t>         {</a:t>
            </a:r>
          </a:p>
          <a:p>
            <a:pPr>
              <a:buNone/>
            </a:pPr>
            <a:r>
              <a:rPr lang="en-US" sz="2200" dirty="0" smtClean="0"/>
              <a:t>               int age;                                                                                                    AGE</a:t>
            </a:r>
          </a:p>
          <a:p>
            <a:pPr>
              <a:buNone/>
            </a:pPr>
            <a:r>
              <a:rPr lang="en-US" sz="2200" dirty="0" smtClean="0"/>
              <a:t>               char  gender;</a:t>
            </a:r>
          </a:p>
          <a:p>
            <a:pPr>
              <a:buNone/>
            </a:pPr>
            <a:r>
              <a:rPr lang="en-US" sz="2200" dirty="0" smtClean="0"/>
              <a:t>         }</a:t>
            </a:r>
          </a:p>
          <a:p>
            <a:pPr>
              <a:buNone/>
            </a:pPr>
            <a:r>
              <a:rPr lang="en-US" sz="2200" dirty="0" smtClean="0"/>
              <a:t>      </a:t>
            </a:r>
            <a:r>
              <a:rPr lang="en-US" sz="2200" dirty="0"/>
              <a:t>s</a:t>
            </a:r>
            <a:r>
              <a:rPr lang="en-US" sz="2200" dirty="0" smtClean="0"/>
              <a:t>truct Student_data   Sam;                                                                     GENDER</a:t>
            </a:r>
          </a:p>
          <a:p>
            <a:pPr>
              <a:buNone/>
            </a:pPr>
            <a:r>
              <a:rPr lang="en-US" sz="2200" dirty="0" smtClean="0"/>
              <a:t>          </a:t>
            </a:r>
            <a:r>
              <a:rPr lang="en-US" sz="2200" dirty="0" err="1" smtClean="0"/>
              <a:t>sam</a:t>
            </a:r>
            <a:r>
              <a:rPr lang="en-US" sz="2200" dirty="0" err="1" smtClean="0"/>
              <a:t>.age</a:t>
            </a:r>
            <a:r>
              <a:rPr lang="en-US" sz="2200" dirty="0" smtClean="0"/>
              <a:t>=10</a:t>
            </a:r>
            <a:r>
              <a:rPr lang="en-US" sz="2200" dirty="0" smtClean="0"/>
              <a:t>;</a:t>
            </a:r>
          </a:p>
          <a:p>
            <a:pPr>
              <a:buNone/>
            </a:pPr>
            <a:r>
              <a:rPr lang="en-US" sz="2200" dirty="0" smtClean="0"/>
              <a:t>          </a:t>
            </a:r>
            <a:r>
              <a:rPr lang="en-US" sz="2200" dirty="0" err="1" smtClean="0"/>
              <a:t>sam</a:t>
            </a:r>
            <a:r>
              <a:rPr lang="en-US" sz="2200" dirty="0" err="1" smtClean="0"/>
              <a:t>.gender</a:t>
            </a:r>
            <a:r>
              <a:rPr lang="en-US" sz="2200" dirty="0" smtClean="0"/>
              <a:t>=‘m’;</a:t>
            </a:r>
          </a:p>
          <a:p>
            <a:pPr>
              <a:buNone/>
            </a:pPr>
            <a:endParaRPr lang="en-US" b="1" dirty="0"/>
          </a:p>
        </p:txBody>
      </p:sp>
      <p:sp>
        <p:nvSpPr>
          <p:cNvPr id="5" name="TextBox 4"/>
          <p:cNvSpPr txBox="1"/>
          <p:nvPr/>
        </p:nvSpPr>
        <p:spPr>
          <a:xfrm>
            <a:off x="6781800" y="4191000"/>
            <a:ext cx="13716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       10</a:t>
            </a:r>
            <a:endParaRPr lang="en-US" dirty="0"/>
          </a:p>
        </p:txBody>
      </p:sp>
      <p:sp>
        <p:nvSpPr>
          <p:cNvPr id="6" name="TextBox 5"/>
          <p:cNvSpPr txBox="1"/>
          <p:nvPr/>
        </p:nvSpPr>
        <p:spPr>
          <a:xfrm>
            <a:off x="6781800" y="5105400"/>
            <a:ext cx="13716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        m</a:t>
            </a:r>
            <a:endParaRPr lang="en-US" dirty="0"/>
          </a:p>
        </p:txBody>
      </p:sp>
      <p:sp>
        <p:nvSpPr>
          <p:cNvPr id="8" name="Oval 7"/>
          <p:cNvSpPr/>
          <p:nvPr/>
        </p:nvSpPr>
        <p:spPr>
          <a:xfrm>
            <a:off x="4343400" y="48006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0" y="4964668"/>
            <a:ext cx="7620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Sam</a:t>
            </a:r>
            <a:endParaRPr lang="en-US" dirty="0"/>
          </a:p>
        </p:txBody>
      </p:sp>
      <p:cxnSp>
        <p:nvCxnSpPr>
          <p:cNvPr id="11" name="Straight Arrow Connector 10"/>
          <p:cNvCxnSpPr/>
          <p:nvPr/>
        </p:nvCxnSpPr>
        <p:spPr>
          <a:xfrm>
            <a:off x="5715000" y="5105400"/>
            <a:ext cx="6096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2933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304800"/>
            <a:ext cx="8534400" cy="6400800"/>
          </a:xfrm>
          <a:prstGeom prst="rect">
            <a:avLst/>
          </a:prstGeom>
        </p:spPr>
        <p:txBody>
          <a:bodyPr/>
          <a:lstStyle/>
          <a:p>
            <a:r>
              <a:rPr lang="en-US" dirty="0" smtClean="0"/>
              <a:t>Object creation is something like above Example…</a:t>
            </a:r>
          </a:p>
          <a:p>
            <a:pPr>
              <a:buNone/>
            </a:pPr>
            <a:r>
              <a:rPr lang="en-US" dirty="0" smtClean="0"/>
              <a:t>   </a:t>
            </a:r>
            <a:r>
              <a:rPr lang="en-US" b="1" dirty="0" smtClean="0"/>
              <a:t>To create an object..</a:t>
            </a:r>
          </a:p>
          <a:p>
            <a:pPr>
              <a:buNone/>
            </a:pPr>
            <a:r>
              <a:rPr lang="en-US" dirty="0" smtClean="0"/>
              <a:t>     ClassName object_name= new ClassName();</a:t>
            </a:r>
          </a:p>
          <a:p>
            <a:pPr>
              <a:buNone/>
            </a:pPr>
            <a:r>
              <a:rPr lang="en-US" b="1" dirty="0" smtClean="0"/>
              <a:t>Example:</a:t>
            </a:r>
            <a:endParaRPr lang="en-US" dirty="0" smtClean="0"/>
          </a:p>
          <a:p>
            <a:pPr>
              <a:buNone/>
            </a:pPr>
            <a:r>
              <a:rPr lang="en-US" dirty="0" smtClean="0"/>
              <a:t>    Account SBI =new Account();</a:t>
            </a:r>
          </a:p>
          <a:p>
            <a:pPr>
              <a:buNone/>
            </a:pPr>
            <a:r>
              <a:rPr lang="en-US" dirty="0" smtClean="0"/>
              <a:t>    A memory will be created named SBI and the Structure will be depends upon Account class design.</a:t>
            </a:r>
          </a:p>
          <a:p>
            <a:pPr>
              <a:buNone/>
            </a:pPr>
            <a:endParaRPr lang="en-US" dirty="0"/>
          </a:p>
        </p:txBody>
      </p:sp>
      <p:sp>
        <p:nvSpPr>
          <p:cNvPr id="4" name="Oval 3"/>
          <p:cNvSpPr/>
          <p:nvPr/>
        </p:nvSpPr>
        <p:spPr>
          <a:xfrm>
            <a:off x="5715000" y="4038600"/>
            <a:ext cx="2286000" cy="2514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172200" y="4419600"/>
            <a:ext cx="14478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DATA MEMBER</a:t>
            </a:r>
            <a:endParaRPr lang="en-US" dirty="0"/>
          </a:p>
        </p:txBody>
      </p:sp>
      <p:sp>
        <p:nvSpPr>
          <p:cNvPr id="6" name="TextBox 5"/>
          <p:cNvSpPr txBox="1"/>
          <p:nvPr/>
        </p:nvSpPr>
        <p:spPr>
          <a:xfrm>
            <a:off x="6172200" y="5486400"/>
            <a:ext cx="14478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FUNCTION MEMBER</a:t>
            </a:r>
            <a:endParaRPr lang="en-US" dirty="0"/>
          </a:p>
        </p:txBody>
      </p:sp>
      <p:sp>
        <p:nvSpPr>
          <p:cNvPr id="7" name="Oval 6"/>
          <p:cNvSpPr/>
          <p:nvPr/>
        </p:nvSpPr>
        <p:spPr>
          <a:xfrm>
            <a:off x="2590800" y="4724400"/>
            <a:ext cx="1600200" cy="12192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OBJECT_Name</a:t>
            </a:r>
            <a:endParaRPr lang="en-US" dirty="0"/>
          </a:p>
        </p:txBody>
      </p:sp>
      <p:cxnSp>
        <p:nvCxnSpPr>
          <p:cNvPr id="9" name="Straight Arrow Connector 8"/>
          <p:cNvCxnSpPr/>
          <p:nvPr/>
        </p:nvCxnSpPr>
        <p:spPr>
          <a:xfrm>
            <a:off x="4267200" y="5334000"/>
            <a:ext cx="13716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4512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lIns="92075" tIns="46038" rIns="92075" bIns="46038"/>
          <a:lstStyle/>
          <a:p>
            <a:r>
              <a:rPr lang="en-US" dirty="0" smtClean="0"/>
              <a:t>Object Creation</a:t>
            </a:r>
          </a:p>
        </p:txBody>
      </p:sp>
      <p:sp>
        <p:nvSpPr>
          <p:cNvPr id="645123" name="Rectangle 3"/>
          <p:cNvSpPr>
            <a:spLocks noChangeArrowheads="1"/>
          </p:cNvSpPr>
          <p:nvPr/>
        </p:nvSpPr>
        <p:spPr bwMode="auto">
          <a:xfrm>
            <a:off x="1143000" y="1905000"/>
            <a:ext cx="6477000" cy="2289175"/>
          </a:xfrm>
          <a:prstGeom prst="rect">
            <a:avLst/>
          </a:prstGeom>
          <a:noFill/>
          <a:ln w="9525" algn="ctr">
            <a:noFill/>
            <a:miter lim="800000"/>
            <a:headEnd/>
            <a:tailEnd/>
          </a:ln>
          <a:effectLst/>
        </p:spPr>
        <p:txBody>
          <a:bodyPr/>
          <a:lstStyle/>
          <a:p>
            <a:pPr marL="342900" indent="-342900">
              <a:spcBef>
                <a:spcPct val="20000"/>
              </a:spcBef>
              <a:buClr>
                <a:srgbClr val="FF5050"/>
              </a:buClr>
              <a:buFont typeface="Wingdings" pitchFamily="2" charset="2"/>
              <a:buNone/>
              <a:defRPr/>
            </a:pPr>
            <a:r>
              <a:rPr lang="en-US" sz="3200" dirty="0">
                <a:effectLst>
                  <a:outerShdw blurRad="38100" dist="38100" dir="2700000" algn="tl">
                    <a:srgbClr val="C0C0C0"/>
                  </a:outerShdw>
                </a:effectLst>
                <a:latin typeface="Arial" pitchFamily="34" charset="0"/>
                <a:cs typeface="Arial" pitchFamily="34" charset="0"/>
              </a:rPr>
              <a:t>Car </a:t>
            </a:r>
            <a:r>
              <a:rPr lang="en-US" sz="3200" dirty="0" err="1" smtClean="0">
                <a:effectLst>
                  <a:outerShdw blurRad="38100" dist="38100" dir="2700000" algn="tl">
                    <a:srgbClr val="C0C0C0"/>
                  </a:outerShdw>
                </a:effectLst>
                <a:latin typeface="Arial" pitchFamily="34" charset="0"/>
                <a:cs typeface="Arial" pitchFamily="34" charset="0"/>
              </a:rPr>
              <a:t>mycar</a:t>
            </a:r>
            <a:r>
              <a:rPr lang="en-US" sz="3200" dirty="0" smtClean="0">
                <a:effectLst>
                  <a:outerShdw blurRad="38100" dist="38100" dir="2700000" algn="tl">
                    <a:srgbClr val="C0C0C0"/>
                  </a:outerShdw>
                </a:effectLst>
                <a:latin typeface="Arial" pitchFamily="34" charset="0"/>
                <a:cs typeface="Arial" pitchFamily="34" charset="0"/>
              </a:rPr>
              <a:t>;</a:t>
            </a:r>
            <a:endParaRPr lang="en-US" sz="3200" dirty="0">
              <a:effectLst>
                <a:outerShdw blurRad="38100" dist="38100" dir="2700000" algn="tl">
                  <a:srgbClr val="C0C0C0"/>
                </a:outerShdw>
              </a:effectLst>
              <a:latin typeface="Arial" pitchFamily="34" charset="0"/>
              <a:cs typeface="Arial" pitchFamily="34" charset="0"/>
            </a:endParaRPr>
          </a:p>
          <a:p>
            <a:pPr marL="342900" indent="-342900">
              <a:spcBef>
                <a:spcPct val="20000"/>
              </a:spcBef>
              <a:buClr>
                <a:srgbClr val="FF5050"/>
              </a:buClr>
              <a:buFont typeface="Wingdings" pitchFamily="2" charset="2"/>
              <a:buNone/>
              <a:defRPr/>
            </a:pPr>
            <a:r>
              <a:rPr lang="en-US" sz="3200" dirty="0">
                <a:effectLst>
                  <a:outerShdw blurRad="38100" dist="38100" dir="2700000" algn="tl">
                    <a:srgbClr val="C0C0C0"/>
                  </a:outerShdw>
                </a:effectLst>
                <a:latin typeface="Arial" pitchFamily="34" charset="0"/>
                <a:cs typeface="Arial" pitchFamily="34" charset="0"/>
              </a:rPr>
              <a:t>       does not refer to any object</a:t>
            </a:r>
          </a:p>
          <a:p>
            <a:pPr marL="342900" indent="-342900">
              <a:spcBef>
                <a:spcPct val="20000"/>
              </a:spcBef>
              <a:buClr>
                <a:srgbClr val="FF5050"/>
              </a:buClr>
              <a:buFont typeface="Wingdings" pitchFamily="2" charset="2"/>
              <a:buNone/>
              <a:defRPr/>
            </a:pPr>
            <a:r>
              <a:rPr lang="en-US" sz="3200" dirty="0">
                <a:effectLst>
                  <a:outerShdw blurRad="38100" dist="38100" dir="2700000" algn="tl">
                    <a:srgbClr val="C0C0C0"/>
                  </a:outerShdw>
                </a:effectLst>
                <a:latin typeface="Arial" pitchFamily="34" charset="0"/>
                <a:cs typeface="Arial" pitchFamily="34" charset="0"/>
              </a:rPr>
              <a:t>       cannot use methods in Car</a:t>
            </a:r>
          </a:p>
          <a:p>
            <a:pPr marL="342900" indent="-342900">
              <a:spcBef>
                <a:spcPct val="20000"/>
              </a:spcBef>
              <a:buClr>
                <a:srgbClr val="FF5050"/>
              </a:buClr>
              <a:buFont typeface="Wingdings" pitchFamily="2" charset="2"/>
              <a:buNone/>
              <a:defRPr/>
            </a:pPr>
            <a:r>
              <a:rPr lang="en-US" sz="3200" dirty="0">
                <a:effectLst>
                  <a:outerShdw blurRad="38100" dist="38100" dir="2700000" algn="tl">
                    <a:srgbClr val="C0C0C0"/>
                  </a:outerShdw>
                </a:effectLst>
                <a:latin typeface="Arial" pitchFamily="34" charset="0"/>
                <a:cs typeface="Arial" pitchFamily="34" charset="0"/>
              </a:rPr>
              <a:t>Car </a:t>
            </a:r>
            <a:r>
              <a:rPr lang="en-US" sz="3200" dirty="0" err="1">
                <a:effectLst>
                  <a:outerShdw blurRad="38100" dist="38100" dir="2700000" algn="tl">
                    <a:srgbClr val="C0C0C0"/>
                  </a:outerShdw>
                </a:effectLst>
                <a:latin typeface="Arial" pitchFamily="34" charset="0"/>
                <a:cs typeface="Arial" pitchFamily="34" charset="0"/>
              </a:rPr>
              <a:t>mycar</a:t>
            </a:r>
            <a:r>
              <a:rPr lang="en-US" sz="3200" dirty="0">
                <a:effectLst>
                  <a:outerShdw blurRad="38100" dist="38100" dir="2700000" algn="tl">
                    <a:srgbClr val="C0C0C0"/>
                  </a:outerShdw>
                </a:effectLst>
                <a:latin typeface="Arial" pitchFamily="34" charset="0"/>
                <a:cs typeface="Arial" pitchFamily="34" charset="0"/>
              </a:rPr>
              <a:t> = new Car( ) ;</a:t>
            </a:r>
          </a:p>
        </p:txBody>
      </p:sp>
      <p:grpSp>
        <p:nvGrpSpPr>
          <p:cNvPr id="2" name="Group 4"/>
          <p:cNvGrpSpPr>
            <a:grpSpLocks/>
          </p:cNvGrpSpPr>
          <p:nvPr/>
        </p:nvGrpSpPr>
        <p:grpSpPr bwMode="auto">
          <a:xfrm>
            <a:off x="1073150" y="4883150"/>
            <a:ext cx="1663700" cy="977900"/>
            <a:chOff x="676" y="3076"/>
            <a:chExt cx="1048" cy="616"/>
          </a:xfrm>
        </p:grpSpPr>
        <p:sp>
          <p:nvSpPr>
            <p:cNvPr id="17415" name="Oval 5"/>
            <p:cNvSpPr>
              <a:spLocks noChangeArrowheads="1"/>
            </p:cNvSpPr>
            <p:nvPr/>
          </p:nvSpPr>
          <p:spPr bwMode="auto">
            <a:xfrm>
              <a:off x="676" y="3076"/>
              <a:ext cx="1048" cy="616"/>
            </a:xfrm>
            <a:prstGeom prst="ellipse">
              <a:avLst/>
            </a:prstGeom>
            <a:solidFill>
              <a:srgbClr val="C0C0C0"/>
            </a:solidFill>
            <a:ln w="12700">
              <a:solidFill>
                <a:schemeClr val="tx1"/>
              </a:solidFill>
              <a:round/>
              <a:headEnd/>
              <a:tailEnd/>
            </a:ln>
          </p:spPr>
          <p:txBody>
            <a:bodyPr wrap="none" anchor="ctr"/>
            <a:lstStyle/>
            <a:p>
              <a:endParaRPr lang="hi-IN"/>
            </a:p>
          </p:txBody>
        </p:sp>
        <p:sp>
          <p:nvSpPr>
            <p:cNvPr id="17416" name="Rectangle 6"/>
            <p:cNvSpPr>
              <a:spLocks noChangeArrowheads="1"/>
            </p:cNvSpPr>
            <p:nvPr/>
          </p:nvSpPr>
          <p:spPr bwMode="auto">
            <a:xfrm>
              <a:off x="854" y="3177"/>
              <a:ext cx="675" cy="327"/>
            </a:xfrm>
            <a:prstGeom prst="rect">
              <a:avLst/>
            </a:prstGeom>
            <a:solidFill>
              <a:srgbClr val="C0C0C0"/>
            </a:solidFill>
            <a:ln w="9525">
              <a:noFill/>
              <a:miter lim="800000"/>
              <a:headEnd/>
              <a:tailEnd/>
            </a:ln>
          </p:spPr>
          <p:txBody>
            <a:bodyPr wrap="none" lIns="92075" tIns="46038" rIns="92075" bIns="46038">
              <a:spAutoFit/>
            </a:bodyPr>
            <a:lstStyle/>
            <a:p>
              <a:pPr eaLnBrk="0" hangingPunct="0"/>
              <a:r>
                <a:rPr lang="en-US" sz="2800" dirty="0" err="1">
                  <a:latin typeface="Times New Roman" pitchFamily="18" charset="0"/>
                </a:rPr>
                <a:t>mycar</a:t>
              </a:r>
              <a:endParaRPr lang="en-US" sz="2800" dirty="0">
                <a:latin typeface="Times New Roman" pitchFamily="18" charset="0"/>
              </a:endParaRPr>
            </a:p>
          </p:txBody>
        </p:sp>
      </p:grpSp>
      <p:sp>
        <p:nvSpPr>
          <p:cNvPr id="17413" name="AutoShape 7"/>
          <p:cNvSpPr>
            <a:spLocks noChangeArrowheads="1"/>
          </p:cNvSpPr>
          <p:nvPr/>
        </p:nvSpPr>
        <p:spPr bwMode="auto">
          <a:xfrm>
            <a:off x="3359150" y="4959350"/>
            <a:ext cx="1282700" cy="749300"/>
          </a:xfrm>
          <a:prstGeom prst="rightArrow">
            <a:avLst>
              <a:gd name="adj1" fmla="val 75009"/>
              <a:gd name="adj2" fmla="val 85633"/>
            </a:avLst>
          </a:prstGeom>
          <a:solidFill>
            <a:srgbClr val="C0C0C0"/>
          </a:solidFill>
          <a:ln w="12700">
            <a:noFill/>
            <a:miter lim="800000"/>
            <a:headEnd/>
            <a:tailEnd/>
          </a:ln>
        </p:spPr>
        <p:txBody>
          <a:bodyPr wrap="none" anchor="ctr"/>
          <a:lstStyle/>
          <a:p>
            <a:endParaRPr lang="hi-IN"/>
          </a:p>
        </p:txBody>
      </p:sp>
      <p:pic>
        <p:nvPicPr>
          <p:cNvPr id="17414" name="Picture 8" descr="car"/>
          <p:cNvPicPr>
            <a:picLocks noChangeAspect="1" noChangeArrowheads="1"/>
          </p:cNvPicPr>
          <p:nvPr/>
        </p:nvPicPr>
        <p:blipFill>
          <a:blip r:embed="rId2"/>
          <a:srcRect/>
          <a:stretch>
            <a:fillRect/>
          </a:stretch>
        </p:blipFill>
        <p:spPr bwMode="auto">
          <a:xfrm>
            <a:off x="5105400" y="4800600"/>
            <a:ext cx="3505200" cy="920750"/>
          </a:xfrm>
          <a:prstGeom prst="rect">
            <a:avLst/>
          </a:prstGeom>
          <a:solidFill>
            <a:srgbClr val="C0C0C0"/>
          </a:solidFill>
          <a:ln w="9525">
            <a:noFill/>
            <a:miter lim="800000"/>
            <a:headEnd/>
            <a:tailEnd/>
          </a:ln>
        </p:spPr>
      </p:pic>
    </p:spTree>
    <p:extLst>
      <p:ext uri="{BB962C8B-B14F-4D97-AF65-F5344CB8AC3E}">
        <p14:creationId xmlns:p14="http://schemas.microsoft.com/office/powerpoint/2010/main" val="15831006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2075" tIns="46038" rIns="92075" bIns="46038"/>
          <a:lstStyle/>
          <a:p>
            <a:r>
              <a:rPr lang="en-US" dirty="0" smtClean="0"/>
              <a:t>Object Creation</a:t>
            </a:r>
          </a:p>
        </p:txBody>
      </p:sp>
      <p:sp>
        <p:nvSpPr>
          <p:cNvPr id="646147" name="Rectangle 3"/>
          <p:cNvSpPr>
            <a:spLocks noChangeArrowheads="1"/>
          </p:cNvSpPr>
          <p:nvPr/>
        </p:nvSpPr>
        <p:spPr bwMode="auto">
          <a:xfrm>
            <a:off x="669925" y="1196976"/>
            <a:ext cx="4924425" cy="595312"/>
          </a:xfrm>
          <a:prstGeom prst="rect">
            <a:avLst/>
          </a:prstGeom>
          <a:noFill/>
          <a:ln w="9525" algn="ctr">
            <a:noFill/>
            <a:miter lim="800000"/>
            <a:headEnd/>
            <a:tailEnd/>
          </a:ln>
          <a:effectLst/>
        </p:spPr>
        <p:txBody>
          <a:bodyPr/>
          <a:lstStyle/>
          <a:p>
            <a:pPr marL="342900" indent="-342900">
              <a:spcBef>
                <a:spcPct val="20000"/>
              </a:spcBef>
              <a:buClr>
                <a:srgbClr val="FF5050"/>
              </a:buClr>
              <a:buFont typeface="Wingdings" pitchFamily="2" charset="2"/>
              <a:buNone/>
              <a:defRPr/>
            </a:pPr>
            <a:r>
              <a:rPr lang="en-US" sz="3200" dirty="0" smtClean="0">
                <a:effectLst>
                  <a:outerShdw blurRad="38100" dist="38100" dir="2700000" algn="tl">
                    <a:srgbClr val="C0C0C0"/>
                  </a:outerShdw>
                </a:effectLst>
                <a:latin typeface="Arial" pitchFamily="34" charset="0"/>
                <a:cs typeface="Arial" pitchFamily="34" charset="0"/>
              </a:rPr>
              <a:t>Car </a:t>
            </a:r>
            <a:r>
              <a:rPr lang="en-US" sz="3200" dirty="0" err="1">
                <a:effectLst>
                  <a:outerShdw blurRad="38100" dist="38100" dir="2700000" algn="tl">
                    <a:srgbClr val="C0C0C0"/>
                  </a:outerShdw>
                </a:effectLst>
                <a:latin typeface="Arial" pitchFamily="34" charset="0"/>
                <a:cs typeface="Arial" pitchFamily="34" charset="0"/>
              </a:rPr>
              <a:t>hiscar</a:t>
            </a:r>
            <a:r>
              <a:rPr lang="en-US" sz="3200" dirty="0">
                <a:effectLst>
                  <a:outerShdw blurRad="38100" dist="38100" dir="2700000" algn="tl">
                    <a:srgbClr val="C0C0C0"/>
                  </a:outerShdw>
                </a:effectLst>
                <a:latin typeface="Arial" pitchFamily="34" charset="0"/>
                <a:cs typeface="Arial" pitchFamily="34" charset="0"/>
              </a:rPr>
              <a:t> = </a:t>
            </a:r>
            <a:r>
              <a:rPr lang="en-US" sz="3200" dirty="0" err="1" smtClean="0">
                <a:effectLst>
                  <a:outerShdw blurRad="38100" dist="38100" dir="2700000" algn="tl">
                    <a:srgbClr val="C0C0C0"/>
                  </a:outerShdw>
                </a:effectLst>
                <a:latin typeface="Arial" pitchFamily="34" charset="0"/>
                <a:cs typeface="Arial" pitchFamily="34" charset="0"/>
              </a:rPr>
              <a:t>mycar</a:t>
            </a:r>
            <a:endParaRPr lang="en-US" sz="3200" dirty="0" smtClean="0">
              <a:effectLst>
                <a:outerShdw blurRad="38100" dist="38100" dir="2700000" algn="tl">
                  <a:srgbClr val="C0C0C0"/>
                </a:outerShdw>
              </a:effectLst>
              <a:latin typeface="Arial" pitchFamily="34" charset="0"/>
              <a:cs typeface="Arial" pitchFamily="34" charset="0"/>
            </a:endParaRPr>
          </a:p>
          <a:p>
            <a:pPr marL="342900" indent="-342900">
              <a:spcBef>
                <a:spcPct val="20000"/>
              </a:spcBef>
              <a:buClr>
                <a:srgbClr val="FF5050"/>
              </a:buClr>
              <a:buFont typeface="Wingdings" pitchFamily="2" charset="2"/>
              <a:buNone/>
              <a:defRPr/>
            </a:pPr>
            <a:endParaRPr lang="en-US" sz="3200" dirty="0">
              <a:effectLst>
                <a:outerShdw blurRad="38100" dist="38100" dir="2700000" algn="tl">
                  <a:srgbClr val="C0C0C0"/>
                </a:outerShdw>
              </a:effectLst>
              <a:latin typeface="Arial" pitchFamily="34" charset="0"/>
              <a:cs typeface="Arial" pitchFamily="34" charset="0"/>
            </a:endParaRPr>
          </a:p>
          <a:p>
            <a:pPr marL="342900" indent="-342900">
              <a:spcBef>
                <a:spcPct val="20000"/>
              </a:spcBef>
              <a:buClr>
                <a:srgbClr val="FF5050"/>
              </a:buClr>
              <a:buFont typeface="Wingdings" pitchFamily="2" charset="2"/>
              <a:buNone/>
              <a:defRPr/>
            </a:pPr>
            <a:endParaRPr lang="en-US" sz="3200" dirty="0">
              <a:effectLst>
                <a:outerShdw blurRad="38100" dist="38100" dir="2700000" algn="tl">
                  <a:srgbClr val="C0C0C0"/>
                </a:outerShdw>
              </a:effectLst>
              <a:latin typeface="Arial" pitchFamily="34" charset="0"/>
              <a:cs typeface="Arial" pitchFamily="34" charset="0"/>
            </a:endParaRPr>
          </a:p>
        </p:txBody>
      </p:sp>
      <p:grpSp>
        <p:nvGrpSpPr>
          <p:cNvPr id="6" name="Group 5"/>
          <p:cNvGrpSpPr/>
          <p:nvPr/>
        </p:nvGrpSpPr>
        <p:grpSpPr>
          <a:xfrm>
            <a:off x="1144516" y="1860550"/>
            <a:ext cx="6851650" cy="2349500"/>
            <a:chOff x="1116013" y="2349500"/>
            <a:chExt cx="6851650" cy="2349500"/>
          </a:xfrm>
        </p:grpSpPr>
        <p:grpSp>
          <p:nvGrpSpPr>
            <p:cNvPr id="2" name="Group 4"/>
            <p:cNvGrpSpPr>
              <a:grpSpLocks/>
            </p:cNvGrpSpPr>
            <p:nvPr/>
          </p:nvGrpSpPr>
          <p:grpSpPr bwMode="auto">
            <a:xfrm>
              <a:off x="1192213" y="2349500"/>
              <a:ext cx="1663700" cy="977900"/>
              <a:chOff x="1204" y="1876"/>
              <a:chExt cx="1048" cy="616"/>
            </a:xfrm>
          </p:grpSpPr>
          <p:sp>
            <p:nvSpPr>
              <p:cNvPr id="18448" name="Oval 5"/>
              <p:cNvSpPr>
                <a:spLocks noChangeArrowheads="1"/>
              </p:cNvSpPr>
              <p:nvPr/>
            </p:nvSpPr>
            <p:spPr bwMode="auto">
              <a:xfrm>
                <a:off x="1204" y="1876"/>
                <a:ext cx="1048" cy="616"/>
              </a:xfrm>
              <a:prstGeom prst="ellipse">
                <a:avLst/>
              </a:prstGeom>
              <a:solidFill>
                <a:srgbClr val="C0C0C0"/>
              </a:solidFill>
              <a:ln w="12700">
                <a:solidFill>
                  <a:schemeClr val="tx1"/>
                </a:solidFill>
                <a:round/>
                <a:headEnd/>
                <a:tailEnd/>
              </a:ln>
            </p:spPr>
            <p:txBody>
              <a:bodyPr wrap="none" anchor="ctr"/>
              <a:lstStyle/>
              <a:p>
                <a:endParaRPr lang="hi-IN"/>
              </a:p>
            </p:txBody>
          </p:sp>
          <p:sp>
            <p:nvSpPr>
              <p:cNvPr id="18449" name="Rectangle 6"/>
              <p:cNvSpPr>
                <a:spLocks noChangeArrowheads="1"/>
              </p:cNvSpPr>
              <p:nvPr/>
            </p:nvSpPr>
            <p:spPr bwMode="auto">
              <a:xfrm>
                <a:off x="1382" y="1977"/>
                <a:ext cx="676" cy="327"/>
              </a:xfrm>
              <a:prstGeom prst="rect">
                <a:avLst/>
              </a:prstGeom>
              <a:solidFill>
                <a:srgbClr val="C0C0C0"/>
              </a:solidFill>
              <a:ln w="9525">
                <a:noFill/>
                <a:miter lim="800000"/>
                <a:headEnd/>
                <a:tailEnd/>
              </a:ln>
            </p:spPr>
            <p:txBody>
              <a:bodyPr wrap="none" lIns="92075" tIns="46038" rIns="92075" bIns="46038">
                <a:spAutoFit/>
              </a:bodyPr>
              <a:lstStyle/>
              <a:p>
                <a:pPr eaLnBrk="0" hangingPunct="0"/>
                <a:r>
                  <a:rPr lang="en-US" sz="2800">
                    <a:latin typeface="Times New Roman" pitchFamily="18" charset="0"/>
                  </a:rPr>
                  <a:t>mycar</a:t>
                </a:r>
              </a:p>
            </p:txBody>
          </p:sp>
        </p:grpSp>
        <p:grpSp>
          <p:nvGrpSpPr>
            <p:cNvPr id="3" name="Group 7"/>
            <p:cNvGrpSpPr>
              <a:grpSpLocks/>
            </p:cNvGrpSpPr>
            <p:nvPr/>
          </p:nvGrpSpPr>
          <p:grpSpPr bwMode="auto">
            <a:xfrm>
              <a:off x="1116013" y="3721100"/>
              <a:ext cx="1663700" cy="977900"/>
              <a:chOff x="1156" y="2740"/>
              <a:chExt cx="1048" cy="616"/>
            </a:xfrm>
          </p:grpSpPr>
          <p:sp>
            <p:nvSpPr>
              <p:cNvPr id="18446" name="Oval 8"/>
              <p:cNvSpPr>
                <a:spLocks noChangeArrowheads="1"/>
              </p:cNvSpPr>
              <p:nvPr/>
            </p:nvSpPr>
            <p:spPr bwMode="auto">
              <a:xfrm>
                <a:off x="1156" y="2740"/>
                <a:ext cx="1048" cy="616"/>
              </a:xfrm>
              <a:prstGeom prst="ellipse">
                <a:avLst/>
              </a:prstGeom>
              <a:solidFill>
                <a:srgbClr val="C0C0C0"/>
              </a:solidFill>
              <a:ln w="12700">
                <a:solidFill>
                  <a:schemeClr val="tx1"/>
                </a:solidFill>
                <a:round/>
                <a:headEnd/>
                <a:tailEnd/>
              </a:ln>
            </p:spPr>
            <p:txBody>
              <a:bodyPr wrap="none" anchor="ctr"/>
              <a:lstStyle/>
              <a:p>
                <a:endParaRPr lang="hi-IN"/>
              </a:p>
            </p:txBody>
          </p:sp>
          <p:sp>
            <p:nvSpPr>
              <p:cNvPr id="18447" name="Rectangle 9"/>
              <p:cNvSpPr>
                <a:spLocks noChangeArrowheads="1"/>
              </p:cNvSpPr>
              <p:nvPr/>
            </p:nvSpPr>
            <p:spPr bwMode="auto">
              <a:xfrm>
                <a:off x="1334" y="2841"/>
                <a:ext cx="650" cy="327"/>
              </a:xfrm>
              <a:prstGeom prst="rect">
                <a:avLst/>
              </a:prstGeom>
              <a:solidFill>
                <a:srgbClr val="C0C0C0"/>
              </a:solidFill>
              <a:ln w="9525">
                <a:noFill/>
                <a:miter lim="800000"/>
                <a:headEnd/>
                <a:tailEnd/>
              </a:ln>
            </p:spPr>
            <p:txBody>
              <a:bodyPr wrap="none" lIns="92075" tIns="46038" rIns="92075" bIns="46038">
                <a:spAutoFit/>
              </a:bodyPr>
              <a:lstStyle/>
              <a:p>
                <a:pPr eaLnBrk="0" hangingPunct="0"/>
                <a:r>
                  <a:rPr lang="en-US" sz="2800">
                    <a:latin typeface="Times New Roman" pitchFamily="18" charset="0"/>
                  </a:rPr>
                  <a:t>hiscar</a:t>
                </a:r>
              </a:p>
            </p:txBody>
          </p:sp>
        </p:grpSp>
        <p:sp>
          <p:nvSpPr>
            <p:cNvPr id="18440" name="AutoShape 14"/>
            <p:cNvSpPr>
              <a:spLocks noChangeArrowheads="1"/>
            </p:cNvSpPr>
            <p:nvPr/>
          </p:nvSpPr>
          <p:spPr bwMode="auto">
            <a:xfrm rot="1020000">
              <a:off x="3325813" y="2730500"/>
              <a:ext cx="1282700" cy="749300"/>
            </a:xfrm>
            <a:prstGeom prst="rightArrow">
              <a:avLst>
                <a:gd name="adj1" fmla="val 75009"/>
                <a:gd name="adj2" fmla="val 85633"/>
              </a:avLst>
            </a:prstGeom>
            <a:solidFill>
              <a:srgbClr val="C0C0C0"/>
            </a:solidFill>
            <a:ln w="12700">
              <a:noFill/>
              <a:miter lim="800000"/>
              <a:headEnd/>
              <a:tailEnd/>
            </a:ln>
          </p:spPr>
          <p:txBody>
            <a:bodyPr wrap="none" anchor="ctr"/>
            <a:lstStyle/>
            <a:p>
              <a:endParaRPr lang="hi-IN"/>
            </a:p>
          </p:txBody>
        </p:sp>
        <p:sp>
          <p:nvSpPr>
            <p:cNvPr id="18441" name="AutoShape 15"/>
            <p:cNvSpPr>
              <a:spLocks noChangeArrowheads="1"/>
            </p:cNvSpPr>
            <p:nvPr/>
          </p:nvSpPr>
          <p:spPr bwMode="auto">
            <a:xfrm rot="-720000">
              <a:off x="3325813" y="3644900"/>
              <a:ext cx="1282700" cy="749300"/>
            </a:xfrm>
            <a:prstGeom prst="rightArrow">
              <a:avLst>
                <a:gd name="adj1" fmla="val 75009"/>
                <a:gd name="adj2" fmla="val 85633"/>
              </a:avLst>
            </a:prstGeom>
            <a:solidFill>
              <a:srgbClr val="C0C0C0"/>
            </a:solidFill>
            <a:ln w="12700">
              <a:noFill/>
              <a:miter lim="800000"/>
              <a:headEnd/>
              <a:tailEnd/>
            </a:ln>
          </p:spPr>
          <p:txBody>
            <a:bodyPr wrap="none" anchor="ctr"/>
            <a:lstStyle/>
            <a:p>
              <a:endParaRPr lang="hi-IN"/>
            </a:p>
          </p:txBody>
        </p:sp>
        <p:pic>
          <p:nvPicPr>
            <p:cNvPr id="18442" name="Picture 16" descr="car"/>
            <p:cNvPicPr>
              <a:picLocks noChangeAspect="1" noChangeArrowheads="1"/>
            </p:cNvPicPr>
            <p:nvPr/>
          </p:nvPicPr>
          <p:blipFill>
            <a:blip r:embed="rId2"/>
            <a:srcRect/>
            <a:stretch>
              <a:fillRect/>
            </a:stretch>
          </p:blipFill>
          <p:spPr bwMode="auto">
            <a:xfrm>
              <a:off x="4767263" y="3181350"/>
              <a:ext cx="3200400" cy="844550"/>
            </a:xfrm>
            <a:prstGeom prst="rect">
              <a:avLst/>
            </a:prstGeom>
            <a:noFill/>
            <a:ln w="9525">
              <a:noFill/>
              <a:miter lim="800000"/>
              <a:headEnd/>
              <a:tailEnd/>
            </a:ln>
          </p:spPr>
        </p:pic>
      </p:grpSp>
      <p:grpSp>
        <p:nvGrpSpPr>
          <p:cNvPr id="5" name="Group 4"/>
          <p:cNvGrpSpPr/>
          <p:nvPr/>
        </p:nvGrpSpPr>
        <p:grpSpPr>
          <a:xfrm>
            <a:off x="1106488" y="5283201"/>
            <a:ext cx="6851650" cy="977900"/>
            <a:chOff x="1116013" y="5092700"/>
            <a:chExt cx="6851650" cy="977900"/>
          </a:xfrm>
        </p:grpSpPr>
        <p:grpSp>
          <p:nvGrpSpPr>
            <p:cNvPr id="4" name="Group 10"/>
            <p:cNvGrpSpPr>
              <a:grpSpLocks/>
            </p:cNvGrpSpPr>
            <p:nvPr/>
          </p:nvGrpSpPr>
          <p:grpSpPr bwMode="auto">
            <a:xfrm>
              <a:off x="1116013" y="5092700"/>
              <a:ext cx="1663700" cy="977900"/>
              <a:chOff x="1156" y="3604"/>
              <a:chExt cx="1048" cy="616"/>
            </a:xfrm>
          </p:grpSpPr>
          <p:sp>
            <p:nvSpPr>
              <p:cNvPr id="18444" name="Oval 11"/>
              <p:cNvSpPr>
                <a:spLocks noChangeArrowheads="1"/>
              </p:cNvSpPr>
              <p:nvPr/>
            </p:nvSpPr>
            <p:spPr bwMode="auto">
              <a:xfrm>
                <a:off x="1156" y="3604"/>
                <a:ext cx="1048" cy="616"/>
              </a:xfrm>
              <a:prstGeom prst="ellipse">
                <a:avLst/>
              </a:prstGeom>
              <a:solidFill>
                <a:srgbClr val="C0C0C0"/>
              </a:solidFill>
              <a:ln w="12700">
                <a:solidFill>
                  <a:schemeClr val="tx1"/>
                </a:solidFill>
                <a:round/>
                <a:headEnd/>
                <a:tailEnd/>
              </a:ln>
            </p:spPr>
            <p:txBody>
              <a:bodyPr wrap="none" anchor="ctr"/>
              <a:lstStyle/>
              <a:p>
                <a:pPr eaLnBrk="0" hangingPunct="0"/>
                <a:endParaRPr lang="en-IN"/>
              </a:p>
            </p:txBody>
          </p:sp>
          <p:sp>
            <p:nvSpPr>
              <p:cNvPr id="18445" name="Rectangle 12"/>
              <p:cNvSpPr>
                <a:spLocks noChangeArrowheads="1"/>
              </p:cNvSpPr>
              <p:nvPr/>
            </p:nvSpPr>
            <p:spPr bwMode="auto">
              <a:xfrm>
                <a:off x="1334" y="3705"/>
                <a:ext cx="800" cy="327"/>
              </a:xfrm>
              <a:prstGeom prst="rect">
                <a:avLst/>
              </a:prstGeom>
              <a:solidFill>
                <a:srgbClr val="C0C0C0"/>
              </a:solidFill>
              <a:ln w="9525">
                <a:noFill/>
                <a:miter lim="800000"/>
                <a:headEnd/>
                <a:tailEnd/>
              </a:ln>
            </p:spPr>
            <p:txBody>
              <a:bodyPr wrap="none" lIns="92075" tIns="46038" rIns="92075" bIns="46038">
                <a:spAutoFit/>
              </a:bodyPr>
              <a:lstStyle/>
              <a:p>
                <a:pPr eaLnBrk="0" hangingPunct="0"/>
                <a:r>
                  <a:rPr lang="en-US" sz="2800" dirty="0" err="1">
                    <a:latin typeface="Times New Roman" pitchFamily="18" charset="0"/>
                  </a:rPr>
                  <a:t>yourcar</a:t>
                </a:r>
                <a:endParaRPr lang="en-US" sz="2800" dirty="0">
                  <a:latin typeface="Times New Roman" pitchFamily="18" charset="0"/>
                </a:endParaRPr>
              </a:p>
            </p:txBody>
          </p:sp>
        </p:grpSp>
        <p:sp>
          <p:nvSpPr>
            <p:cNvPr id="18439" name="AutoShape 13"/>
            <p:cNvSpPr>
              <a:spLocks noChangeArrowheads="1"/>
            </p:cNvSpPr>
            <p:nvPr/>
          </p:nvSpPr>
          <p:spPr bwMode="auto">
            <a:xfrm>
              <a:off x="3249613" y="5168900"/>
              <a:ext cx="1282700" cy="749300"/>
            </a:xfrm>
            <a:prstGeom prst="rightArrow">
              <a:avLst>
                <a:gd name="adj1" fmla="val 75009"/>
                <a:gd name="adj2" fmla="val 85633"/>
              </a:avLst>
            </a:prstGeom>
            <a:solidFill>
              <a:srgbClr val="C0C0C0"/>
            </a:solidFill>
            <a:ln w="12700">
              <a:noFill/>
              <a:miter lim="800000"/>
              <a:headEnd/>
              <a:tailEnd/>
            </a:ln>
          </p:spPr>
          <p:txBody>
            <a:bodyPr wrap="none" anchor="ctr"/>
            <a:lstStyle/>
            <a:p>
              <a:endParaRPr lang="hi-IN"/>
            </a:p>
          </p:txBody>
        </p:sp>
        <p:pic>
          <p:nvPicPr>
            <p:cNvPr id="18443" name="Picture 17" descr="car"/>
            <p:cNvPicPr>
              <a:picLocks noChangeAspect="1" noChangeArrowheads="1"/>
            </p:cNvPicPr>
            <p:nvPr/>
          </p:nvPicPr>
          <p:blipFill>
            <a:blip r:embed="rId2"/>
            <a:srcRect/>
            <a:stretch>
              <a:fillRect/>
            </a:stretch>
          </p:blipFill>
          <p:spPr bwMode="auto">
            <a:xfrm>
              <a:off x="4843463" y="5162550"/>
              <a:ext cx="3124200" cy="820738"/>
            </a:xfrm>
            <a:prstGeom prst="rect">
              <a:avLst/>
            </a:prstGeom>
            <a:noFill/>
            <a:ln w="9525">
              <a:noFill/>
              <a:miter lim="800000"/>
              <a:headEnd/>
              <a:tailEnd/>
            </a:ln>
          </p:spPr>
        </p:pic>
      </p:grpSp>
      <p:sp>
        <p:nvSpPr>
          <p:cNvPr id="19" name="Rectangle 3"/>
          <p:cNvSpPr>
            <a:spLocks noChangeArrowheads="1"/>
          </p:cNvSpPr>
          <p:nvPr/>
        </p:nvSpPr>
        <p:spPr bwMode="auto">
          <a:xfrm>
            <a:off x="942975" y="4662488"/>
            <a:ext cx="4924425" cy="595312"/>
          </a:xfrm>
          <a:prstGeom prst="rect">
            <a:avLst/>
          </a:prstGeom>
          <a:noFill/>
          <a:ln w="9525" algn="ctr">
            <a:noFill/>
            <a:miter lim="800000"/>
            <a:headEnd/>
            <a:tailEnd/>
          </a:ln>
          <a:effectLst/>
        </p:spPr>
        <p:txBody>
          <a:bodyPr/>
          <a:lstStyle/>
          <a:p>
            <a:pPr marL="342900" indent="-342900">
              <a:spcBef>
                <a:spcPct val="20000"/>
              </a:spcBef>
              <a:buClr>
                <a:srgbClr val="FF5050"/>
              </a:buClr>
              <a:buFont typeface="Wingdings" pitchFamily="2" charset="2"/>
              <a:buNone/>
              <a:defRPr/>
            </a:pPr>
            <a:r>
              <a:rPr lang="en-US" sz="3200" dirty="0" smtClean="0">
                <a:effectLst>
                  <a:outerShdw blurRad="38100" dist="38100" dir="2700000" algn="tl">
                    <a:srgbClr val="C0C0C0"/>
                  </a:outerShdw>
                </a:effectLst>
                <a:latin typeface="Arial" pitchFamily="34" charset="0"/>
                <a:cs typeface="Arial" pitchFamily="34" charset="0"/>
              </a:rPr>
              <a:t>Car </a:t>
            </a:r>
            <a:r>
              <a:rPr lang="en-US" sz="3200" dirty="0" err="1">
                <a:effectLst>
                  <a:outerShdw blurRad="38100" dist="38100" dir="2700000" algn="tl">
                    <a:srgbClr val="C0C0C0"/>
                  </a:outerShdw>
                </a:effectLst>
                <a:latin typeface="Arial" pitchFamily="34" charset="0"/>
                <a:cs typeface="Arial" pitchFamily="34" charset="0"/>
              </a:rPr>
              <a:t>yourcar</a:t>
            </a:r>
            <a:r>
              <a:rPr lang="en-US" sz="3200" dirty="0">
                <a:effectLst>
                  <a:outerShdw blurRad="38100" dist="38100" dir="2700000" algn="tl">
                    <a:srgbClr val="C0C0C0"/>
                  </a:outerShdw>
                </a:effectLst>
                <a:latin typeface="Arial" pitchFamily="34" charset="0"/>
                <a:cs typeface="Arial" pitchFamily="34" charset="0"/>
              </a:rPr>
              <a:t> = new Car( </a:t>
            </a:r>
            <a:r>
              <a:rPr lang="en-US" sz="3200" dirty="0" smtClean="0">
                <a:effectLst>
                  <a:outerShdw blurRad="38100" dist="38100" dir="2700000" algn="tl">
                    <a:srgbClr val="C0C0C0"/>
                  </a:outerShdw>
                </a:effectLst>
                <a:latin typeface="Arial" pitchFamily="34" charset="0"/>
                <a:cs typeface="Arial" pitchFamily="34" charset="0"/>
              </a:rPr>
              <a:t>);</a:t>
            </a:r>
          </a:p>
          <a:p>
            <a:pPr marL="342900" indent="-342900">
              <a:spcBef>
                <a:spcPct val="20000"/>
              </a:spcBef>
              <a:buClr>
                <a:srgbClr val="FF5050"/>
              </a:buClr>
              <a:buFont typeface="Wingdings" pitchFamily="2" charset="2"/>
              <a:buNone/>
              <a:defRPr/>
            </a:pPr>
            <a:endParaRPr lang="en-US" sz="3200" dirty="0">
              <a:effectLst>
                <a:outerShdw blurRad="38100" dist="38100" dir="2700000" algn="tl">
                  <a:srgbClr val="C0C0C0"/>
                </a:outerShdw>
              </a:effectLst>
              <a:latin typeface="Arial" pitchFamily="34" charset="0"/>
              <a:cs typeface="Arial" pitchFamily="34" charset="0"/>
            </a:endParaRPr>
          </a:p>
          <a:p>
            <a:pPr marL="342900" indent="-342900">
              <a:spcBef>
                <a:spcPct val="20000"/>
              </a:spcBef>
              <a:buClr>
                <a:srgbClr val="FF5050"/>
              </a:buClr>
              <a:buFont typeface="Wingdings" pitchFamily="2" charset="2"/>
              <a:buNone/>
              <a:defRPr/>
            </a:pPr>
            <a:endParaRPr lang="en-US" sz="3200" dirty="0">
              <a:effectLst>
                <a:outerShdw blurRad="38100" dist="38100" dir="2700000" algn="tl">
                  <a:srgbClr val="C0C0C0"/>
                </a:outerShdw>
              </a:effectLst>
              <a:latin typeface="Arial" pitchFamily="34" charset="0"/>
              <a:cs typeface="Arial" pitchFamily="34" charset="0"/>
            </a:endParaRPr>
          </a:p>
        </p:txBody>
      </p:sp>
    </p:spTree>
    <p:extLst>
      <p:ext uri="{BB962C8B-B14F-4D97-AF65-F5344CB8AC3E}">
        <p14:creationId xmlns:p14="http://schemas.microsoft.com/office/powerpoint/2010/main" val="232587726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295400"/>
            <a:ext cx="8763000" cy="5334000"/>
          </a:xfrm>
          <a:prstGeom prst="rect">
            <a:avLst/>
          </a:prstGeom>
        </p:spPr>
        <p:txBody>
          <a:bodyPr>
            <a:normAutofit/>
          </a:bodyPr>
          <a:lstStyle/>
          <a:p>
            <a:pPr>
              <a:buNone/>
            </a:pPr>
            <a:endParaRPr lang="en-US" b="1" dirty="0" smtClean="0"/>
          </a:p>
          <a:p>
            <a:r>
              <a:rPr lang="en-US" sz="3600" b="1" dirty="0" smtClean="0"/>
              <a:t>Encapsulation</a:t>
            </a:r>
            <a:r>
              <a:rPr lang="en-US" sz="3600" dirty="0" smtClean="0"/>
              <a:t>  </a:t>
            </a:r>
            <a:br>
              <a:rPr lang="en-US" sz="3600" dirty="0" smtClean="0"/>
            </a:br>
            <a:endParaRPr lang="en-US" sz="3600" dirty="0" smtClean="0"/>
          </a:p>
          <a:p>
            <a:r>
              <a:rPr lang="en-US" sz="3600" b="1" dirty="0" smtClean="0"/>
              <a:t>Abstraction</a:t>
            </a:r>
            <a:r>
              <a:rPr lang="en-US" sz="3600" dirty="0" smtClean="0"/>
              <a:t> </a:t>
            </a:r>
            <a:br>
              <a:rPr lang="en-US" sz="3600" dirty="0" smtClean="0"/>
            </a:br>
            <a:endParaRPr lang="en-US" sz="3600" dirty="0" smtClean="0"/>
          </a:p>
          <a:p>
            <a:r>
              <a:rPr lang="en-US" sz="3600" b="1" dirty="0" smtClean="0"/>
              <a:t>Inheritance</a:t>
            </a:r>
            <a:r>
              <a:rPr lang="en-US" sz="3600" dirty="0" smtClean="0"/>
              <a:t> </a:t>
            </a:r>
            <a:br>
              <a:rPr lang="en-US" sz="3600" dirty="0" smtClean="0"/>
            </a:br>
            <a:endParaRPr lang="en-US" sz="3600" dirty="0" smtClean="0"/>
          </a:p>
          <a:p>
            <a:r>
              <a:rPr lang="en-US" sz="3600" b="1" dirty="0" smtClean="0"/>
              <a:t>Polymorphism</a:t>
            </a:r>
            <a:endParaRPr lang="en-US" sz="2400" dirty="0" smtClean="0"/>
          </a:p>
          <a:p>
            <a:endParaRPr lang="en-US" dirty="0" smtClean="0"/>
          </a:p>
          <a:p>
            <a:endParaRPr lang="en-US" dirty="0"/>
          </a:p>
        </p:txBody>
      </p:sp>
      <p:sp>
        <p:nvSpPr>
          <p:cNvPr id="2" name="Title 1"/>
          <p:cNvSpPr>
            <a:spLocks noGrp="1"/>
          </p:cNvSpPr>
          <p:nvPr>
            <p:ph type="title"/>
          </p:nvPr>
        </p:nvSpPr>
        <p:spPr>
          <a:xfrm>
            <a:off x="457200" y="457200"/>
            <a:ext cx="8229600" cy="715962"/>
          </a:xfrm>
        </p:spPr>
        <p:txBody>
          <a:bodyPr>
            <a:normAutofit/>
          </a:bodyPr>
          <a:lstStyle/>
          <a:p>
            <a:r>
              <a:rPr lang="en-US" dirty="0" smtClean="0"/>
              <a:t>OOPS Features</a:t>
            </a:r>
            <a:endParaRPr lang="en-US" dirty="0"/>
          </a:p>
        </p:txBody>
      </p:sp>
    </p:spTree>
    <p:extLst>
      <p:ext uri="{BB962C8B-B14F-4D97-AF65-F5344CB8AC3E}">
        <p14:creationId xmlns:p14="http://schemas.microsoft.com/office/powerpoint/2010/main" val="40919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4294967295"/>
          </p:nvPr>
        </p:nvSpPr>
        <p:spPr>
          <a:xfrm>
            <a:off x="457200" y="1481328"/>
            <a:ext cx="8229600" cy="4525963"/>
          </a:xfrm>
          <a:prstGeom prst="rect">
            <a:avLst/>
          </a:prstGeom>
        </p:spPr>
        <p:txBody>
          <a:bodyPr>
            <a:normAutofit/>
          </a:bodyPr>
          <a:lstStyle/>
          <a:p>
            <a:r>
              <a:rPr lang="en-US" dirty="0" smtClean="0"/>
              <a:t>Abstraction is hiding the irrelevant details and knowing only the relevant ones.</a:t>
            </a:r>
          </a:p>
          <a:p>
            <a:r>
              <a:rPr lang="en-US" sz="2000" dirty="0" smtClean="0"/>
              <a:t>Humans manage complexity through abstraction. For example, people do not think of a car as a set of tens of thousands of individual parts. They think of it as a well defined object with its own unique behavior. This abstraction allows people to use a car to drive to the grocery store without being overwhelmed by the complexity of </a:t>
            </a:r>
            <a:r>
              <a:rPr lang="en-US" sz="2000" dirty="0" err="1" smtClean="0"/>
              <a:t>thje</a:t>
            </a:r>
            <a:r>
              <a:rPr lang="en-US" sz="2000" dirty="0" smtClean="0"/>
              <a:t> parts that form the car. They can ignore the details of how the engine, transmission, and braking systems work. Instead they are free to utilize the object as a whole.</a:t>
            </a:r>
          </a:p>
        </p:txBody>
      </p:sp>
      <p:sp>
        <p:nvSpPr>
          <p:cNvPr id="7170" name="Title 1"/>
          <p:cNvSpPr>
            <a:spLocks noGrp="1"/>
          </p:cNvSpPr>
          <p:nvPr>
            <p:ph type="title"/>
          </p:nvPr>
        </p:nvSpPr>
        <p:spPr/>
        <p:txBody>
          <a:bodyPr/>
          <a:lstStyle/>
          <a:p>
            <a:r>
              <a:rPr lang="en-US" sz="5400" smtClean="0"/>
              <a:t>Abstraction</a:t>
            </a:r>
          </a:p>
        </p:txBody>
      </p:sp>
    </p:spTree>
    <p:extLst>
      <p:ext uri="{BB962C8B-B14F-4D97-AF65-F5344CB8AC3E}">
        <p14:creationId xmlns:p14="http://schemas.microsoft.com/office/powerpoint/2010/main" val="38308306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a:xfrm>
            <a:off x="457200" y="1481328"/>
            <a:ext cx="8229600" cy="4525963"/>
          </a:xfrm>
          <a:prstGeom prst="rect">
            <a:avLst/>
          </a:prstGeom>
        </p:spPr>
        <p:txBody>
          <a:bodyPr>
            <a:normAutofit/>
          </a:bodyPr>
          <a:lstStyle/>
          <a:p>
            <a:r>
              <a:rPr lang="en-US" sz="2400" smtClean="0"/>
              <a:t>Encapsulation is the principal of keeping the internal details of a classes state and behaviours hidden from the other classes that use it.</a:t>
            </a:r>
          </a:p>
          <a:p>
            <a:r>
              <a:rPr lang="en-US" sz="2400" smtClean="0"/>
              <a:t> This allows you to change those details where necessary, without breaking compatibility. </a:t>
            </a:r>
          </a:p>
          <a:p>
            <a:r>
              <a:rPr lang="en-US" sz="2400" smtClean="0"/>
              <a:t>The interconnectness between pieces of code is called 'coupling', and minimising it makes for more reusable and maintainable classes. </a:t>
            </a:r>
          </a:p>
          <a:p>
            <a:r>
              <a:rPr lang="en-US" sz="2400" smtClean="0"/>
              <a:t>The expectated behaviour of a class or method is referred to as its 'contract'.  You do not want to expose any more than the minimum required to support the contract.</a:t>
            </a:r>
          </a:p>
        </p:txBody>
      </p:sp>
      <p:sp>
        <p:nvSpPr>
          <p:cNvPr id="8194" name="Title 1"/>
          <p:cNvSpPr>
            <a:spLocks noGrp="1"/>
          </p:cNvSpPr>
          <p:nvPr>
            <p:ph type="title"/>
          </p:nvPr>
        </p:nvSpPr>
        <p:spPr/>
        <p:txBody>
          <a:bodyPr/>
          <a:lstStyle/>
          <a:p>
            <a:r>
              <a:rPr lang="en-US" smtClean="0"/>
              <a:t>Encapsulation </a:t>
            </a:r>
          </a:p>
        </p:txBody>
      </p:sp>
    </p:spTree>
    <p:extLst>
      <p:ext uri="{BB962C8B-B14F-4D97-AF65-F5344CB8AC3E}">
        <p14:creationId xmlns:p14="http://schemas.microsoft.com/office/powerpoint/2010/main" val="2907003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4294967295"/>
          </p:nvPr>
        </p:nvSpPr>
        <p:spPr>
          <a:xfrm>
            <a:off x="457200" y="1481328"/>
            <a:ext cx="8229600" cy="4525963"/>
          </a:xfrm>
          <a:prstGeom prst="rect">
            <a:avLst/>
          </a:prstGeom>
        </p:spPr>
        <p:txBody>
          <a:bodyPr>
            <a:normAutofit/>
          </a:bodyPr>
          <a:lstStyle/>
          <a:p>
            <a:r>
              <a:rPr lang="en-US" sz="2400" smtClean="0"/>
              <a:t>Inheritance offers the following benefits:</a:t>
            </a:r>
          </a:p>
          <a:p>
            <a:r>
              <a:rPr lang="en-US" sz="2400" smtClean="0"/>
              <a:t>Subclasses provide specialized behaviors from the basis of common elements provided by the superclass.  Through the use of inheritance, programmers can reuse the code in the superclass many times.  </a:t>
            </a:r>
          </a:p>
          <a:p>
            <a:r>
              <a:rPr lang="en-US" sz="2400" smtClean="0"/>
              <a:t>Programmers can implement superclasses called </a:t>
            </a:r>
            <a:r>
              <a:rPr lang="en-US" sz="2400" i="1" smtClean="0"/>
              <a:t>abstract classes</a:t>
            </a:r>
            <a:r>
              <a:rPr lang="en-US" sz="2400" smtClean="0"/>
              <a:t> that define "generic" behaviors.  The abstract superclass defines and may partially implement the behavior, but much of the class is undefined and unimplemented.  Other programmers fill in the details with specialized subclasses.</a:t>
            </a:r>
          </a:p>
          <a:p>
            <a:endParaRPr lang="en-US" sz="2400" smtClean="0"/>
          </a:p>
        </p:txBody>
      </p:sp>
      <p:sp>
        <p:nvSpPr>
          <p:cNvPr id="9218" name="Title 1"/>
          <p:cNvSpPr>
            <a:spLocks noGrp="1"/>
          </p:cNvSpPr>
          <p:nvPr>
            <p:ph type="title"/>
          </p:nvPr>
        </p:nvSpPr>
        <p:spPr/>
        <p:txBody>
          <a:bodyPr/>
          <a:lstStyle/>
          <a:p>
            <a:r>
              <a:rPr lang="en-US" smtClean="0"/>
              <a:t>Inheritance</a:t>
            </a:r>
          </a:p>
        </p:txBody>
      </p:sp>
    </p:spTree>
    <p:extLst>
      <p:ext uri="{BB962C8B-B14F-4D97-AF65-F5344CB8AC3E}">
        <p14:creationId xmlns:p14="http://schemas.microsoft.com/office/powerpoint/2010/main" val="333558570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4294967295"/>
          </p:nvPr>
        </p:nvSpPr>
        <p:spPr>
          <a:xfrm>
            <a:off x="457200" y="1481328"/>
            <a:ext cx="8229600" cy="4525963"/>
          </a:xfrm>
          <a:prstGeom prst="rect">
            <a:avLst/>
          </a:prstGeom>
        </p:spPr>
        <p:txBody>
          <a:bodyPr/>
          <a:lstStyle/>
          <a:p>
            <a:r>
              <a:rPr lang="en-US" smtClean="0"/>
              <a:t>The word </a:t>
            </a:r>
            <a:r>
              <a:rPr lang="en-US" i="1" smtClean="0"/>
              <a:t>polymorphism</a:t>
            </a:r>
            <a:r>
              <a:rPr lang="en-US" smtClean="0"/>
              <a:t> comes from the Greek for "many forms“.</a:t>
            </a:r>
          </a:p>
          <a:p>
            <a:r>
              <a:rPr lang="en-US" smtClean="0"/>
              <a:t> The concept of polymorphism is expressed by the phrase “one interface, multiple methods”.</a:t>
            </a:r>
          </a:p>
          <a:p>
            <a:r>
              <a:rPr lang="en-US" smtClean="0"/>
              <a:t>Polymorphism in Java is implemented with Method Overloading and Overriding. </a:t>
            </a:r>
          </a:p>
          <a:p>
            <a:r>
              <a:rPr lang="en-US" smtClean="0"/>
              <a:t>The specific action is determined by the exact nature of the situation.</a:t>
            </a:r>
          </a:p>
          <a:p>
            <a:endParaRPr lang="en-US" smtClean="0"/>
          </a:p>
          <a:p>
            <a:endParaRPr lang="en-US" smtClean="0"/>
          </a:p>
        </p:txBody>
      </p:sp>
      <p:sp>
        <p:nvSpPr>
          <p:cNvPr id="10242" name="Title 1"/>
          <p:cNvSpPr>
            <a:spLocks noGrp="1"/>
          </p:cNvSpPr>
          <p:nvPr>
            <p:ph type="title"/>
          </p:nvPr>
        </p:nvSpPr>
        <p:spPr/>
        <p:txBody>
          <a:bodyPr/>
          <a:lstStyle/>
          <a:p>
            <a:r>
              <a:rPr lang="en-US" sz="5400" smtClean="0"/>
              <a:t>Polymorphism</a:t>
            </a:r>
          </a:p>
        </p:txBody>
      </p:sp>
    </p:spTree>
    <p:extLst>
      <p:ext uri="{BB962C8B-B14F-4D97-AF65-F5344CB8AC3E}">
        <p14:creationId xmlns:p14="http://schemas.microsoft.com/office/powerpoint/2010/main" val="21888688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762000"/>
            <a:ext cx="8763000" cy="5943600"/>
          </a:xfrm>
          <a:prstGeom prst="rect">
            <a:avLst/>
          </a:prstGeom>
        </p:spPr>
        <p:txBody>
          <a:bodyPr/>
          <a:lstStyle/>
          <a:p>
            <a:r>
              <a:rPr lang="en-US" sz="2400" dirty="0" smtClean="0"/>
              <a:t>It’s a most important feature of JAVA . Earlier programming language were compiler based or interpreter based </a:t>
            </a:r>
            <a:r>
              <a:rPr lang="en-US" sz="2400" dirty="0" err="1" smtClean="0"/>
              <a:t>i.e</a:t>
            </a:r>
            <a:r>
              <a:rPr lang="en-US" sz="2400" dirty="0" smtClean="0"/>
              <a:t> after one step of compilation/interpretation we can get the machine code . These machine codes were O/S based and that was the reason the programmes were O/S dependent. </a:t>
            </a:r>
          </a:p>
          <a:p>
            <a:pPr>
              <a:buNone/>
            </a:pPr>
            <a:endParaRPr lang="en-US" dirty="0"/>
          </a:p>
        </p:txBody>
      </p:sp>
      <p:sp>
        <p:nvSpPr>
          <p:cNvPr id="3" name="Title 2"/>
          <p:cNvSpPr>
            <a:spLocks noGrp="1"/>
          </p:cNvSpPr>
          <p:nvPr>
            <p:ph type="title"/>
          </p:nvPr>
        </p:nvSpPr>
        <p:spPr>
          <a:xfrm>
            <a:off x="457200" y="152400"/>
            <a:ext cx="8229600" cy="715962"/>
          </a:xfrm>
        </p:spPr>
        <p:txBody>
          <a:bodyPr>
            <a:normAutofit/>
          </a:bodyPr>
          <a:lstStyle/>
          <a:p>
            <a:r>
              <a:rPr lang="en-US" dirty="0" smtClean="0"/>
              <a:t>Platform Independent</a:t>
            </a:r>
            <a:endParaRPr lang="en-US" dirty="0"/>
          </a:p>
        </p:txBody>
      </p:sp>
      <p:sp>
        <p:nvSpPr>
          <p:cNvPr id="4" name="Rectangle 3"/>
          <p:cNvSpPr/>
          <p:nvPr/>
        </p:nvSpPr>
        <p:spPr>
          <a:xfrm>
            <a:off x="838200" y="3962400"/>
            <a:ext cx="2209800" cy="190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6248400" y="3962400"/>
            <a:ext cx="2209800" cy="190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1066800" y="4659868"/>
            <a:ext cx="1905000" cy="369332"/>
          </a:xfrm>
          <a:prstGeom prst="rect">
            <a:avLst/>
          </a:prstGeom>
          <a:noFill/>
        </p:spPr>
        <p:txBody>
          <a:bodyPr wrap="square" rtlCol="0">
            <a:spAutoFit/>
          </a:bodyPr>
          <a:lstStyle/>
          <a:p>
            <a:r>
              <a:rPr lang="en-US" dirty="0" smtClean="0"/>
              <a:t>Source Code</a:t>
            </a:r>
            <a:endParaRPr lang="en-US" dirty="0"/>
          </a:p>
        </p:txBody>
      </p:sp>
      <p:sp>
        <p:nvSpPr>
          <p:cNvPr id="7" name="TextBox 6"/>
          <p:cNvSpPr txBox="1"/>
          <p:nvPr/>
        </p:nvSpPr>
        <p:spPr>
          <a:xfrm>
            <a:off x="6248400" y="4659868"/>
            <a:ext cx="1905000" cy="369332"/>
          </a:xfrm>
          <a:prstGeom prst="rect">
            <a:avLst/>
          </a:prstGeom>
          <a:noFill/>
        </p:spPr>
        <p:txBody>
          <a:bodyPr wrap="square" rtlCol="0">
            <a:spAutoFit/>
          </a:bodyPr>
          <a:lstStyle/>
          <a:p>
            <a:r>
              <a:rPr lang="en-US" dirty="0" smtClean="0"/>
              <a:t>Machine Code</a:t>
            </a:r>
            <a:endParaRPr lang="en-US" dirty="0"/>
          </a:p>
        </p:txBody>
      </p:sp>
      <p:sp>
        <p:nvSpPr>
          <p:cNvPr id="8" name="Oval 7"/>
          <p:cNvSpPr/>
          <p:nvPr/>
        </p:nvSpPr>
        <p:spPr>
          <a:xfrm>
            <a:off x="3581400" y="3810000"/>
            <a:ext cx="1905000" cy="914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9" name="TextBox 8"/>
          <p:cNvSpPr txBox="1"/>
          <p:nvPr/>
        </p:nvSpPr>
        <p:spPr>
          <a:xfrm>
            <a:off x="3962400" y="4114800"/>
            <a:ext cx="1295400" cy="381000"/>
          </a:xfrm>
          <a:prstGeom prst="rect">
            <a:avLst/>
          </a:prstGeom>
          <a:noFill/>
        </p:spPr>
        <p:txBody>
          <a:bodyPr wrap="square" rtlCol="0">
            <a:spAutoFit/>
          </a:bodyPr>
          <a:lstStyle/>
          <a:p>
            <a:r>
              <a:rPr lang="en-US" dirty="0" smtClean="0"/>
              <a:t>Compile</a:t>
            </a:r>
            <a:endParaRPr lang="en-US" dirty="0"/>
          </a:p>
        </p:txBody>
      </p:sp>
      <p:cxnSp>
        <p:nvCxnSpPr>
          <p:cNvPr id="11" name="Straight Arrow Connector 10"/>
          <p:cNvCxnSpPr/>
          <p:nvPr/>
        </p:nvCxnSpPr>
        <p:spPr>
          <a:xfrm>
            <a:off x="3124200" y="4876800"/>
            <a:ext cx="304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a:off x="5791200" y="4876800"/>
            <a:ext cx="304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3657600" y="48768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5020902"/>
            <a:ext cx="152400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smtClean="0"/>
              <a:t>   Operating               System</a:t>
            </a:r>
            <a:endParaRPr lang="en-US" dirty="0"/>
          </a:p>
        </p:txBody>
      </p:sp>
    </p:spTree>
    <p:extLst>
      <p:ext uri="{BB962C8B-B14F-4D97-AF65-F5344CB8AC3E}">
        <p14:creationId xmlns:p14="http://schemas.microsoft.com/office/powerpoint/2010/main" val="61483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481328"/>
            <a:ext cx="8229600" cy="4525963"/>
          </a:xfrm>
          <a:prstGeom prst="rect">
            <a:avLst/>
          </a:prstGeom>
        </p:spPr>
        <p:txBody>
          <a:bodyPr>
            <a:normAutofit/>
          </a:bodyPr>
          <a:lstStyle/>
          <a:p>
            <a:r>
              <a:rPr lang="en-US" sz="3000" i="1" dirty="0"/>
              <a:t>Java was developed by James Gostling , Patrik Naughton , Chrish Worth ,Ed Frank and Mike Sheridan at Sun Microsystem.</a:t>
            </a:r>
          </a:p>
          <a:p>
            <a:endParaRPr lang="en-US" sz="3000" i="1" dirty="0"/>
          </a:p>
          <a:p>
            <a:r>
              <a:rPr lang="en-US" sz="3000" i="1" dirty="0"/>
              <a:t>The first working version of  JAVA was developed in 1991 and </a:t>
            </a:r>
            <a:r>
              <a:rPr lang="en-US" sz="3000" i="1" dirty="0" smtClean="0"/>
              <a:t>called </a:t>
            </a:r>
            <a:r>
              <a:rPr lang="en-US" sz="3000" i="1" dirty="0"/>
              <a:t>“OAK” and renamed in 1995 as “JAVA” . </a:t>
            </a:r>
          </a:p>
          <a:p>
            <a:pPr>
              <a:buNone/>
            </a:pPr>
            <a:endParaRPr lang="en-US" sz="13500" dirty="0" smtClean="0"/>
          </a:p>
          <a:p>
            <a:endParaRPr lang="en-US" dirty="0"/>
          </a:p>
        </p:txBody>
      </p:sp>
      <p:sp>
        <p:nvSpPr>
          <p:cNvPr id="2" name="Title 1"/>
          <p:cNvSpPr>
            <a:spLocks noGrp="1"/>
          </p:cNvSpPr>
          <p:nvPr>
            <p:ph type="title"/>
          </p:nvPr>
        </p:nvSpPr>
        <p:spPr>
          <a:xfrm>
            <a:off x="304800" y="533400"/>
            <a:ext cx="8562480" cy="576000"/>
          </a:xfrm>
        </p:spPr>
        <p:txBody>
          <a:bodyPr/>
          <a:lstStyle/>
          <a:p>
            <a:r>
              <a:rPr lang="en-US" sz="3600" dirty="0" smtClean="0">
                <a:solidFill>
                  <a:srgbClr val="FF0000"/>
                </a:solidFill>
              </a:rPr>
              <a:t>History</a:t>
            </a:r>
            <a:endParaRPr lang="en-US" sz="3600" dirty="0">
              <a:solidFill>
                <a:srgbClr val="FF0000"/>
              </a:solidFill>
            </a:endParaRPr>
          </a:p>
        </p:txBody>
      </p:sp>
    </p:spTree>
    <p:extLst>
      <p:ext uri="{BB962C8B-B14F-4D97-AF65-F5344CB8AC3E}">
        <p14:creationId xmlns:p14="http://schemas.microsoft.com/office/powerpoint/2010/main" val="3013207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1.gif"/>
          <p:cNvPicPr>
            <a:picLocks noGrp="1" noChangeAspect="1"/>
          </p:cNvPicPr>
          <p:nvPr>
            <p:ph idx="4294967295"/>
          </p:nvPr>
        </p:nvPicPr>
        <p:blipFill>
          <a:blip r:embed="rId2"/>
          <a:srcRect/>
          <a:stretch>
            <a:fillRect/>
          </a:stretch>
        </p:blipFill>
        <p:spPr bwMode="auto">
          <a:xfrm>
            <a:off x="533400" y="381000"/>
            <a:ext cx="7620000" cy="2137569"/>
          </a:xfrm>
          <a:prstGeom prst="rect">
            <a:avLst/>
          </a:prstGeom>
          <a:noFill/>
          <a:ln w="9525">
            <a:noFill/>
            <a:miter lim="800000"/>
            <a:headEnd/>
            <a:tailEnd/>
          </a:ln>
        </p:spPr>
      </p:pic>
      <p:sp>
        <p:nvSpPr>
          <p:cNvPr id="5" name="TextBox 4"/>
          <p:cNvSpPr txBox="1"/>
          <p:nvPr/>
        </p:nvSpPr>
        <p:spPr>
          <a:xfrm>
            <a:off x="381000" y="2667000"/>
            <a:ext cx="8305800" cy="2031325"/>
          </a:xfrm>
          <a:prstGeom prst="rect">
            <a:avLst/>
          </a:prstGeom>
          <a:noFill/>
        </p:spPr>
        <p:txBody>
          <a:bodyPr wrap="square" rtlCol="0">
            <a:spAutoFit/>
          </a:bodyPr>
          <a:lstStyle/>
          <a:p>
            <a:r>
              <a:rPr lang="en-US" dirty="0" smtClean="0"/>
              <a:t>In JAVA there is two step …..</a:t>
            </a:r>
          </a:p>
          <a:p>
            <a:pPr>
              <a:buFont typeface="Arial" pitchFamily="34" charset="0"/>
              <a:buChar char="•"/>
            </a:pPr>
            <a:r>
              <a:rPr lang="en-US" dirty="0" smtClean="0"/>
              <a:t>The source code is compile and a .Class file is created that contains the date in byte code format.</a:t>
            </a:r>
          </a:p>
          <a:p>
            <a:pPr>
              <a:buFont typeface="Arial" pitchFamily="34" charset="0"/>
              <a:buChar char="•"/>
            </a:pPr>
            <a:r>
              <a:rPr lang="en-US" dirty="0" smtClean="0"/>
              <a:t>This byte code is again pass to the JVM(java virtual machine) and we get the executable file.</a:t>
            </a:r>
          </a:p>
          <a:p>
            <a:pPr>
              <a:buFont typeface="Arial" pitchFamily="34" charset="0"/>
              <a:buChar char="•"/>
            </a:pPr>
            <a:r>
              <a:rPr lang="en-US" dirty="0" smtClean="0"/>
              <a:t>Java virtual machine is available on all operating system hence same class file is executed on different </a:t>
            </a:r>
            <a:r>
              <a:rPr lang="en-US" dirty="0" err="1" smtClean="0"/>
              <a:t>different</a:t>
            </a:r>
            <a:r>
              <a:rPr lang="en-US" dirty="0" smtClean="0"/>
              <a:t> platform</a:t>
            </a:r>
            <a:endParaRPr lang="en-US" dirty="0"/>
          </a:p>
        </p:txBody>
      </p:sp>
      <p:pic>
        <p:nvPicPr>
          <p:cNvPr id="1026" name="Picture 2"/>
          <p:cNvPicPr>
            <a:picLocks noChangeAspect="1" noChangeArrowheads="1"/>
          </p:cNvPicPr>
          <p:nvPr/>
        </p:nvPicPr>
        <p:blipFill>
          <a:blip r:embed="rId3"/>
          <a:srcRect/>
          <a:stretch>
            <a:fillRect/>
          </a:stretch>
        </p:blipFill>
        <p:spPr bwMode="auto">
          <a:xfrm>
            <a:off x="457200" y="4876800"/>
            <a:ext cx="7988300" cy="1882676"/>
          </a:xfrm>
          <a:prstGeom prst="rect">
            <a:avLst/>
          </a:prstGeom>
          <a:noFill/>
          <a:ln w="9525">
            <a:noFill/>
            <a:miter lim="800000"/>
            <a:headEnd/>
            <a:tailEnd/>
          </a:ln>
          <a:effectLst/>
        </p:spPr>
      </p:pic>
      <p:sp>
        <p:nvSpPr>
          <p:cNvPr id="8" name="Rectangle 7"/>
          <p:cNvSpPr/>
          <p:nvPr/>
        </p:nvSpPr>
        <p:spPr>
          <a:xfrm>
            <a:off x="457200" y="4876800"/>
            <a:ext cx="2362200" cy="152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8817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 y="990600"/>
            <a:ext cx="8534400" cy="5715000"/>
          </a:xfrm>
          <a:prstGeom prst="rect">
            <a:avLst/>
          </a:prstGeom>
        </p:spPr>
        <p:txBody>
          <a:bodyPr/>
          <a:lstStyle/>
          <a:p>
            <a:r>
              <a:rPr lang="en-US" dirty="0" smtClean="0"/>
              <a:t>In JVM a module “Byte code verifier”  verifies the byte code is valid or not.</a:t>
            </a:r>
          </a:p>
          <a:p>
            <a:pPr lvl="1"/>
            <a:r>
              <a:rPr lang="en-US" dirty="0" smtClean="0"/>
              <a:t>If the byte code is coming from unsafe sources ,it will not be allow to communicate with the secured part.</a:t>
            </a:r>
          </a:p>
          <a:p>
            <a:pPr lvl="1"/>
            <a:r>
              <a:rPr lang="en-US" dirty="0" smtClean="0"/>
              <a:t>Only legal code will get permission to access the secured information.</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Security..</a:t>
            </a:r>
            <a:endParaRPr lang="en-US" dirty="0"/>
          </a:p>
        </p:txBody>
      </p:sp>
    </p:spTree>
    <p:extLst>
      <p:ext uri="{BB962C8B-B14F-4D97-AF65-F5344CB8AC3E}">
        <p14:creationId xmlns:p14="http://schemas.microsoft.com/office/powerpoint/2010/main" val="3908748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481328"/>
            <a:ext cx="8229600" cy="4525963"/>
          </a:xfrm>
          <a:prstGeom prst="rect">
            <a:avLst/>
          </a:prstGeom>
        </p:spPr>
        <p:txBody>
          <a:bodyPr>
            <a:normAutofit fontScale="32500" lnSpcReduction="20000"/>
          </a:bodyPr>
          <a:lstStyle/>
          <a:p>
            <a:r>
              <a:rPr lang="en-US" sz="13500" dirty="0" smtClean="0"/>
              <a:t>Object Oriented Programming language</a:t>
            </a:r>
          </a:p>
          <a:p>
            <a:pPr>
              <a:buNone/>
            </a:pPr>
            <a:endParaRPr lang="en-US" sz="13500" dirty="0" smtClean="0"/>
          </a:p>
          <a:p>
            <a:r>
              <a:rPr lang="en-US" sz="13500" dirty="0" smtClean="0"/>
              <a:t>Platform Independent</a:t>
            </a:r>
          </a:p>
          <a:p>
            <a:endParaRPr lang="en-US" sz="13500" dirty="0" smtClean="0"/>
          </a:p>
          <a:p>
            <a:r>
              <a:rPr lang="en-US" sz="13500" dirty="0" smtClean="0"/>
              <a:t>Secured</a:t>
            </a:r>
          </a:p>
          <a:p>
            <a:endParaRPr lang="en-US" dirty="0"/>
          </a:p>
        </p:txBody>
      </p:sp>
      <p:sp>
        <p:nvSpPr>
          <p:cNvPr id="2" name="Title 1"/>
          <p:cNvSpPr>
            <a:spLocks noGrp="1"/>
          </p:cNvSpPr>
          <p:nvPr>
            <p:ph type="title"/>
          </p:nvPr>
        </p:nvSpPr>
        <p:spPr>
          <a:xfrm>
            <a:off x="304800" y="533400"/>
            <a:ext cx="8562480" cy="576000"/>
          </a:xfrm>
        </p:spPr>
        <p:txBody>
          <a:bodyPr/>
          <a:lstStyle/>
          <a:p>
            <a:r>
              <a:rPr lang="en-US" sz="3600" dirty="0" smtClean="0">
                <a:solidFill>
                  <a:srgbClr val="FF0000"/>
                </a:solidFill>
              </a:rPr>
              <a:t>KEY FEATURES</a:t>
            </a:r>
            <a:endParaRPr lang="en-US" sz="3600" dirty="0">
              <a:solidFill>
                <a:srgbClr val="FF0000"/>
              </a:solidFill>
            </a:endParaRPr>
          </a:p>
        </p:txBody>
      </p:sp>
    </p:spTree>
    <p:extLst>
      <p:ext uri="{BB962C8B-B14F-4D97-AF65-F5344CB8AC3E}">
        <p14:creationId xmlns:p14="http://schemas.microsoft.com/office/powerpoint/2010/main" val="52836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481328"/>
            <a:ext cx="8229600" cy="4525963"/>
          </a:xfrm>
          <a:prstGeom prst="rect">
            <a:avLst/>
          </a:prstGeom>
        </p:spPr>
        <p:txBody>
          <a:bodyPr/>
          <a:lstStyle/>
          <a:p>
            <a:r>
              <a:rPr lang="en-US" sz="3600" dirty="0" smtClean="0"/>
              <a:t>Simple</a:t>
            </a:r>
          </a:p>
          <a:p>
            <a:r>
              <a:rPr lang="en-US" sz="3600" dirty="0" smtClean="0"/>
              <a:t>Portable</a:t>
            </a:r>
          </a:p>
          <a:p>
            <a:r>
              <a:rPr lang="en-US" sz="3600" dirty="0" smtClean="0"/>
              <a:t>Multithreaded </a:t>
            </a:r>
          </a:p>
          <a:p>
            <a:r>
              <a:rPr lang="en-US" sz="3600" dirty="0" smtClean="0"/>
              <a:t>Interpreted</a:t>
            </a:r>
          </a:p>
          <a:p>
            <a:r>
              <a:rPr lang="en-US" sz="3600" dirty="0" smtClean="0"/>
              <a:t>Dynamic</a:t>
            </a:r>
          </a:p>
          <a:p>
            <a:r>
              <a:rPr lang="en-US" sz="3600" dirty="0" smtClean="0"/>
              <a:t>High Performance</a:t>
            </a:r>
          </a:p>
          <a:p>
            <a:endParaRPr lang="en-US" dirty="0"/>
          </a:p>
        </p:txBody>
      </p:sp>
      <p:sp>
        <p:nvSpPr>
          <p:cNvPr id="3" name="Title 2"/>
          <p:cNvSpPr>
            <a:spLocks noGrp="1"/>
          </p:cNvSpPr>
          <p:nvPr>
            <p:ph type="title"/>
          </p:nvPr>
        </p:nvSpPr>
        <p:spPr>
          <a:xfrm>
            <a:off x="276720" y="490800"/>
            <a:ext cx="8562480" cy="576000"/>
          </a:xfrm>
        </p:spPr>
        <p:txBody>
          <a:bodyPr/>
          <a:lstStyle/>
          <a:p>
            <a:r>
              <a:rPr lang="en-US" sz="4000" dirty="0" smtClean="0">
                <a:solidFill>
                  <a:srgbClr val="FF0000"/>
                </a:solidFill>
              </a:rPr>
              <a:t>Other Features</a:t>
            </a:r>
            <a:endParaRPr lang="en-US" sz="4000" dirty="0">
              <a:solidFill>
                <a:srgbClr val="FF0000"/>
              </a:solidFill>
            </a:endParaRPr>
          </a:p>
        </p:txBody>
      </p:sp>
    </p:spTree>
    <p:extLst>
      <p:ext uri="{BB962C8B-B14F-4D97-AF65-F5344CB8AC3E}">
        <p14:creationId xmlns:p14="http://schemas.microsoft.com/office/powerpoint/2010/main" val="2161752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295400"/>
            <a:ext cx="8686800" cy="5397691"/>
          </a:xfrm>
          <a:prstGeom prst="rect">
            <a:avLst/>
          </a:prstGeom>
        </p:spPr>
        <p:txBody>
          <a:bodyPr/>
          <a:lstStyle/>
          <a:p>
            <a:r>
              <a:rPr lang="en-US" dirty="0" smtClean="0"/>
              <a:t>In OOPS each and every thing is defined in term of Object.</a:t>
            </a:r>
          </a:p>
          <a:p>
            <a:pPr>
              <a:buNone/>
            </a:pPr>
            <a:r>
              <a:rPr lang="en-US" b="1" dirty="0" smtClean="0"/>
              <a:t>   </a:t>
            </a:r>
          </a:p>
          <a:p>
            <a:pPr>
              <a:buNone/>
            </a:pPr>
            <a:r>
              <a:rPr lang="en-US" b="1" dirty="0"/>
              <a:t>	</a:t>
            </a:r>
            <a:r>
              <a:rPr lang="en-US" sz="2800" b="1" dirty="0" smtClean="0"/>
              <a:t>Object</a:t>
            </a:r>
            <a:r>
              <a:rPr lang="en-US" b="1" dirty="0" smtClean="0"/>
              <a:t> : </a:t>
            </a:r>
            <a:r>
              <a:rPr lang="en-US" dirty="0" smtClean="0"/>
              <a:t>An </a:t>
            </a:r>
            <a:r>
              <a:rPr lang="en-US" b="1" i="1" u="sng" dirty="0" smtClean="0">
                <a:solidFill>
                  <a:srgbClr val="0070C0"/>
                </a:solidFill>
              </a:rPr>
              <a:t>instance</a:t>
            </a:r>
            <a:r>
              <a:rPr lang="en-US" dirty="0" smtClean="0"/>
              <a:t> of an </a:t>
            </a:r>
            <a:r>
              <a:rPr lang="en-US" b="1" i="1" u="sng" dirty="0">
                <a:solidFill>
                  <a:srgbClr val="0070C0"/>
                </a:solidFill>
              </a:rPr>
              <a:t>entity</a:t>
            </a:r>
            <a:r>
              <a:rPr lang="en-US" i="1" dirty="0" smtClean="0"/>
              <a:t>  </a:t>
            </a:r>
            <a:r>
              <a:rPr lang="en-US" dirty="0" smtClean="0"/>
              <a:t>having some </a:t>
            </a:r>
            <a:r>
              <a:rPr lang="en-US" b="1" i="1" u="sng" dirty="0">
                <a:solidFill>
                  <a:srgbClr val="0070C0"/>
                </a:solidFill>
              </a:rPr>
              <a:t>state</a:t>
            </a:r>
            <a:r>
              <a:rPr lang="en-US" dirty="0" smtClean="0"/>
              <a:t> and </a:t>
            </a:r>
            <a:r>
              <a:rPr lang="en-US" b="1" i="1" u="sng" dirty="0">
                <a:solidFill>
                  <a:srgbClr val="0070C0"/>
                </a:solidFill>
              </a:rPr>
              <a:t>Behavior</a:t>
            </a:r>
            <a:r>
              <a:rPr lang="en-US" dirty="0" smtClean="0"/>
              <a:t>.</a:t>
            </a:r>
          </a:p>
          <a:p>
            <a:pPr>
              <a:buNone/>
            </a:pPr>
            <a:r>
              <a:rPr lang="en-US" b="1" dirty="0" smtClean="0"/>
              <a:t>   </a:t>
            </a:r>
          </a:p>
          <a:p>
            <a:pPr>
              <a:buNone/>
            </a:pPr>
            <a:r>
              <a:rPr lang="en-US" b="1" dirty="0"/>
              <a:t> </a:t>
            </a:r>
            <a:r>
              <a:rPr lang="en-US" b="1" dirty="0" smtClean="0"/>
              <a:t>    </a:t>
            </a:r>
            <a:r>
              <a:rPr lang="en-US" sz="2800" b="1" dirty="0" smtClean="0"/>
              <a:t> Entity  </a:t>
            </a:r>
            <a:r>
              <a:rPr lang="en-US" b="1" dirty="0" smtClean="0"/>
              <a:t>: </a:t>
            </a:r>
            <a:r>
              <a:rPr lang="en-US" dirty="0" smtClean="0"/>
              <a:t>Any thing in this real world having  some </a:t>
            </a:r>
            <a:r>
              <a:rPr lang="en-US" b="1" i="1" u="sng" dirty="0">
                <a:solidFill>
                  <a:srgbClr val="0070C0"/>
                </a:solidFill>
              </a:rPr>
              <a:t>attributes</a:t>
            </a:r>
            <a:r>
              <a:rPr lang="en-US" dirty="0" smtClean="0"/>
              <a:t>.</a:t>
            </a:r>
          </a:p>
          <a:p>
            <a:pPr lvl="1">
              <a:buNone/>
            </a:pPr>
            <a:r>
              <a:rPr lang="en-US" b="1" dirty="0" smtClean="0"/>
              <a:t>	</a:t>
            </a:r>
          </a:p>
          <a:p>
            <a:pPr lvl="1">
              <a:buNone/>
            </a:pPr>
            <a:r>
              <a:rPr lang="en-US" b="1" dirty="0" smtClean="0"/>
              <a:t>Example :</a:t>
            </a:r>
          </a:p>
          <a:p>
            <a:pPr lvl="2">
              <a:buNone/>
            </a:pPr>
            <a:r>
              <a:rPr lang="en-US" b="1" dirty="0" smtClean="0"/>
              <a:t>    1)</a:t>
            </a:r>
            <a:r>
              <a:rPr lang="en-US" dirty="0" smtClean="0"/>
              <a:t> Car</a:t>
            </a:r>
          </a:p>
          <a:p>
            <a:pPr lvl="2">
              <a:buNone/>
            </a:pPr>
            <a:r>
              <a:rPr lang="en-US" b="1" dirty="0" smtClean="0"/>
              <a:t>    2) </a:t>
            </a:r>
            <a:r>
              <a:rPr lang="en-US" dirty="0" smtClean="0"/>
              <a:t>Student</a:t>
            </a:r>
          </a:p>
          <a:p>
            <a:pPr lvl="2">
              <a:buNone/>
            </a:pPr>
            <a:r>
              <a:rPr lang="en-US" dirty="0" smtClean="0"/>
              <a:t>    </a:t>
            </a:r>
            <a:r>
              <a:rPr lang="en-US" b="1" dirty="0" smtClean="0"/>
              <a:t>3) </a:t>
            </a:r>
            <a:r>
              <a:rPr lang="en-US" dirty="0" smtClean="0"/>
              <a:t>Bank Account etc…</a:t>
            </a:r>
          </a:p>
        </p:txBody>
      </p:sp>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solidFill>
                  <a:srgbClr val="FF0000"/>
                </a:solidFill>
              </a:rPr>
              <a:t>Object Oriented Programming language</a:t>
            </a:r>
            <a:endParaRPr lang="en-US" dirty="0">
              <a:solidFill>
                <a:srgbClr val="FF0000"/>
              </a:solidFill>
            </a:endParaRPr>
          </a:p>
        </p:txBody>
      </p:sp>
    </p:spTree>
    <p:extLst>
      <p:ext uri="{BB962C8B-B14F-4D97-AF65-F5344CB8AC3E}">
        <p14:creationId xmlns:p14="http://schemas.microsoft.com/office/powerpoint/2010/main" val="3134954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295400"/>
            <a:ext cx="8382000" cy="4724400"/>
          </a:xfrm>
          <a:prstGeom prst="rect">
            <a:avLst/>
          </a:prstGeom>
        </p:spPr>
        <p:txBody>
          <a:bodyPr>
            <a:normAutofit/>
          </a:bodyPr>
          <a:lstStyle/>
          <a:p>
            <a:r>
              <a:rPr lang="en-US" sz="2800" b="1" dirty="0" smtClean="0"/>
              <a:t>Bank Account </a:t>
            </a:r>
            <a:r>
              <a:rPr lang="en-US" dirty="0" smtClean="0"/>
              <a:t>;</a:t>
            </a:r>
          </a:p>
          <a:p>
            <a:pPr>
              <a:buNone/>
            </a:pPr>
            <a:endParaRPr lang="en-US" dirty="0" smtClean="0"/>
          </a:p>
          <a:p>
            <a:pPr>
              <a:buNone/>
            </a:pPr>
            <a:r>
              <a:rPr lang="en-US" dirty="0" smtClean="0"/>
              <a:t>     	</a:t>
            </a:r>
            <a:r>
              <a:rPr lang="en-US" sz="2400" b="1" dirty="0" smtClean="0"/>
              <a:t>Attributes</a:t>
            </a:r>
            <a:r>
              <a:rPr lang="en-US" sz="2400" dirty="0" smtClean="0"/>
              <a:t> for Bank Account are could be Account holder Name ,Balance and Type(saving/current).</a:t>
            </a:r>
            <a:br>
              <a:rPr lang="en-US" sz="2400" dirty="0" smtClean="0"/>
            </a:br>
            <a:endParaRPr lang="en-US" sz="2400" dirty="0" smtClean="0"/>
          </a:p>
          <a:p>
            <a:pPr>
              <a:buNone/>
            </a:pPr>
            <a:r>
              <a:rPr lang="en-US" sz="2400" dirty="0" smtClean="0"/>
              <a:t>	</a:t>
            </a:r>
            <a:r>
              <a:rPr lang="en-US" sz="2400" b="1" dirty="0" smtClean="0"/>
              <a:t>Behavior</a:t>
            </a:r>
            <a:r>
              <a:rPr lang="en-US" sz="2400" dirty="0" smtClean="0"/>
              <a:t> of Account could be Withdrawal, Deposit And Account Balance.</a:t>
            </a:r>
            <a:endParaRPr lang="en-US" dirty="0" smtClean="0"/>
          </a:p>
          <a:p>
            <a:pPr>
              <a:buNone/>
            </a:pPr>
            <a:endParaRPr lang="en-US" dirty="0" smtClean="0"/>
          </a:p>
          <a:p>
            <a:pPr>
              <a:buNone/>
            </a:pPr>
            <a:r>
              <a:rPr lang="en-US" dirty="0" smtClean="0"/>
              <a:t>  </a:t>
            </a:r>
            <a:endParaRPr lang="en-US" b="1" dirty="0" smtClean="0"/>
          </a:p>
          <a:p>
            <a:pPr>
              <a:buNone/>
            </a:pPr>
            <a:r>
              <a:rPr lang="en-US" dirty="0" smtClean="0"/>
              <a:t>     </a:t>
            </a:r>
            <a:endParaRPr lang="en-US" dirty="0"/>
          </a:p>
        </p:txBody>
      </p:sp>
      <p:sp>
        <p:nvSpPr>
          <p:cNvPr id="2" name="Title 1"/>
          <p:cNvSpPr>
            <a:spLocks noGrp="1"/>
          </p:cNvSpPr>
          <p:nvPr>
            <p:ph type="title"/>
          </p:nvPr>
        </p:nvSpPr>
        <p:spPr>
          <a:xfrm>
            <a:off x="304800" y="304800"/>
            <a:ext cx="8534400" cy="715962"/>
          </a:xfrm>
        </p:spPr>
        <p:txBody>
          <a:bodyPr>
            <a:normAutofit/>
          </a:bodyPr>
          <a:lstStyle/>
          <a:p>
            <a:r>
              <a:rPr lang="en-US" dirty="0" smtClean="0">
                <a:solidFill>
                  <a:srgbClr val="FF0000"/>
                </a:solidFill>
              </a:rPr>
              <a:t>Example</a:t>
            </a:r>
            <a:r>
              <a:rPr lang="en-US" dirty="0" smtClean="0"/>
              <a:t>.</a:t>
            </a:r>
            <a:endParaRPr lang="en-US" dirty="0"/>
          </a:p>
        </p:txBody>
      </p:sp>
    </p:spTree>
    <p:extLst>
      <p:ext uri="{BB962C8B-B14F-4D97-AF65-F5344CB8AC3E}">
        <p14:creationId xmlns:p14="http://schemas.microsoft.com/office/powerpoint/2010/main" val="385499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990600"/>
            <a:ext cx="8458200" cy="5638800"/>
          </a:xfrm>
          <a:prstGeom prst="rect">
            <a:avLst/>
          </a:prstGeom>
        </p:spPr>
        <p:txBody>
          <a:bodyPr/>
          <a:lstStyle/>
          <a:p>
            <a:r>
              <a:rPr lang="en-US" sz="2800" dirty="0" smtClean="0"/>
              <a:t>The </a:t>
            </a:r>
            <a:r>
              <a:rPr lang="en-US" sz="2800" b="1" dirty="0" smtClean="0"/>
              <a:t>“</a:t>
            </a:r>
            <a:r>
              <a:rPr lang="en-US" sz="2800" b="1" dirty="0" smtClean="0">
                <a:solidFill>
                  <a:srgbClr val="00B0F0"/>
                </a:solidFill>
              </a:rPr>
              <a:t>class</a:t>
            </a:r>
            <a:r>
              <a:rPr lang="en-US" sz="2800" b="1" dirty="0" smtClean="0"/>
              <a:t>” </a:t>
            </a:r>
            <a:r>
              <a:rPr lang="en-US" sz="2800" dirty="0" smtClean="0"/>
              <a:t>is use to represent the Entity in form of Code.</a:t>
            </a:r>
          </a:p>
          <a:p>
            <a:pPr>
              <a:buNone/>
            </a:pPr>
            <a:r>
              <a:rPr lang="en-US" sz="2800" dirty="0" smtClean="0"/>
              <a:t>A class can have two members….</a:t>
            </a:r>
          </a:p>
          <a:p>
            <a:pPr>
              <a:buNone/>
            </a:pPr>
            <a:r>
              <a:rPr lang="en-US" sz="2800" dirty="0" smtClean="0"/>
              <a:t>    1) Data Member</a:t>
            </a:r>
          </a:p>
          <a:p>
            <a:pPr>
              <a:buNone/>
            </a:pPr>
            <a:r>
              <a:rPr lang="en-US" sz="2800" dirty="0" smtClean="0"/>
              <a:t>    2) Function Member</a:t>
            </a:r>
          </a:p>
          <a:p>
            <a:pPr>
              <a:buNone/>
            </a:pPr>
            <a:r>
              <a:rPr lang="en-US" sz="2800" b="1" dirty="0" smtClean="0"/>
              <a:t>Relation Map between Entity And “CLASS”</a:t>
            </a:r>
          </a:p>
          <a:p>
            <a:pPr>
              <a:buNone/>
            </a:pPr>
            <a:r>
              <a:rPr lang="en-US" sz="2800" dirty="0" smtClean="0"/>
              <a:t>                  ENTITY                     CLASS</a:t>
            </a:r>
          </a:p>
          <a:p>
            <a:pPr>
              <a:buNone/>
            </a:pP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solidFill>
                  <a:srgbClr val="FF0000"/>
                </a:solidFill>
              </a:rPr>
              <a:t>The CLASS</a:t>
            </a:r>
            <a:endParaRPr lang="en-US" dirty="0">
              <a:solidFill>
                <a:srgbClr val="FF0000"/>
              </a:solidFill>
            </a:endParaRPr>
          </a:p>
        </p:txBody>
      </p:sp>
      <p:sp>
        <p:nvSpPr>
          <p:cNvPr id="4" name="Oval 3"/>
          <p:cNvSpPr/>
          <p:nvPr/>
        </p:nvSpPr>
        <p:spPr>
          <a:xfrm>
            <a:off x="2057400" y="4343400"/>
            <a:ext cx="1752600" cy="2209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p:cNvSpPr/>
          <p:nvPr/>
        </p:nvSpPr>
        <p:spPr>
          <a:xfrm>
            <a:off x="5562600" y="4267200"/>
            <a:ext cx="1752600" cy="23622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TextBox 5"/>
          <p:cNvSpPr txBox="1"/>
          <p:nvPr/>
        </p:nvSpPr>
        <p:spPr>
          <a:xfrm>
            <a:off x="2514600" y="4648200"/>
            <a:ext cx="914400" cy="381000"/>
          </a:xfrm>
          <a:prstGeom prst="rect">
            <a:avLst/>
          </a:prstGeom>
          <a:noFill/>
        </p:spPr>
        <p:txBody>
          <a:bodyPr wrap="square" rtlCol="0">
            <a:spAutoFit/>
          </a:bodyPr>
          <a:lstStyle/>
          <a:p>
            <a:r>
              <a:rPr lang="en-US" dirty="0" smtClean="0"/>
              <a:t>STATE</a:t>
            </a:r>
            <a:endParaRPr lang="en-US" dirty="0"/>
          </a:p>
        </p:txBody>
      </p:sp>
      <p:sp>
        <p:nvSpPr>
          <p:cNvPr id="7" name="TextBox 6"/>
          <p:cNvSpPr txBox="1"/>
          <p:nvPr/>
        </p:nvSpPr>
        <p:spPr>
          <a:xfrm>
            <a:off x="2133600" y="5562600"/>
            <a:ext cx="1600200" cy="369332"/>
          </a:xfrm>
          <a:prstGeom prst="rect">
            <a:avLst/>
          </a:prstGeom>
          <a:noFill/>
        </p:spPr>
        <p:txBody>
          <a:bodyPr wrap="square" rtlCol="0">
            <a:spAutoFit/>
          </a:bodyPr>
          <a:lstStyle/>
          <a:p>
            <a:r>
              <a:rPr lang="en-US" dirty="0" smtClean="0"/>
              <a:t>BEHAVIOUR</a:t>
            </a:r>
            <a:endParaRPr lang="en-US" dirty="0"/>
          </a:p>
        </p:txBody>
      </p:sp>
      <p:sp>
        <p:nvSpPr>
          <p:cNvPr id="8" name="TextBox 7"/>
          <p:cNvSpPr txBox="1"/>
          <p:nvPr/>
        </p:nvSpPr>
        <p:spPr>
          <a:xfrm>
            <a:off x="5715000" y="5562600"/>
            <a:ext cx="1447800" cy="646331"/>
          </a:xfrm>
          <a:prstGeom prst="rect">
            <a:avLst/>
          </a:prstGeom>
          <a:noFill/>
        </p:spPr>
        <p:txBody>
          <a:bodyPr wrap="square" rtlCol="0">
            <a:spAutoFit/>
          </a:bodyPr>
          <a:lstStyle/>
          <a:p>
            <a:r>
              <a:rPr lang="en-US" dirty="0" smtClean="0"/>
              <a:t>FUNCTION MEMBER</a:t>
            </a:r>
            <a:endParaRPr lang="en-US" dirty="0"/>
          </a:p>
        </p:txBody>
      </p:sp>
      <p:sp>
        <p:nvSpPr>
          <p:cNvPr id="9" name="TextBox 8"/>
          <p:cNvSpPr txBox="1"/>
          <p:nvPr/>
        </p:nvSpPr>
        <p:spPr>
          <a:xfrm>
            <a:off x="5791200" y="4648200"/>
            <a:ext cx="1447800" cy="646331"/>
          </a:xfrm>
          <a:prstGeom prst="rect">
            <a:avLst/>
          </a:prstGeom>
          <a:noFill/>
        </p:spPr>
        <p:txBody>
          <a:bodyPr wrap="square" rtlCol="0">
            <a:spAutoFit/>
          </a:bodyPr>
          <a:lstStyle/>
          <a:p>
            <a:r>
              <a:rPr lang="en-US" dirty="0" smtClean="0"/>
              <a:t>DATA MEMBER</a:t>
            </a:r>
            <a:endParaRPr lang="en-US" dirty="0"/>
          </a:p>
        </p:txBody>
      </p:sp>
      <p:cxnSp>
        <p:nvCxnSpPr>
          <p:cNvPr id="13" name="Straight Arrow Connector 12"/>
          <p:cNvCxnSpPr>
            <a:stCxn id="6" idx="3"/>
          </p:cNvCxnSpPr>
          <p:nvPr/>
        </p:nvCxnSpPr>
        <p:spPr>
          <a:xfrm flipV="1">
            <a:off x="3429000" y="4802188"/>
            <a:ext cx="2362200" cy="365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3505200" y="5715000"/>
            <a:ext cx="2362200" cy="365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71457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2362200"/>
            <a:ext cx="5410200" cy="3733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Oval 3"/>
          <p:cNvSpPr/>
          <p:nvPr/>
        </p:nvSpPr>
        <p:spPr>
          <a:xfrm>
            <a:off x="228600" y="1219200"/>
            <a:ext cx="2743200"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p:cNvSpPr/>
          <p:nvPr/>
        </p:nvSpPr>
        <p:spPr>
          <a:xfrm>
            <a:off x="228600" y="7620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p:cNvSpPr>
            <a:spLocks noGrp="1"/>
          </p:cNvSpPr>
          <p:nvPr>
            <p:ph idx="4294967295"/>
          </p:nvPr>
        </p:nvSpPr>
        <p:spPr>
          <a:xfrm>
            <a:off x="152400" y="304800"/>
            <a:ext cx="8763000" cy="6324600"/>
          </a:xfrm>
          <a:prstGeom prst="rect">
            <a:avLst/>
          </a:prstGeom>
        </p:spPr>
        <p:txBody>
          <a:bodyPr>
            <a:normAutofit fontScale="70000" lnSpcReduction="20000"/>
          </a:bodyPr>
          <a:lstStyle/>
          <a:p>
            <a:pPr>
              <a:buNone/>
            </a:pPr>
            <a:r>
              <a:rPr lang="en-US" b="1" dirty="0" smtClean="0"/>
              <a:t>Eample( CLASS )……</a:t>
            </a:r>
            <a:r>
              <a:rPr lang="en-US" dirty="0" smtClean="0"/>
              <a:t/>
            </a:r>
            <a:br>
              <a:rPr lang="en-US" dirty="0" smtClean="0"/>
            </a:br>
            <a:r>
              <a:rPr lang="en-US" b="1" dirty="0" smtClean="0"/>
              <a:t>                                                                            KEYWORD</a:t>
            </a:r>
          </a:p>
          <a:p>
            <a:pPr>
              <a:buNone/>
            </a:pPr>
            <a:r>
              <a:rPr lang="en-US" sz="2400" dirty="0" smtClean="0"/>
              <a:t>   class  Account</a:t>
            </a:r>
          </a:p>
          <a:p>
            <a:pPr>
              <a:buNone/>
            </a:pPr>
            <a:r>
              <a:rPr lang="en-US" sz="2400" dirty="0" smtClean="0"/>
              <a:t>   {</a:t>
            </a:r>
          </a:p>
          <a:p>
            <a:pPr>
              <a:buNone/>
            </a:pPr>
            <a:r>
              <a:rPr lang="en-US" sz="2400" dirty="0" smtClean="0"/>
              <a:t>        </a:t>
            </a:r>
            <a:r>
              <a:rPr lang="en-US" sz="2100" dirty="0" smtClean="0">
                <a:solidFill>
                  <a:schemeClr val="accent3">
                    <a:lumMod val="50000"/>
                  </a:schemeClr>
                </a:solidFill>
              </a:rPr>
              <a:t>int Account_Bal ; </a:t>
            </a:r>
          </a:p>
          <a:p>
            <a:pPr>
              <a:buNone/>
            </a:pPr>
            <a:r>
              <a:rPr lang="en-US" sz="2100" dirty="0" smtClean="0">
                <a:solidFill>
                  <a:schemeClr val="accent3">
                    <a:lumMod val="50000"/>
                  </a:schemeClr>
                </a:solidFill>
              </a:rPr>
              <a:t>         String Name ;                                                       </a:t>
            </a:r>
            <a:r>
              <a:rPr lang="en-US" sz="2100" b="1" dirty="0" smtClean="0">
                <a:solidFill>
                  <a:schemeClr val="accent3">
                    <a:lumMod val="50000"/>
                  </a:schemeClr>
                </a:solidFill>
              </a:rPr>
              <a:t>DATA  MEMBER</a:t>
            </a:r>
          </a:p>
          <a:p>
            <a:pPr>
              <a:buNone/>
            </a:pPr>
            <a:r>
              <a:rPr lang="en-US" sz="2100" dirty="0" smtClean="0">
                <a:solidFill>
                  <a:schemeClr val="accent3">
                    <a:lumMod val="50000"/>
                  </a:schemeClr>
                </a:solidFill>
              </a:rPr>
              <a:t>        char Account_Type</a:t>
            </a:r>
            <a:r>
              <a:rPr lang="en-US" sz="2100" dirty="0" smtClean="0">
                <a:solidFill>
                  <a:srgbClr val="92D050"/>
                </a:solidFill>
              </a:rPr>
              <a:t>;</a:t>
            </a:r>
          </a:p>
          <a:p>
            <a:pPr>
              <a:buNone/>
            </a:pPr>
            <a:endParaRPr lang="en-US" dirty="0" smtClean="0"/>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a:t>
            </a:r>
            <a:r>
              <a:rPr lang="en-US" sz="2000" dirty="0" smtClean="0">
                <a:solidFill>
                  <a:srgbClr val="002060"/>
                </a:solidFill>
              </a:rPr>
              <a:t>void account_Bal()</a:t>
            </a:r>
          </a:p>
          <a:p>
            <a:pPr>
              <a:buNone/>
            </a:pPr>
            <a:r>
              <a:rPr lang="en-US" sz="2000" dirty="0" smtClean="0">
                <a:solidFill>
                  <a:srgbClr val="002060"/>
                </a:solidFill>
              </a:rPr>
              <a:t>           {</a:t>
            </a:r>
          </a:p>
          <a:p>
            <a:pPr>
              <a:buNone/>
            </a:pPr>
            <a:r>
              <a:rPr lang="en-US" dirty="0" smtClean="0">
                <a:solidFill>
                  <a:srgbClr val="002060"/>
                </a:solidFill>
              </a:rPr>
              <a:t>          </a:t>
            </a:r>
            <a:r>
              <a:rPr lang="en-US" sz="2000" dirty="0" smtClean="0">
                <a:solidFill>
                  <a:srgbClr val="002060"/>
                </a:solidFill>
              </a:rPr>
              <a:t>// code to get the account balance.</a:t>
            </a:r>
          </a:p>
          <a:p>
            <a:pPr>
              <a:buNone/>
            </a:pPr>
            <a:r>
              <a:rPr lang="en-US" sz="2000" dirty="0" smtClean="0">
                <a:solidFill>
                  <a:srgbClr val="002060"/>
                </a:solidFill>
              </a:rPr>
              <a:t>           }</a:t>
            </a:r>
          </a:p>
          <a:p>
            <a:pPr>
              <a:buNone/>
            </a:pPr>
            <a:r>
              <a:rPr lang="en-US" sz="2000" dirty="0" smtClean="0">
                <a:solidFill>
                  <a:srgbClr val="002060"/>
                </a:solidFill>
              </a:rPr>
              <a:t>          void deposit()</a:t>
            </a:r>
          </a:p>
          <a:p>
            <a:pPr>
              <a:buNone/>
            </a:pPr>
            <a:r>
              <a:rPr lang="en-US" sz="2000" dirty="0" smtClean="0">
                <a:solidFill>
                  <a:srgbClr val="002060"/>
                </a:solidFill>
              </a:rPr>
              <a:t>          {</a:t>
            </a:r>
          </a:p>
          <a:p>
            <a:pPr>
              <a:buNone/>
            </a:pPr>
            <a:r>
              <a:rPr lang="en-US" sz="2000" dirty="0" smtClean="0">
                <a:solidFill>
                  <a:srgbClr val="002060"/>
                </a:solidFill>
              </a:rPr>
              <a:t>          // code for deposit the amount </a:t>
            </a:r>
            <a:r>
              <a:rPr lang="en-US" sz="2100" b="1" dirty="0" smtClean="0">
                <a:solidFill>
                  <a:srgbClr val="002060"/>
                </a:solidFill>
              </a:rPr>
              <a:t>.                                                                                       FUNCTION MEMBER</a:t>
            </a:r>
          </a:p>
          <a:p>
            <a:pPr>
              <a:buNone/>
            </a:pPr>
            <a:r>
              <a:rPr lang="en-US" sz="2000" dirty="0" smtClean="0">
                <a:solidFill>
                  <a:srgbClr val="002060"/>
                </a:solidFill>
              </a:rPr>
              <a:t>          }</a:t>
            </a:r>
          </a:p>
          <a:p>
            <a:pPr>
              <a:buNone/>
            </a:pPr>
            <a:r>
              <a:rPr lang="en-US" sz="2000" dirty="0" smtClean="0">
                <a:solidFill>
                  <a:srgbClr val="002060"/>
                </a:solidFill>
              </a:rPr>
              <a:t>          void withdraw()</a:t>
            </a:r>
          </a:p>
          <a:p>
            <a:pPr>
              <a:buNone/>
            </a:pPr>
            <a:r>
              <a:rPr lang="en-US" sz="2000" dirty="0" smtClean="0">
                <a:solidFill>
                  <a:srgbClr val="002060"/>
                </a:solidFill>
              </a:rPr>
              <a:t>           {</a:t>
            </a:r>
          </a:p>
          <a:p>
            <a:pPr>
              <a:buNone/>
            </a:pPr>
            <a:r>
              <a:rPr lang="en-US" sz="2000" dirty="0" smtClean="0">
                <a:solidFill>
                  <a:srgbClr val="002060"/>
                </a:solidFill>
              </a:rPr>
              <a:t>            // code for deposit the amount .</a:t>
            </a:r>
          </a:p>
          <a:p>
            <a:pPr>
              <a:buNone/>
            </a:pPr>
            <a:r>
              <a:rPr lang="en-US" sz="2000" dirty="0" smtClean="0">
                <a:solidFill>
                  <a:srgbClr val="002060"/>
                </a:solidFill>
              </a:rPr>
              <a:t>           }</a:t>
            </a:r>
          </a:p>
          <a:p>
            <a:pPr>
              <a:buNone/>
            </a:pPr>
            <a:r>
              <a:rPr lang="en-US" sz="2400" dirty="0" smtClean="0"/>
              <a:t>  }</a:t>
            </a:r>
          </a:p>
          <a:p>
            <a:pPr>
              <a:buNone/>
            </a:pPr>
            <a:r>
              <a:rPr lang="en-US" sz="2000" dirty="0" smtClean="0"/>
              <a:t>           </a:t>
            </a:r>
            <a:endParaRPr lang="en-US" dirty="0"/>
          </a:p>
        </p:txBody>
      </p:sp>
      <p:cxnSp>
        <p:nvCxnSpPr>
          <p:cNvPr id="7" name="Straight Arrow Connector 6"/>
          <p:cNvCxnSpPr/>
          <p:nvPr/>
        </p:nvCxnSpPr>
        <p:spPr>
          <a:xfrm>
            <a:off x="3200400" y="1676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562600" y="4343400"/>
            <a:ext cx="83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V="1">
            <a:off x="838200" y="685800"/>
            <a:ext cx="3352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06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838200"/>
            <a:ext cx="8686800" cy="5791200"/>
          </a:xfrm>
          <a:prstGeom prst="rect">
            <a:avLst/>
          </a:prstGeom>
        </p:spPr>
        <p:txBody>
          <a:bodyPr>
            <a:normAutofit fontScale="85000" lnSpcReduction="20000"/>
          </a:bodyPr>
          <a:lstStyle/>
          <a:p>
            <a:pPr>
              <a:buNone/>
            </a:pPr>
            <a:endParaRPr lang="en-US" b="1" dirty="0" smtClean="0"/>
          </a:p>
          <a:p>
            <a:pPr>
              <a:buNone/>
            </a:pPr>
            <a:r>
              <a:rPr lang="en-US" b="1" dirty="0" smtClean="0"/>
              <a:t>To Create an OBJECT….</a:t>
            </a:r>
          </a:p>
          <a:p>
            <a:pPr>
              <a:buNone/>
            </a:pPr>
            <a:r>
              <a:rPr lang="en-US" sz="2200" b="1" dirty="0" smtClean="0"/>
              <a:t>Syntax :</a:t>
            </a:r>
            <a:endParaRPr lang="en-US" b="1" dirty="0" smtClean="0"/>
          </a:p>
          <a:p>
            <a:pPr>
              <a:buNone/>
            </a:pPr>
            <a:r>
              <a:rPr lang="en-US" dirty="0" smtClean="0"/>
              <a:t>       </a:t>
            </a:r>
            <a:r>
              <a:rPr lang="en-US" sz="2000" dirty="0" smtClean="0"/>
              <a:t>ClassName  DesiredObjectName = </a:t>
            </a:r>
            <a:r>
              <a:rPr lang="en-US" sz="2000" b="1" dirty="0" smtClean="0"/>
              <a:t>new</a:t>
            </a:r>
            <a:r>
              <a:rPr lang="en-US" sz="2000" dirty="0" smtClean="0"/>
              <a:t>  ClassName ();</a:t>
            </a:r>
          </a:p>
          <a:p>
            <a:pPr>
              <a:buNone/>
            </a:pPr>
            <a:r>
              <a:rPr lang="en-US" sz="2200" b="1" dirty="0" smtClean="0"/>
              <a:t>Example :</a:t>
            </a:r>
          </a:p>
          <a:p>
            <a:pPr>
              <a:buNone/>
            </a:pPr>
            <a:r>
              <a:rPr lang="en-US" b="1" dirty="0" smtClean="0"/>
              <a:t>        </a:t>
            </a:r>
            <a:r>
              <a:rPr lang="en-US" sz="2000" dirty="0" smtClean="0"/>
              <a:t>Account  SBI= new Account();</a:t>
            </a:r>
            <a:br>
              <a:rPr lang="en-US" sz="2000" dirty="0" smtClean="0"/>
            </a:br>
            <a:endParaRPr lang="en-US" sz="2000" dirty="0" smtClean="0"/>
          </a:p>
          <a:p>
            <a:pPr>
              <a:buNone/>
            </a:pPr>
            <a:r>
              <a:rPr lang="en-US" sz="2000" b="1" u="sng" dirty="0" smtClean="0"/>
              <a:t>What is going to be happen when we create an Object..</a:t>
            </a:r>
          </a:p>
          <a:p>
            <a:pPr>
              <a:buNone/>
            </a:pPr>
            <a:endParaRPr lang="en-US" sz="2000" b="1" dirty="0" smtClean="0"/>
          </a:p>
          <a:p>
            <a:pPr>
              <a:buNone/>
            </a:pPr>
            <a:r>
              <a:rPr lang="en-US" sz="2000" b="1" dirty="0" smtClean="0"/>
              <a:t>  </a:t>
            </a:r>
            <a:r>
              <a:rPr lang="en-US" sz="2000" dirty="0" smtClean="0"/>
              <a:t>Lets have a look how to declare a variable in c-language</a:t>
            </a:r>
          </a:p>
          <a:p>
            <a:pPr>
              <a:buNone/>
            </a:pPr>
            <a:r>
              <a:rPr lang="en-US" sz="2000" dirty="0" smtClean="0"/>
              <a:t>            </a:t>
            </a:r>
            <a:r>
              <a:rPr lang="en-US" sz="2000" b="1" dirty="0" smtClean="0"/>
              <a:t>Syntax</a:t>
            </a:r>
            <a:r>
              <a:rPr lang="en-US" sz="2000" dirty="0" smtClean="0"/>
              <a:t>    :  datatype   variable_name ;</a:t>
            </a:r>
          </a:p>
          <a:p>
            <a:pPr>
              <a:buNone/>
            </a:pPr>
            <a:r>
              <a:rPr lang="en-US" sz="2000" b="1" dirty="0" smtClean="0"/>
              <a:t>            Example </a:t>
            </a:r>
            <a:r>
              <a:rPr lang="en-US" sz="2000" dirty="0" smtClean="0"/>
              <a:t>:   int age;</a:t>
            </a:r>
          </a:p>
          <a:p>
            <a:pPr>
              <a:buNone/>
            </a:pPr>
            <a:r>
              <a:rPr lang="en-US" sz="2000" dirty="0" smtClean="0"/>
              <a:t>When control read this line it creates a memory named “age” and the structure will be depend on datatype </a:t>
            </a:r>
            <a:r>
              <a:rPr lang="en-US" sz="2000" dirty="0" err="1" smtClean="0"/>
              <a:t>i.e</a:t>
            </a:r>
            <a:r>
              <a:rPr lang="en-US" sz="2000" dirty="0" smtClean="0"/>
              <a:t> “int”.(size will be 2 byte and the memory can hold one integer value.).</a:t>
            </a:r>
          </a:p>
          <a:p>
            <a:pPr>
              <a:buNone/>
            </a:pPr>
            <a:endParaRPr lang="en-US" sz="2000" dirty="0" smtClean="0"/>
          </a:p>
          <a:p>
            <a:pPr>
              <a:buNone/>
            </a:pPr>
            <a:r>
              <a:rPr lang="en-US" sz="2000" dirty="0" smtClean="0"/>
              <a:t>                                      </a:t>
            </a:r>
            <a:r>
              <a:rPr lang="en-US" sz="1500" b="1" i="1" dirty="0" smtClean="0"/>
              <a:t>2 byte</a:t>
            </a:r>
            <a:endParaRPr lang="en-US" sz="2000" b="1" i="1" dirty="0" smtClean="0"/>
          </a:p>
          <a:p>
            <a:pPr>
              <a:buNone/>
            </a:pPr>
            <a:r>
              <a:rPr lang="en-US" sz="2000" dirty="0" smtClean="0"/>
              <a:t>                                                            </a:t>
            </a:r>
          </a:p>
          <a:p>
            <a:pPr>
              <a:buNone/>
            </a:pPr>
            <a:r>
              <a:rPr lang="en-US" sz="2000" b="1" dirty="0" smtClean="0"/>
              <a:t>                                                           age</a:t>
            </a:r>
          </a:p>
          <a:p>
            <a:pPr>
              <a:buNone/>
            </a:pPr>
            <a:r>
              <a:rPr lang="en-US" sz="2000" b="1" dirty="0" smtClean="0"/>
              <a:t>  </a:t>
            </a:r>
          </a:p>
          <a:p>
            <a:pPr>
              <a:buNone/>
            </a:pPr>
            <a:r>
              <a:rPr lang="en-US" b="1" dirty="0" smtClean="0"/>
              <a:t>     </a:t>
            </a:r>
            <a:r>
              <a:rPr lang="en-US" b="1" dirty="0" smtClean="0"/>
              <a:t>                             age</a:t>
            </a:r>
            <a:endParaRPr lang="en-US" b="1" dirty="0" smtClean="0"/>
          </a:p>
        </p:txBody>
      </p:sp>
      <p:sp>
        <p:nvSpPr>
          <p:cNvPr id="2" name="Title 1"/>
          <p:cNvSpPr>
            <a:spLocks noGrp="1"/>
          </p:cNvSpPr>
          <p:nvPr>
            <p:ph type="title"/>
          </p:nvPr>
        </p:nvSpPr>
        <p:spPr>
          <a:xfrm>
            <a:off x="457200" y="152400"/>
            <a:ext cx="8229600" cy="715962"/>
          </a:xfrm>
        </p:spPr>
        <p:txBody>
          <a:bodyPr>
            <a:normAutofit/>
          </a:bodyPr>
          <a:lstStyle/>
          <a:p>
            <a:r>
              <a:rPr lang="en-US" dirty="0" smtClean="0">
                <a:solidFill>
                  <a:srgbClr val="FF0000"/>
                </a:solidFill>
              </a:rPr>
              <a:t>Create an OBJECT</a:t>
            </a:r>
            <a:endParaRPr lang="en-US" dirty="0">
              <a:solidFill>
                <a:srgbClr val="FF0000"/>
              </a:solidFill>
            </a:endParaRPr>
          </a:p>
        </p:txBody>
      </p:sp>
      <p:sp>
        <p:nvSpPr>
          <p:cNvPr id="4" name="Rectangle 3"/>
          <p:cNvSpPr/>
          <p:nvPr/>
        </p:nvSpPr>
        <p:spPr>
          <a:xfrm>
            <a:off x="1447800" y="51816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5093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purl.org/dc/dcmitype/"/>
    <ds:schemaRef ds:uri="http://purl.org/dc/elements/1.1/"/>
    <ds:schemaRef ds:uri="http://schemas.microsoft.com/office/2006/documentManagement/types"/>
    <ds:schemaRef ds:uri="3f0a5add-00cc-4c5e-8a54-6b524d8608b8"/>
    <ds:schemaRef ds:uri="http://schemas.microsoft.com/office/2006/metadata/properties"/>
    <ds:schemaRef ds:uri="http://www.w3.org/XML/1998/namespace"/>
    <ds:schemaRef ds:uri="5b0b727f-9d55-4674-90df-9368557459d7"/>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23282</TotalTime>
  <Words>871</Words>
  <Application>Microsoft Office PowerPoint</Application>
  <PresentationFormat>On-screen Show (4:3)</PresentationFormat>
  <Paragraphs>171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CT_Core_Java_OOP</vt:lpstr>
      <vt:lpstr>PowerPoint Presentation</vt:lpstr>
      <vt:lpstr>History</vt:lpstr>
      <vt:lpstr>KEY FEATURES</vt:lpstr>
      <vt:lpstr>Other Features</vt:lpstr>
      <vt:lpstr>Object Oriented Programming language</vt:lpstr>
      <vt:lpstr>Example.</vt:lpstr>
      <vt:lpstr>The CLASS</vt:lpstr>
      <vt:lpstr>PowerPoint Presentation</vt:lpstr>
      <vt:lpstr>Create an OBJECT</vt:lpstr>
      <vt:lpstr>PowerPoint Presentation</vt:lpstr>
      <vt:lpstr>PowerPoint Presentation</vt:lpstr>
      <vt:lpstr>Object Creation</vt:lpstr>
      <vt:lpstr>Object Creation</vt:lpstr>
      <vt:lpstr>OOPS Features</vt:lpstr>
      <vt:lpstr>Abstraction</vt:lpstr>
      <vt:lpstr>Encapsulation </vt:lpstr>
      <vt:lpstr>Inheritance</vt:lpstr>
      <vt:lpstr>Polymorphism</vt:lpstr>
      <vt:lpstr>Platform Independent</vt:lpstr>
      <vt:lpstr>PowerPoint Presentation</vt:lpstr>
      <vt:lpstr>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Santosh Gupta</cp:lastModifiedBy>
  <cp:revision>530</cp:revision>
  <dcterms:created xsi:type="dcterms:W3CDTF">2014-09-30T12:24:12Z</dcterms:created>
  <dcterms:modified xsi:type="dcterms:W3CDTF">2017-03-29T11:18:27Z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