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5075" y="2361387"/>
            <a:ext cx="7181849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858" y="2710637"/>
            <a:ext cx="10292283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%2BMarke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0203" y="0"/>
            <a:ext cx="11059795" cy="6015355"/>
            <a:chOff x="870203" y="0"/>
            <a:chExt cx="11059795" cy="601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0"/>
              <a:ext cx="2325624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0203" y="1490472"/>
              <a:ext cx="11059795" cy="4525010"/>
            </a:xfrm>
            <a:custGeom>
              <a:avLst/>
              <a:gdLst/>
              <a:ahLst/>
              <a:cxnLst/>
              <a:rect l="l" t="t" r="r" b="b"/>
              <a:pathLst>
                <a:path w="11059795" h="4525010">
                  <a:moveTo>
                    <a:pt x="11059668" y="0"/>
                  </a:moveTo>
                  <a:lnTo>
                    <a:pt x="0" y="0"/>
                  </a:lnTo>
                  <a:lnTo>
                    <a:pt x="0" y="4524756"/>
                  </a:lnTo>
                  <a:lnTo>
                    <a:pt x="11059668" y="4524756"/>
                  </a:lnTo>
                  <a:lnTo>
                    <a:pt x="11059668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9858" y="1491742"/>
            <a:ext cx="732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Project: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Bank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4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Campaign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858" y="2398328"/>
            <a:ext cx="9718142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9425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Name: </a:t>
            </a:r>
            <a:r>
              <a:rPr lang="en-GB" sz="4000" b="1" spc="-15" dirty="0">
                <a:solidFill>
                  <a:srgbClr val="FFFFFF"/>
                </a:solidFill>
                <a:latin typeface="Calibri"/>
                <a:cs typeface="Calibri"/>
              </a:rPr>
              <a:t>Ishwar </a:t>
            </a:r>
            <a:r>
              <a:rPr lang="en-GB" sz="4000" b="1" spc="-15" dirty="0" err="1">
                <a:solidFill>
                  <a:srgbClr val="FFFFFF"/>
                </a:solidFill>
                <a:latin typeface="Calibri"/>
                <a:cs typeface="Calibri"/>
              </a:rPr>
              <a:t>Balasaheb</a:t>
            </a:r>
            <a:r>
              <a:rPr lang="en-GB"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4000" b="1" spc="-15" dirty="0" err="1">
                <a:solidFill>
                  <a:srgbClr val="FFFFFF"/>
                </a:solidFill>
                <a:latin typeface="Calibri"/>
                <a:cs typeface="Calibri"/>
              </a:rPr>
              <a:t>Bankar</a:t>
            </a:r>
            <a:endParaRPr lang="en-GB" sz="4000" b="1" spc="-1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2294255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LISUM</a:t>
            </a:r>
            <a:r>
              <a:rPr lang="en-GB" sz="4000" b="1" spc="-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Specialization:</a:t>
            </a:r>
            <a:r>
              <a:rPr sz="40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51357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university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graduates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69" y="2961398"/>
            <a:ext cx="5627111" cy="32776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033" y="3030778"/>
            <a:ext cx="5627111" cy="34833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45197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cellular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telephone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853" y="3585014"/>
            <a:ext cx="5627111" cy="2867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0505" y="3504171"/>
            <a:ext cx="5627111" cy="28779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26033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succeeded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existent</a:t>
            </a:r>
            <a:endParaRPr sz="2800">
              <a:latin typeface="Calibri"/>
              <a:cs typeface="Calibri"/>
            </a:endParaRPr>
          </a:p>
          <a:p>
            <a:pPr marL="241300" marR="233045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percentage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1" y="3515302"/>
            <a:ext cx="5627111" cy="28803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817" y="3541776"/>
            <a:ext cx="5627111" cy="2988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95426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60</a:t>
            </a:r>
            <a:endParaRPr sz="2800">
              <a:latin typeface="Calibri"/>
              <a:cs typeface="Calibri"/>
            </a:endParaRPr>
          </a:p>
          <a:p>
            <a:pPr marL="241300" marR="45720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8" y="3511023"/>
            <a:ext cx="5625614" cy="28494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665" y="3503904"/>
            <a:ext cx="5627111" cy="285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5525"/>
            <a:ext cx="236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00"/>
                </a:solidFill>
              </a:rPr>
              <a:t>Correlation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map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825" y="2123860"/>
            <a:ext cx="8822845" cy="44662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9152" y="1585086"/>
            <a:ext cx="59416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4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2.</a:t>
            </a:r>
            <a:r>
              <a:rPr sz="6000" spc="-9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Bivariate</a:t>
            </a:r>
            <a:r>
              <a:rPr sz="6000" spc="-12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796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Classification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age-groups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146" y="2398890"/>
            <a:ext cx="9767962" cy="3724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05395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085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age-groups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26-40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41-60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yrs,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835" y="2824962"/>
            <a:ext cx="9082783" cy="34674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76503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1341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(campaign)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greater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customer,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haven't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484" y="2742057"/>
            <a:ext cx="8870022" cy="3386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3295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2255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Looking </a:t>
            </a:r>
            <a:r>
              <a:rPr sz="2800" spc="-15" dirty="0">
                <a:latin typeface="Calibri"/>
                <a:cs typeface="Calibri"/>
              </a:rPr>
              <a:t>at relation </a:t>
            </a:r>
            <a:r>
              <a:rPr sz="2800" spc="-10" dirty="0">
                <a:latin typeface="Calibri"/>
                <a:cs typeface="Calibri"/>
              </a:rPr>
              <a:t>between 'age_group' </a:t>
            </a:r>
            <a:r>
              <a:rPr sz="2800" spc="-5" dirty="0">
                <a:latin typeface="Calibri"/>
                <a:cs typeface="Calibri"/>
              </a:rPr>
              <a:t>and 'campaign'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contacts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26-40 and 41-60 </a:t>
            </a:r>
            <a:r>
              <a:rPr sz="2800" spc="-15" dirty="0">
                <a:latin typeface="Calibri"/>
                <a:cs typeface="Calibri"/>
              </a:rPr>
              <a:t>age-groups </a:t>
            </a:r>
            <a:r>
              <a:rPr sz="2800" spc="-5" dirty="0">
                <a:latin typeface="Calibri"/>
                <a:cs typeface="Calibri"/>
              </a:rPr>
              <a:t>witness majority of the </a:t>
            </a:r>
            <a:r>
              <a:rPr sz="2800" spc="-15" dirty="0">
                <a:latin typeface="Calibri"/>
                <a:cs typeface="Calibri"/>
              </a:rPr>
              <a:t>contacts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 in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campaign. </a:t>
            </a:r>
            <a:r>
              <a:rPr sz="2800" spc="-10" dirty="0">
                <a:latin typeface="Calibri"/>
                <a:cs typeface="Calibri"/>
              </a:rPr>
              <a:t>These two age-groups seem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target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276" y="3078708"/>
            <a:ext cx="9017734" cy="3438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7929" y="2407741"/>
            <a:ext cx="23037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90" dirty="0">
                <a:solidFill>
                  <a:srgbClr val="FF6600"/>
                </a:solidFill>
                <a:latin typeface="Calibri Light"/>
                <a:cs typeface="Calibri Light"/>
              </a:rPr>
              <a:t>g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n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5415" y="841908"/>
            <a:ext cx="3472179" cy="462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0"/>
              </a:spcBef>
            </a:pP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Problem</a:t>
            </a:r>
            <a:r>
              <a:rPr sz="2800" spc="3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6600"/>
                </a:solidFill>
                <a:latin typeface="Calibri"/>
                <a:cs typeface="Calibri"/>
              </a:rPr>
              <a:t>Statement 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Business 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Understanding </a:t>
            </a:r>
            <a:r>
              <a:rPr sz="2800" spc="-62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Objective</a:t>
            </a:r>
            <a:endParaRPr sz="2800">
              <a:latin typeface="Calibri"/>
              <a:cs typeface="Calibri"/>
            </a:endParaRPr>
          </a:p>
          <a:p>
            <a:pPr marL="12700" marR="2347595">
              <a:lnSpc>
                <a:spcPct val="119600"/>
              </a:lnSpc>
            </a:pP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FF66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66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as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t  </a:t>
            </a:r>
            <a:r>
              <a:rPr sz="2800" spc="-20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endParaRPr sz="2800">
              <a:latin typeface="Calibri"/>
              <a:cs typeface="Calibri"/>
            </a:endParaRPr>
          </a:p>
          <a:p>
            <a:pPr marL="12700" marR="894715">
              <a:lnSpc>
                <a:spcPct val="119800"/>
              </a:lnSpc>
              <a:spcBef>
                <a:spcPts val="10"/>
              </a:spcBef>
            </a:pPr>
            <a:r>
              <a:rPr sz="2800" spc="-50" dirty="0">
                <a:solidFill>
                  <a:srgbClr val="FF66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660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ommen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FF66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tion  Model</a:t>
            </a: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building </a:t>
            </a:r>
            <a:r>
              <a:rPr sz="2800" spc="-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Evaluation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6600"/>
                </a:solidFill>
                <a:latin typeface="Calibri"/>
                <a:cs typeface="Calibri"/>
              </a:rPr>
              <a:t>Results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345420" cy="181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Looking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'admin',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'blue-collar'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'technician'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prominent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51" y="2750591"/>
            <a:ext cx="9734952" cy="3683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04633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marital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deposit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843" y="2404719"/>
            <a:ext cx="10338370" cy="39174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6660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education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against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subscription</a:t>
            </a:r>
            <a:endParaRPr sz="2800">
              <a:latin typeface="Calibri"/>
              <a:cs typeface="Calibri"/>
            </a:endParaRPr>
          </a:p>
          <a:p>
            <a:pPr marL="241300" marR="460375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university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227" y="2607259"/>
            <a:ext cx="9560745" cy="36232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69581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943" y="2397556"/>
            <a:ext cx="9597672" cy="36462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69581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those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773" y="2517190"/>
            <a:ext cx="9545762" cy="36174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35367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poutcome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success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campaign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deposit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86" y="2394470"/>
            <a:ext cx="9315021" cy="35294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3409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820"/>
              </a:spcBef>
            </a:pPr>
            <a:r>
              <a:rPr sz="6000" spc="-170" dirty="0">
                <a:solidFill>
                  <a:srgbClr val="FF6600"/>
                </a:solidFill>
                <a:latin typeface="Calibri Light"/>
                <a:cs typeface="Calibri Light"/>
              </a:rPr>
              <a:t>R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95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o</a:t>
            </a:r>
            <a:r>
              <a:rPr sz="6000" spc="-95" dirty="0">
                <a:solidFill>
                  <a:srgbClr val="FF6600"/>
                </a:solidFill>
                <a:latin typeface="Calibri Light"/>
                <a:cs typeface="Calibri Light"/>
              </a:rPr>
              <a:t>m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m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n 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dation to 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improve </a:t>
            </a:r>
            <a:r>
              <a:rPr sz="6000" spc="-7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campaign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845566"/>
            <a:ext cx="8335009" cy="32937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Calibri"/>
                <a:cs typeface="Calibri"/>
              </a:rPr>
              <a:t>May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the </a:t>
            </a:r>
            <a:r>
              <a:rPr sz="2400" b="1" spc="-10" dirty="0">
                <a:latin typeface="Calibri"/>
                <a:cs typeface="Calibri"/>
              </a:rPr>
              <a:t>most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month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contact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Increase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time</a:t>
            </a:r>
            <a:r>
              <a:rPr sz="2400" b="1" dirty="0">
                <a:latin typeface="Calibri"/>
                <a:cs typeface="Calibri"/>
              </a:rPr>
              <a:t> of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contacts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735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Give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focus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university </a:t>
            </a:r>
            <a:r>
              <a:rPr sz="2400" b="1" spc="-15" dirty="0">
                <a:latin typeface="Calibri"/>
                <a:cs typeface="Calibri"/>
              </a:rPr>
              <a:t>graduate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b="1" dirty="0">
                <a:latin typeface="Calibri"/>
                <a:cs typeface="Calibri"/>
              </a:rPr>
              <a:t>school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degree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590"/>
              </a:lnSpc>
              <a:spcBef>
                <a:spcPts val="103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age-groups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26-40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41-60 </a:t>
            </a:r>
            <a:r>
              <a:rPr sz="2400" b="1" spc="-20" dirty="0">
                <a:latin typeface="Calibri"/>
                <a:cs typeface="Calibri"/>
              </a:rPr>
              <a:t>have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higher proportion </a:t>
            </a:r>
            <a:r>
              <a:rPr sz="2400" b="1" dirty="0">
                <a:latin typeface="Calibri"/>
                <a:cs typeface="Calibri"/>
              </a:rPr>
              <a:t> among </a:t>
            </a:r>
            <a:r>
              <a:rPr sz="2400" b="1" spc="-10" dirty="0">
                <a:latin typeface="Calibri"/>
                <a:cs typeface="Calibri"/>
              </a:rPr>
              <a:t>customers, </a:t>
            </a:r>
            <a:r>
              <a:rPr sz="2400" b="1" spc="-15" dirty="0">
                <a:latin typeface="Calibri"/>
                <a:cs typeface="Calibri"/>
              </a:rPr>
              <a:t>therefore </a:t>
            </a:r>
            <a:r>
              <a:rPr sz="2400" b="1" dirty="0">
                <a:latin typeface="Calibri"/>
                <a:cs typeface="Calibri"/>
              </a:rPr>
              <a:t>these </a:t>
            </a:r>
            <a:r>
              <a:rPr sz="2400" b="1" spc="-10" dirty="0">
                <a:latin typeface="Calibri"/>
                <a:cs typeface="Calibri"/>
              </a:rPr>
              <a:t>groups present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profitable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target for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marketing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45" dirty="0">
                <a:latin typeface="Calibri"/>
                <a:cs typeface="Calibri"/>
              </a:rPr>
              <a:t>Target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admins</a:t>
            </a:r>
            <a:r>
              <a:rPr sz="2400" b="1" spc="-5" dirty="0">
                <a:latin typeface="Calibri"/>
                <a:cs typeface="Calibri"/>
              </a:rPr>
              <a:t>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technicians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5" dirty="0">
                <a:latin typeface="Calibri"/>
                <a:cs typeface="Calibri"/>
              </a:rPr>
              <a:t> more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subscriptions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FF6600"/>
                </a:solidFill>
                <a:latin typeface="Calibri Light"/>
                <a:cs typeface="Calibri Light"/>
              </a:rPr>
              <a:t>Recommen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3231260"/>
            <a:ext cx="225806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54610">
              <a:lnSpc>
                <a:spcPts val="6480"/>
              </a:lnSpc>
              <a:spcBef>
                <a:spcPts val="915"/>
              </a:spcBef>
            </a:pPr>
            <a:r>
              <a:rPr sz="6000" spc="-70" dirty="0">
                <a:solidFill>
                  <a:srgbClr val="FF6600"/>
                </a:solidFill>
                <a:latin typeface="Calibri Light"/>
                <a:cs typeface="Calibri Light"/>
              </a:rPr>
              <a:t>for </a:t>
            </a: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this </a:t>
            </a:r>
            <a:r>
              <a:rPr sz="6000" spc="-134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as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84" y="2407741"/>
            <a:ext cx="3980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ded</a:t>
            </a:r>
            <a:r>
              <a:rPr sz="6000" spc="-1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models</a:t>
            </a:r>
            <a:r>
              <a:rPr sz="6000" spc="-2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3600" b="1" spc="-7" baseline="19675" dirty="0">
                <a:latin typeface="Calibri"/>
                <a:cs typeface="Calibri"/>
              </a:rPr>
              <a:t>5.</a:t>
            </a:r>
            <a:endParaRPr sz="3600" baseline="1967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026" y="845566"/>
            <a:ext cx="2858770" cy="2305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Logistic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Naïve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Bayes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Decision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469900" marR="100965" indent="-457200">
              <a:lnSpc>
                <a:spcPct val="1246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/>
                <a:cs typeface="Calibri"/>
              </a:rPr>
              <a:t>Random </a:t>
            </a:r>
            <a:r>
              <a:rPr sz="2400" b="1" spc="-15" dirty="0">
                <a:latin typeface="Calibri"/>
                <a:cs typeface="Calibri"/>
              </a:rPr>
              <a:t>Forest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Gradient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Boosting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026" y="3673220"/>
            <a:ext cx="82226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Calibri"/>
                <a:cs typeface="Calibri"/>
              </a:rPr>
              <a:t>Hyper </a:t>
            </a:r>
            <a:r>
              <a:rPr sz="2400" b="1" spc="-15" dirty="0">
                <a:latin typeface="Calibri"/>
                <a:cs typeface="Calibri"/>
              </a:rPr>
              <a:t>parameter </a:t>
            </a:r>
            <a:r>
              <a:rPr sz="2400" b="1" spc="-5" dirty="0">
                <a:latin typeface="Calibri"/>
                <a:cs typeface="Calibri"/>
              </a:rPr>
              <a:t>tuning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model </a:t>
            </a:r>
            <a:r>
              <a:rPr sz="2400" b="1" spc="-10" dirty="0">
                <a:latin typeface="Calibri"/>
                <a:cs typeface="Calibri"/>
              </a:rPr>
              <a:t>evaluation </a:t>
            </a:r>
            <a:r>
              <a:rPr sz="2400" b="1" spc="-5" dirty="0">
                <a:latin typeface="Calibri"/>
                <a:cs typeface="Calibri"/>
              </a:rPr>
              <a:t>will be performed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order</a:t>
            </a:r>
            <a:r>
              <a:rPr sz="2400" b="1" spc="-15" dirty="0">
                <a:latin typeface="Calibri"/>
                <a:cs typeface="Calibri"/>
              </a:rPr>
              <a:t> 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determine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best</a:t>
            </a:r>
            <a:r>
              <a:rPr sz="2400" b="1" dirty="0">
                <a:latin typeface="Calibri"/>
                <a:cs typeface="Calibri"/>
              </a:rPr>
              <a:t> model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important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4448" y="1585086"/>
            <a:ext cx="245046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233045">
              <a:lnSpc>
                <a:spcPts val="6480"/>
              </a:lnSpc>
              <a:spcBef>
                <a:spcPts val="915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Model 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B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u</a:t>
            </a:r>
            <a:r>
              <a:rPr sz="6000" spc="-20" dirty="0">
                <a:solidFill>
                  <a:srgbClr val="FF6600"/>
                </a:solidFill>
                <a:latin typeface="Calibri Light"/>
                <a:cs typeface="Calibri Light"/>
              </a:rPr>
              <a:t>i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l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i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n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79805"/>
            <a:ext cx="8353425" cy="4520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Categorical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like</a:t>
            </a:r>
            <a:r>
              <a:rPr sz="2400" b="1" spc="-5" dirty="0">
                <a:latin typeface="Calibri"/>
                <a:cs typeface="Calibri"/>
              </a:rPr>
              <a:t> 'job',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'marital',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'education',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'default', </a:t>
            </a:r>
            <a:r>
              <a:rPr sz="2400" b="1" spc="-5" dirty="0">
                <a:latin typeface="Calibri"/>
                <a:cs typeface="Calibri"/>
              </a:rPr>
              <a:t> 'housing', </a:t>
            </a:r>
            <a:r>
              <a:rPr sz="2400" b="1" dirty="0">
                <a:latin typeface="Calibri"/>
                <a:cs typeface="Calibri"/>
              </a:rPr>
              <a:t>'loan',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'contact',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'month',</a:t>
            </a:r>
            <a:r>
              <a:rPr sz="2400" b="1" spc="-5" dirty="0">
                <a:latin typeface="Calibri"/>
                <a:cs typeface="Calibri"/>
              </a:rPr>
              <a:t> 'day_of_week',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'poutcome',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'campaign2'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‘y’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converted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numerical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355600" marR="329565" indent="-3429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Feature </a:t>
            </a:r>
            <a:r>
              <a:rPr sz="2400" b="1" spc="-5" dirty="0">
                <a:latin typeface="Calibri"/>
                <a:cs typeface="Calibri"/>
              </a:rPr>
              <a:t>scaling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performed </a:t>
            </a:r>
            <a:r>
              <a:rPr sz="2400" b="1" dirty="0">
                <a:latin typeface="Calibri"/>
                <a:cs typeface="Calibri"/>
              </a:rPr>
              <a:t>on all </a:t>
            </a:r>
            <a:r>
              <a:rPr sz="2400" b="1" spc="-15" dirty="0">
                <a:latin typeface="Calibri"/>
                <a:cs typeface="Calibri"/>
              </a:rPr>
              <a:t>features to </a:t>
            </a:r>
            <a:r>
              <a:rPr sz="2400" b="1" spc="-5" dirty="0">
                <a:latin typeface="Calibri"/>
                <a:cs typeface="Calibri"/>
              </a:rPr>
              <a:t>achieve global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minimum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fast</a:t>
            </a:r>
            <a:r>
              <a:rPr sz="2400" b="1" dirty="0">
                <a:latin typeface="Calibri"/>
                <a:cs typeface="Calibri"/>
              </a:rPr>
              <a:t> 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gradient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descent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StandardScaler()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Dataset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split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into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test</a:t>
            </a:r>
            <a:r>
              <a:rPr sz="2400" b="1" dirty="0">
                <a:latin typeface="Calibri"/>
                <a:cs typeface="Calibri"/>
              </a:rPr>
              <a:t> using</a:t>
            </a:r>
            <a:r>
              <a:rPr sz="2400" b="1" spc="-10" dirty="0">
                <a:latin typeface="Calibri"/>
                <a:cs typeface="Calibri"/>
              </a:rPr>
              <a:t> train_test_split()</a:t>
            </a:r>
            <a:endParaRPr sz="2400">
              <a:latin typeface="Calibri"/>
              <a:cs typeface="Calibri"/>
            </a:endParaRPr>
          </a:p>
          <a:p>
            <a:pPr marL="355600" marR="36830" indent="-3429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dataset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trained </a:t>
            </a:r>
            <a:r>
              <a:rPr sz="2400" b="1" spc="-5" dirty="0">
                <a:latin typeface="Calibri"/>
                <a:cs typeface="Calibri"/>
              </a:rPr>
              <a:t>using the </a:t>
            </a:r>
            <a:r>
              <a:rPr sz="2400" b="1" spc="-10" dirty="0">
                <a:latin typeface="Calibri"/>
                <a:cs typeface="Calibri"/>
              </a:rPr>
              <a:t>five </a:t>
            </a:r>
            <a:r>
              <a:rPr sz="2400" b="1" spc="-5" dirty="0">
                <a:latin typeface="Calibri"/>
                <a:cs typeface="Calibri"/>
              </a:rPr>
              <a:t>recommended </a:t>
            </a:r>
            <a:r>
              <a:rPr sz="2400" b="1" dirty="0">
                <a:latin typeface="Calibri"/>
                <a:cs typeface="Calibri"/>
              </a:rPr>
              <a:t>models,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Logistic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spc="-5" dirty="0">
                <a:latin typeface="Calibri"/>
                <a:cs typeface="Calibri"/>
              </a:rPr>
              <a:t>(Linear), Decision </a:t>
            </a:r>
            <a:r>
              <a:rPr sz="2400" b="1" spc="-40" dirty="0">
                <a:latin typeface="Calibri"/>
                <a:cs typeface="Calibri"/>
              </a:rPr>
              <a:t>Tree </a:t>
            </a:r>
            <a:r>
              <a:rPr sz="2400" b="1" spc="-5" dirty="0">
                <a:latin typeface="Calibri"/>
                <a:cs typeface="Calibri"/>
              </a:rPr>
              <a:t>(Linear), Naïve </a:t>
            </a:r>
            <a:r>
              <a:rPr sz="2400" b="1" spc="-20" dirty="0">
                <a:latin typeface="Calibri"/>
                <a:cs typeface="Calibri"/>
              </a:rPr>
              <a:t>Bayes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(Linear), Random </a:t>
            </a:r>
            <a:r>
              <a:rPr sz="2400" b="1" spc="-15" dirty="0">
                <a:latin typeface="Calibri"/>
                <a:cs typeface="Calibri"/>
              </a:rPr>
              <a:t>Forest </a:t>
            </a:r>
            <a:r>
              <a:rPr sz="2400" b="1" spc="-5" dirty="0">
                <a:latin typeface="Calibri"/>
                <a:cs typeface="Calibri"/>
              </a:rPr>
              <a:t>(Ensemble)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Gradient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Boosting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(Boosting)</a:t>
            </a:r>
            <a:endParaRPr sz="2400">
              <a:latin typeface="Calibri"/>
              <a:cs typeface="Calibri"/>
            </a:endParaRPr>
          </a:p>
          <a:p>
            <a:pPr marL="355600" marR="208915" indent="-3429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For evaluating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model, </a:t>
            </a:r>
            <a:r>
              <a:rPr sz="2400" b="1" spc="-5" dirty="0">
                <a:latin typeface="Calibri"/>
                <a:cs typeface="Calibri"/>
              </a:rPr>
              <a:t>cross </a:t>
            </a:r>
            <a:r>
              <a:rPr sz="2400" b="1" spc="-10" dirty="0">
                <a:latin typeface="Calibri"/>
                <a:cs typeface="Calibri"/>
              </a:rPr>
              <a:t>validation testing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used with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folds</a:t>
            </a:r>
            <a:r>
              <a:rPr sz="2400" b="1" dirty="0">
                <a:latin typeface="Calibri"/>
                <a:cs typeface="Calibri"/>
              </a:rPr>
              <a:t> as 10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accuracy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metric.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288" y="2407741"/>
            <a:ext cx="272478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8140" marR="5080" indent="-346075">
              <a:lnSpc>
                <a:spcPts val="6480"/>
              </a:lnSpc>
              <a:spcBef>
                <a:spcPts val="915"/>
              </a:spcBef>
            </a:pPr>
            <a:r>
              <a:rPr sz="6000" spc="-45" dirty="0">
                <a:latin typeface="Calibri Light"/>
                <a:cs typeface="Calibri Light"/>
              </a:rPr>
              <a:t>Acc</a:t>
            </a:r>
            <a:r>
              <a:rPr sz="6000" spc="-60" dirty="0">
                <a:latin typeface="Calibri Light"/>
                <a:cs typeface="Calibri Light"/>
              </a:rPr>
              <a:t>u</a:t>
            </a:r>
            <a:r>
              <a:rPr sz="6000" spc="-165" dirty="0">
                <a:latin typeface="Calibri Light"/>
                <a:cs typeface="Calibri Light"/>
              </a:rPr>
              <a:t>r</a:t>
            </a:r>
            <a:r>
              <a:rPr sz="6000" spc="-55" dirty="0">
                <a:latin typeface="Calibri Light"/>
                <a:cs typeface="Calibri Light"/>
              </a:rPr>
              <a:t>a</a:t>
            </a:r>
            <a:r>
              <a:rPr sz="6000" spc="-45" dirty="0">
                <a:latin typeface="Calibri Light"/>
                <a:cs typeface="Calibri Light"/>
              </a:rPr>
              <a:t>c</a:t>
            </a:r>
            <a:r>
              <a:rPr sz="6000" dirty="0">
                <a:latin typeface="Calibri Light"/>
                <a:cs typeface="Calibri Light"/>
              </a:rPr>
              <a:t>y  </a:t>
            </a:r>
            <a:r>
              <a:rPr sz="6000" spc="-50" dirty="0">
                <a:latin typeface="Calibri Light"/>
                <a:cs typeface="Calibri Light"/>
              </a:rPr>
              <a:t>results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2503" y="900563"/>
          <a:ext cx="7771764" cy="1719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038"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marL="92710">
                        <a:lnSpc>
                          <a:spcPts val="2165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Logistic</a:t>
                      </a:r>
                      <a:r>
                        <a:rPr sz="1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Regression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65"/>
                        </a:lnSpc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84%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Tree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28%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35"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Naïve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Bayes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72%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4">
                <a:tc>
                  <a:txBody>
                    <a:bodyPr/>
                    <a:lstStyle/>
                    <a:p>
                      <a:pPr marL="92710">
                        <a:lnSpc>
                          <a:spcPts val="217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Forest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7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45%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35"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Gradient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Boosting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53%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19396" y="3539109"/>
            <a:ext cx="71481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Logistic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Regression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accuracy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84%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therefore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 </a:t>
            </a:r>
            <a:r>
              <a:rPr sz="2800" spc="-15" dirty="0">
                <a:latin typeface="Calibri"/>
                <a:cs typeface="Calibri"/>
              </a:rPr>
              <a:t>recommend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7" y="2407741"/>
            <a:ext cx="314896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298450">
              <a:lnSpc>
                <a:spcPts val="6480"/>
              </a:lnSpc>
              <a:spcBef>
                <a:spcPts val="915"/>
              </a:spcBef>
            </a:pPr>
            <a:r>
              <a:rPr sz="6000" spc="-65" dirty="0">
                <a:latin typeface="Calibri Light"/>
                <a:cs typeface="Calibri Light"/>
              </a:rPr>
              <a:t>Problem </a:t>
            </a:r>
            <a:r>
              <a:rPr sz="6000" spc="-60" dirty="0">
                <a:latin typeface="Calibri Light"/>
                <a:cs typeface="Calibri Light"/>
              </a:rPr>
              <a:t> </a:t>
            </a:r>
            <a:r>
              <a:rPr sz="6000" spc="-40" dirty="0">
                <a:latin typeface="Calibri Light"/>
                <a:cs typeface="Calibri Light"/>
              </a:rPr>
              <a:t>S</a:t>
            </a:r>
            <a:r>
              <a:rPr sz="6000" spc="-114" dirty="0">
                <a:latin typeface="Calibri Light"/>
                <a:cs typeface="Calibri Light"/>
              </a:rPr>
              <a:t>t</a:t>
            </a:r>
            <a:r>
              <a:rPr sz="6000" spc="-105" dirty="0">
                <a:latin typeface="Calibri Light"/>
                <a:cs typeface="Calibri Light"/>
              </a:rPr>
              <a:t>a</a:t>
            </a:r>
            <a:r>
              <a:rPr sz="6000" spc="-90" dirty="0">
                <a:latin typeface="Calibri Light"/>
                <a:cs typeface="Calibri Light"/>
              </a:rPr>
              <a:t>t</a:t>
            </a:r>
            <a:r>
              <a:rPr sz="6000" spc="-50" dirty="0">
                <a:latin typeface="Calibri Light"/>
                <a:cs typeface="Calibri Light"/>
              </a:rPr>
              <a:t>e</a:t>
            </a:r>
            <a:r>
              <a:rPr sz="6000" spc="-105" dirty="0">
                <a:latin typeface="Calibri Light"/>
                <a:cs typeface="Calibri Light"/>
              </a:rPr>
              <a:t>m</a:t>
            </a:r>
            <a:r>
              <a:rPr sz="6000" spc="-50" dirty="0">
                <a:latin typeface="Calibri Light"/>
                <a:cs typeface="Calibri Light"/>
              </a:rPr>
              <a:t>e</a:t>
            </a:r>
            <a:r>
              <a:rPr sz="6000" spc="-120" dirty="0">
                <a:latin typeface="Calibri Light"/>
                <a:cs typeface="Calibri Light"/>
              </a:rPr>
              <a:t>n</a:t>
            </a:r>
            <a:r>
              <a:rPr sz="6000" dirty="0"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405" y="2315083"/>
            <a:ext cx="878522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ABC Bank wants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sell 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it's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term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deposit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and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before</a:t>
            </a:r>
            <a:r>
              <a:rPr sz="2400" spc="6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launching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6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sz="2400" spc="6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they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want</a:t>
            </a:r>
            <a:r>
              <a:rPr sz="2400" spc="6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6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develop</a:t>
            </a:r>
            <a:r>
              <a:rPr sz="2400" spc="6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model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which help them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 understanding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whether a particular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will buy their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product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not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(based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on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customer's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past</a:t>
            </a:r>
            <a:r>
              <a:rPr sz="2400" spc="2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interaction</a:t>
            </a:r>
            <a:r>
              <a:rPr sz="2400" spc="25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with</a:t>
            </a:r>
            <a:r>
              <a:rPr sz="2400" spc="2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bank</a:t>
            </a:r>
            <a:r>
              <a:rPr sz="2400" spc="2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or</a:t>
            </a:r>
            <a:r>
              <a:rPr sz="2400" spc="2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other</a:t>
            </a:r>
            <a:r>
              <a:rPr sz="2400" spc="2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Financial</a:t>
            </a:r>
            <a:r>
              <a:rPr sz="2400" spc="2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Institution).</a:t>
            </a:r>
            <a:r>
              <a:rPr sz="2400" spc="2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 </a:t>
            </a:r>
            <a:r>
              <a:rPr sz="2400" spc="-6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application</a:t>
            </a:r>
            <a:r>
              <a:rPr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of</a:t>
            </a:r>
            <a:r>
              <a:rPr sz="2400" spc="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organization’s</a:t>
            </a:r>
            <a:r>
              <a:rPr sz="2400" spc="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data.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068" y="1585086"/>
            <a:ext cx="3195955" cy="25863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indent="-3175" algn="ctr">
              <a:lnSpc>
                <a:spcPct val="90000"/>
              </a:lnSpc>
              <a:spcBef>
                <a:spcPts val="820"/>
              </a:spcBef>
            </a:pP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Hyper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p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150" dirty="0">
                <a:solidFill>
                  <a:srgbClr val="FF6600"/>
                </a:solidFill>
                <a:latin typeface="Calibri Light"/>
                <a:cs typeface="Calibri Light"/>
              </a:rPr>
              <a:t>r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95" dirty="0">
                <a:solidFill>
                  <a:srgbClr val="FF6600"/>
                </a:solidFill>
                <a:latin typeface="Calibri Light"/>
                <a:cs typeface="Calibri Light"/>
              </a:rPr>
              <a:t>m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9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r 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tuning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12750"/>
            <a:ext cx="7553959" cy="1397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Since </a:t>
            </a:r>
            <a:r>
              <a:rPr sz="2400" b="1" spc="-5" dirty="0">
                <a:latin typeface="Calibri"/>
                <a:cs typeface="Calibri"/>
              </a:rPr>
              <a:t>Logistic </a:t>
            </a:r>
            <a:r>
              <a:rPr sz="2400" b="1" spc="-10" dirty="0">
                <a:latin typeface="Calibri"/>
                <a:cs typeface="Calibri"/>
              </a:rPr>
              <a:t>Regression </a:t>
            </a:r>
            <a:r>
              <a:rPr sz="2400" b="1" spc="-25" dirty="0">
                <a:latin typeface="Calibri"/>
                <a:cs typeface="Calibri"/>
              </a:rPr>
              <a:t>gave </a:t>
            </a:r>
            <a:r>
              <a:rPr sz="2400" b="1" spc="-15" dirty="0">
                <a:latin typeface="Calibri"/>
                <a:cs typeface="Calibri"/>
              </a:rPr>
              <a:t>better </a:t>
            </a:r>
            <a:r>
              <a:rPr sz="2400" b="1" spc="-5" dirty="0">
                <a:latin typeface="Calibri"/>
                <a:cs typeface="Calibri"/>
              </a:rPr>
              <a:t>performance, </a:t>
            </a:r>
            <a:r>
              <a:rPr sz="2400" b="1" spc="-15" dirty="0">
                <a:latin typeface="Calibri"/>
                <a:cs typeface="Calibri"/>
              </a:rPr>
              <a:t>hyper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tuning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was</a:t>
            </a:r>
            <a:r>
              <a:rPr sz="2400" b="1" spc="-5" dirty="0">
                <a:latin typeface="Calibri"/>
                <a:cs typeface="Calibri"/>
              </a:rPr>
              <a:t> performed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identify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best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using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following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4026" y="3515690"/>
            <a:ext cx="6175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best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parameters</a:t>
            </a:r>
            <a:r>
              <a:rPr sz="2400" b="1" spc="-10" dirty="0">
                <a:latin typeface="Calibri"/>
                <a:cs typeface="Calibri"/>
              </a:rPr>
              <a:t> values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were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identified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026" y="5615127"/>
            <a:ext cx="8246745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With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Hyperparameter </a:t>
            </a:r>
            <a:r>
              <a:rPr sz="2400" b="1" spc="-5" dirty="0">
                <a:latin typeface="Calibri"/>
                <a:cs typeface="Calibri"/>
              </a:rPr>
              <a:t>tuning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accuracy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increased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84%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89.58%.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14571" y="4178759"/>
          <a:ext cx="7750175" cy="1427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57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14"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40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penalty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'l1'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52"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Solver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'saga'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02"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max_iter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spc="5" dirty="0">
                          <a:latin typeface="Times New Roman"/>
                          <a:cs typeface="Times New Roman"/>
                        </a:rPr>
                        <a:t>87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480" y="1585086"/>
            <a:ext cx="3460115" cy="3409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indent="1270" algn="ctr">
              <a:lnSpc>
                <a:spcPct val="90000"/>
              </a:lnSpc>
              <a:spcBef>
                <a:spcPts val="820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Confusion 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matrix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and 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6000" spc="-20" dirty="0">
                <a:solidFill>
                  <a:srgbClr val="FF6600"/>
                </a:solidFill>
                <a:latin typeface="Calibri Light"/>
                <a:cs typeface="Calibri Light"/>
              </a:rPr>
              <a:t>l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ss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ifi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ti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o  n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report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79805"/>
            <a:ext cx="7867015" cy="2164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9591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Confusion </a:t>
            </a:r>
            <a:r>
              <a:rPr sz="2400" b="1" spc="-10" dirty="0">
                <a:latin typeface="Calibri"/>
                <a:cs typeface="Calibri"/>
              </a:rPr>
              <a:t>matrix results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tell </a:t>
            </a:r>
            <a:r>
              <a:rPr sz="2400" b="1" dirty="0">
                <a:latin typeface="Calibri"/>
                <a:cs typeface="Calibri"/>
              </a:rPr>
              <a:t>us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have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10780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149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Correct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predictions</a:t>
            </a:r>
            <a:r>
              <a:rPr sz="2400" b="1" spc="-5" dirty="0">
                <a:latin typeface="Calibri"/>
                <a:cs typeface="Calibri"/>
              </a:rPr>
              <a:t>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1138+286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incorrect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2. </a:t>
            </a:r>
            <a:r>
              <a:rPr sz="2400" b="1" spc="-10" dirty="0">
                <a:latin typeface="Calibri"/>
                <a:cs typeface="Calibri"/>
              </a:rPr>
              <a:t>Classification report </a:t>
            </a:r>
            <a:r>
              <a:rPr sz="2400" b="1" spc="-5" dirty="0">
                <a:latin typeface="Calibri"/>
                <a:cs typeface="Calibri"/>
              </a:rPr>
              <a:t>shows precision </a:t>
            </a:r>
            <a:r>
              <a:rPr sz="2400" b="1" dirty="0">
                <a:latin typeface="Calibri"/>
                <a:cs typeface="Calibri"/>
              </a:rPr>
              <a:t>as 90%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ability </a:t>
            </a:r>
            <a:r>
              <a:rPr sz="2400" b="1" dirty="0">
                <a:latin typeface="Calibri"/>
                <a:cs typeface="Calibri"/>
              </a:rPr>
              <a:t>of a </a:t>
            </a:r>
            <a:r>
              <a:rPr sz="2400" b="1" spc="-5" dirty="0">
                <a:latin typeface="Calibri"/>
                <a:cs typeface="Calibri"/>
              </a:rPr>
              <a:t>classification </a:t>
            </a:r>
            <a:r>
              <a:rPr sz="2400" b="1" dirty="0">
                <a:latin typeface="Calibri"/>
                <a:cs typeface="Calibri"/>
              </a:rPr>
              <a:t>model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identify </a:t>
            </a:r>
            <a:r>
              <a:rPr sz="2400" b="1" dirty="0">
                <a:latin typeface="Calibri"/>
                <a:cs typeface="Calibri"/>
              </a:rPr>
              <a:t>only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relevant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points,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case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people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would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subscribing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term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deposit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correctly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classified.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1805" y="3188539"/>
            <a:ext cx="5245100" cy="25221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41490"/>
          </a:xfrm>
          <a:custGeom>
            <a:avLst/>
            <a:gdLst/>
            <a:ahLst/>
            <a:cxnLst/>
            <a:rect l="l" t="t" r="r" b="b"/>
            <a:pathLst>
              <a:path w="3731260" h="6841490">
                <a:moveTo>
                  <a:pt x="0" y="0"/>
                </a:moveTo>
                <a:lnTo>
                  <a:pt x="0" y="6841234"/>
                </a:lnTo>
                <a:lnTo>
                  <a:pt x="3730751" y="6841234"/>
                </a:lnTo>
                <a:lnTo>
                  <a:pt x="3730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4" y="1568272"/>
            <a:ext cx="283337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spc="-70" dirty="0">
                <a:latin typeface="Calibri Light"/>
                <a:cs typeface="Calibri Light"/>
              </a:rPr>
              <a:t>AUC-ROC</a:t>
            </a:r>
            <a:endParaRPr sz="6000">
              <a:latin typeface="Calibri Light"/>
              <a:cs typeface="Calibri Light"/>
            </a:endParaRPr>
          </a:p>
          <a:p>
            <a:pPr algn="ctr">
              <a:lnSpc>
                <a:spcPts val="6840"/>
              </a:lnSpc>
            </a:pPr>
            <a:r>
              <a:rPr sz="6000" spc="-35" dirty="0">
                <a:latin typeface="Calibri Light"/>
                <a:cs typeface="Calibri Light"/>
              </a:rPr>
              <a:t>curve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79805"/>
            <a:ext cx="8249920" cy="3025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ROC </a:t>
            </a:r>
            <a:r>
              <a:rPr sz="2400" b="1" spc="-5" dirty="0">
                <a:latin typeface="Calibri"/>
                <a:cs typeface="Calibri"/>
              </a:rPr>
              <a:t>curve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15" dirty="0">
                <a:latin typeface="Calibri"/>
                <a:cs typeface="Calibri"/>
              </a:rPr>
              <a:t>graph </a:t>
            </a:r>
            <a:r>
              <a:rPr sz="2400" b="1" dirty="0">
                <a:latin typeface="Calibri"/>
                <a:cs typeface="Calibri"/>
              </a:rPr>
              <a:t>showing </a:t>
            </a:r>
            <a:r>
              <a:rPr sz="2400" b="1" spc="-5" dirty="0">
                <a:latin typeface="Calibri"/>
                <a:cs typeface="Calibri"/>
              </a:rPr>
              <a:t>the performance </a:t>
            </a:r>
            <a:r>
              <a:rPr sz="2400" b="1" dirty="0">
                <a:latin typeface="Calibri"/>
                <a:cs typeface="Calibri"/>
              </a:rPr>
              <a:t>of 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classifier.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ROC</a:t>
            </a:r>
            <a:r>
              <a:rPr sz="2400" b="1" dirty="0">
                <a:latin typeface="Calibri"/>
                <a:cs typeface="Calibri"/>
              </a:rPr>
              <a:t> is 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probability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curve</a:t>
            </a:r>
            <a:r>
              <a:rPr sz="2400" b="1" spc="-10" dirty="0">
                <a:latin typeface="Calibri"/>
                <a:cs typeface="Calibri"/>
              </a:rPr>
              <a:t> plotted</a:t>
            </a:r>
            <a:r>
              <a:rPr sz="2400" b="1" spc="-5" dirty="0">
                <a:latin typeface="Calibri"/>
                <a:cs typeface="Calibri"/>
              </a:rPr>
              <a:t> with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True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Positive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Rate </a:t>
            </a:r>
            <a:r>
              <a:rPr sz="2400" b="1" dirty="0">
                <a:latin typeface="Calibri"/>
                <a:cs typeface="Calibri"/>
              </a:rPr>
              <a:t>(also </a:t>
            </a:r>
            <a:r>
              <a:rPr sz="2400" b="1" spc="-5" dirty="0">
                <a:latin typeface="Calibri"/>
                <a:cs typeface="Calibri"/>
              </a:rPr>
              <a:t>called </a:t>
            </a:r>
            <a:r>
              <a:rPr sz="2400" b="1" spc="-10" dirty="0">
                <a:latin typeface="Calibri"/>
                <a:cs typeface="Calibri"/>
              </a:rPr>
              <a:t>Recall </a:t>
            </a:r>
            <a:r>
              <a:rPr sz="2400" b="1" dirty="0">
                <a:latin typeface="Calibri"/>
                <a:cs typeface="Calibri"/>
              </a:rPr>
              <a:t>or </a:t>
            </a:r>
            <a:r>
              <a:rPr sz="2400" b="1" spc="-5" dirty="0">
                <a:latin typeface="Calibri"/>
                <a:cs typeface="Calibri"/>
              </a:rPr>
              <a:t>Sensitivity)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y-axis against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False </a:t>
            </a:r>
            <a:r>
              <a:rPr sz="2400" b="1" spc="-10" dirty="0">
                <a:latin typeface="Calibri"/>
                <a:cs typeface="Calibri"/>
              </a:rPr>
              <a:t>Positive </a:t>
            </a:r>
            <a:r>
              <a:rPr sz="2400" b="1" spc="-15" dirty="0">
                <a:latin typeface="Calibri"/>
                <a:cs typeface="Calibri"/>
              </a:rPr>
              <a:t>Rate </a:t>
            </a:r>
            <a:r>
              <a:rPr sz="2400" b="1" dirty="0">
                <a:latin typeface="Calibri"/>
                <a:cs typeface="Calibri"/>
              </a:rPr>
              <a:t>(also </a:t>
            </a:r>
            <a:r>
              <a:rPr sz="2400" b="1" spc="-5" dirty="0">
                <a:latin typeface="Calibri"/>
                <a:cs typeface="Calibri"/>
              </a:rPr>
              <a:t>called </a:t>
            </a:r>
            <a:r>
              <a:rPr sz="2400" b="1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Calibri"/>
                <a:cs typeface="Calibri"/>
              </a:rPr>
              <a:t>Precision)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x-axis. 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Under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Curve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(AUC)</a:t>
            </a:r>
            <a:r>
              <a:rPr sz="2400" b="1" dirty="0">
                <a:latin typeface="Calibri"/>
                <a:cs typeface="Calibri"/>
              </a:rPr>
              <a:t> 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measure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ability</a:t>
            </a:r>
            <a:r>
              <a:rPr sz="2400" b="1" dirty="0">
                <a:latin typeface="Calibri"/>
                <a:cs typeface="Calibri"/>
              </a:rPr>
              <a:t> of 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classifier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distinguish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is </a:t>
            </a:r>
            <a:r>
              <a:rPr sz="2400" b="1" spc="-5" dirty="0">
                <a:latin typeface="Calibri"/>
                <a:cs typeface="Calibri"/>
              </a:rPr>
              <a:t>used</a:t>
            </a:r>
            <a:r>
              <a:rPr sz="2400" b="1" dirty="0">
                <a:latin typeface="Calibri"/>
                <a:cs typeface="Calibri"/>
              </a:rPr>
              <a:t> as 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summary of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ROC </a:t>
            </a:r>
            <a:r>
              <a:rPr sz="2400" b="1" spc="-5" dirty="0">
                <a:latin typeface="Calibri"/>
                <a:cs typeface="Calibri"/>
              </a:rPr>
              <a:t>curve. The higher the </a:t>
            </a:r>
            <a:r>
              <a:rPr sz="2400" b="1" spc="-10" dirty="0">
                <a:latin typeface="Calibri"/>
                <a:cs typeface="Calibri"/>
              </a:rPr>
              <a:t>AUC,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better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performance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distinguishing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positive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5" dirty="0">
                <a:latin typeface="Calibri"/>
                <a:cs typeface="Calibri"/>
              </a:rPr>
              <a:t>negative</a:t>
            </a:r>
            <a:r>
              <a:rPr sz="2400" b="1" spc="-5" dirty="0">
                <a:latin typeface="Calibri"/>
                <a:cs typeface="Calibri"/>
              </a:rPr>
              <a:t> classes.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696" y="3428998"/>
            <a:ext cx="5003800" cy="34289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3" y="6226055"/>
            <a:ext cx="1621796" cy="270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10" dirty="0"/>
              <a:t> </a:t>
            </a:r>
            <a:r>
              <a:rPr spc="-17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" y="1585086"/>
            <a:ext cx="3161665" cy="25863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indent="-3810" algn="ctr">
              <a:lnSpc>
                <a:spcPct val="90000"/>
              </a:lnSpc>
              <a:spcBef>
                <a:spcPts val="820"/>
              </a:spcBef>
            </a:pPr>
            <a:r>
              <a:rPr sz="6000" spc="-45" dirty="0">
                <a:latin typeface="Calibri Light"/>
                <a:cs typeface="Calibri Light"/>
              </a:rPr>
              <a:t>Business </a:t>
            </a:r>
            <a:r>
              <a:rPr sz="6000" spc="-40" dirty="0">
                <a:latin typeface="Calibri Light"/>
                <a:cs typeface="Calibri Light"/>
              </a:rPr>
              <a:t> </a:t>
            </a:r>
            <a:r>
              <a:rPr sz="6000" spc="-60" dirty="0">
                <a:latin typeface="Calibri Light"/>
                <a:cs typeface="Calibri Light"/>
              </a:rPr>
              <a:t>U</a:t>
            </a:r>
            <a:r>
              <a:rPr sz="6000" spc="-50" dirty="0">
                <a:latin typeface="Calibri Light"/>
                <a:cs typeface="Calibri Light"/>
              </a:rPr>
              <a:t>nd</a:t>
            </a:r>
            <a:r>
              <a:rPr sz="6000" spc="-40" dirty="0">
                <a:latin typeface="Calibri Light"/>
                <a:cs typeface="Calibri Light"/>
              </a:rPr>
              <a:t>e</a:t>
            </a:r>
            <a:r>
              <a:rPr sz="6000" spc="-165" dirty="0">
                <a:latin typeface="Calibri Light"/>
                <a:cs typeface="Calibri Light"/>
              </a:rPr>
              <a:t>r</a:t>
            </a:r>
            <a:r>
              <a:rPr sz="6000" spc="-125" dirty="0">
                <a:latin typeface="Calibri Light"/>
                <a:cs typeface="Calibri Light"/>
              </a:rPr>
              <a:t>st</a:t>
            </a:r>
            <a:r>
              <a:rPr sz="6000" spc="-45" dirty="0">
                <a:latin typeface="Calibri Light"/>
                <a:cs typeface="Calibri Light"/>
              </a:rPr>
              <a:t>a</a:t>
            </a:r>
            <a:r>
              <a:rPr sz="6000" dirty="0">
                <a:latin typeface="Calibri Light"/>
                <a:cs typeface="Calibri Light"/>
              </a:rPr>
              <a:t>n  </a:t>
            </a:r>
            <a:r>
              <a:rPr sz="6000" spc="-30" dirty="0">
                <a:latin typeface="Calibri Light"/>
                <a:cs typeface="Calibri Light"/>
              </a:rPr>
              <a:t>ding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405" y="1403350"/>
            <a:ext cx="8786495" cy="36747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ct val="898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predicting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the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results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of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campaign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for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each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and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interpreting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which all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features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affect 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results,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will help 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organization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understand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how to 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make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campaign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efficient. 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Moreover,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categorizing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which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segment </a:t>
            </a:r>
            <a:r>
              <a:rPr sz="2400" spc="-55" dirty="0">
                <a:solidFill>
                  <a:srgbClr val="2C3A45"/>
                </a:solidFill>
                <a:latin typeface="Segoe UI"/>
                <a:cs typeface="Segoe UI"/>
              </a:rPr>
              <a:t>of </a:t>
            </a:r>
            <a:r>
              <a:rPr sz="2400" spc="-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sz="2400" spc="2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subscribed</a:t>
            </a:r>
            <a:r>
              <a:rPr sz="2400" spc="20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term</a:t>
            </a:r>
            <a:r>
              <a:rPr sz="2400" spc="1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deposit,</a:t>
            </a:r>
            <a:r>
              <a:rPr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helps</a:t>
            </a:r>
            <a:r>
              <a:rPr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identify</a:t>
            </a:r>
            <a:r>
              <a:rPr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who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more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likely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buy 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future thereby developing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targeted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campaigns.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This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can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be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achieved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using ML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model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that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shortlists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whose chance </a:t>
            </a:r>
            <a:r>
              <a:rPr sz="2400" spc="-55" dirty="0">
                <a:solidFill>
                  <a:srgbClr val="2C3A45"/>
                </a:solidFill>
                <a:latin typeface="Segoe UI"/>
                <a:cs typeface="Segoe UI"/>
              </a:rPr>
              <a:t>of </a:t>
            </a:r>
            <a:r>
              <a:rPr sz="2400" spc="-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buying 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product is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more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so that their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channel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(tele marketing,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SMS/email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 etc)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can focus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only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those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customers.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will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save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resource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and their</a:t>
            </a:r>
            <a:r>
              <a:rPr sz="2400" spc="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time.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97" y="2407741"/>
            <a:ext cx="28784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5" dirty="0">
                <a:solidFill>
                  <a:srgbClr val="FF6600"/>
                </a:solidFill>
                <a:latin typeface="Calibri Light"/>
                <a:cs typeface="Calibri Light"/>
              </a:rPr>
              <a:t>O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b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j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c</a:t>
            </a: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30" dirty="0">
                <a:solidFill>
                  <a:srgbClr val="FF6600"/>
                </a:solidFill>
                <a:latin typeface="Calibri Light"/>
                <a:cs typeface="Calibri Light"/>
              </a:rPr>
              <a:t>i</a:t>
            </a:r>
            <a:r>
              <a:rPr sz="6000" spc="-110" dirty="0">
                <a:solidFill>
                  <a:srgbClr val="FF6600"/>
                </a:solidFill>
                <a:latin typeface="Calibri Light"/>
                <a:cs typeface="Calibri Light"/>
              </a:rPr>
              <a:t>v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2315083"/>
            <a:ext cx="8785225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Build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Classification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ML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model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shortlist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who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are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most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likely to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buy 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term deposit product.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 would allow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marketing team </a:t>
            </a:r>
            <a:r>
              <a:rPr sz="2400" spc="-15" dirty="0">
                <a:solidFill>
                  <a:srgbClr val="2C3A45"/>
                </a:solid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target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those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customers through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various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channels.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165" y="2407741"/>
            <a:ext cx="2323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spc="-10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s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479805"/>
            <a:ext cx="721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https://archive.ics.uci.edu/ml/datasets/Bank+Marketing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5405" y="1403350"/>
            <a:ext cx="80797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2C3A45"/>
                </a:solidFill>
                <a:latin typeface="Segoe UI"/>
                <a:cs typeface="Segoe UI"/>
              </a:rPr>
              <a:t>bank-additional-full.csv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: 20 inputs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(+1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target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variable)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and </a:t>
            </a:r>
            <a:r>
              <a:rPr sz="2400" spc="-6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41118</a:t>
            </a:r>
            <a:r>
              <a:rPr sz="2400" spc="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observations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5405" y="2644266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3A45"/>
                </a:solidFill>
                <a:latin typeface="Segoe UI"/>
                <a:cs typeface="Segoe UI"/>
              </a:rPr>
              <a:t>Assumptions: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5405" y="3557396"/>
            <a:ext cx="857567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‘Duration’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feature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dropped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as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suggested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in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dataset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description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ts val="2735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frequently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occurring</a:t>
            </a:r>
            <a:r>
              <a:rPr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missing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value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‘unknown’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considered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as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another 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category</a:t>
            </a:r>
            <a:r>
              <a:rPr sz="2400" spc="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for</a:t>
            </a:r>
            <a:r>
              <a:rPr sz="2400" spc="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categorical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features.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Duplicate</a:t>
            </a:r>
            <a:r>
              <a:rPr sz="2400" spc="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rows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were</a:t>
            </a:r>
            <a:r>
              <a:rPr sz="2400" spc="-5" dirty="0">
                <a:solidFill>
                  <a:srgbClr val="2C3A45"/>
                </a:solidFill>
                <a:latin typeface="Segoe UI"/>
                <a:cs typeface="Segoe UI"/>
              </a:rPr>
              <a:t> deleted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from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 the dataset.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5445" y="1585086"/>
            <a:ext cx="127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E</a:t>
            </a:r>
            <a:r>
              <a:rPr sz="6000" spc="-114" dirty="0">
                <a:solidFill>
                  <a:srgbClr val="FF6600"/>
                </a:solidFill>
                <a:latin typeface="Calibri Light"/>
                <a:cs typeface="Calibri Light"/>
              </a:rPr>
              <a:t>D</a:t>
            </a: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A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7251" y="1585086"/>
            <a:ext cx="640651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spc="-5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1.</a:t>
            </a: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Univariate</a:t>
            </a:r>
            <a:r>
              <a:rPr sz="6000" spc="-12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11" y="2824391"/>
            <a:ext cx="5511905" cy="34001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9959" y="2814485"/>
            <a:ext cx="5703415" cy="30209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525525"/>
            <a:ext cx="998220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8173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Jobs,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administrative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staffs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technicians.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Married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subscription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1271</Words>
  <Application>Microsoft Office PowerPoint</Application>
  <PresentationFormat>Widescreen</PresentationFormat>
  <Paragraphs>114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MT</vt:lpstr>
      <vt:lpstr>Calibri</vt:lpstr>
      <vt:lpstr>Calibri Light</vt:lpstr>
      <vt:lpstr>Segoe UI</vt:lpstr>
      <vt:lpstr>Times New Roman</vt:lpstr>
      <vt:lpstr>Office Theme</vt:lpstr>
      <vt:lpstr>Project: Bank Marketing Campaign</vt:lpstr>
      <vt:lpstr>PowerPoint Presentation</vt:lpstr>
      <vt:lpstr>Problem  Statement</vt:lpstr>
      <vt:lpstr>Business  Understan  ding</vt:lpstr>
      <vt:lpstr>PowerPoint Presentation</vt:lpstr>
      <vt:lpstr>bank-additional-full.csv: 20 inputs (+1 target variable) and  41118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 results</vt:lpstr>
      <vt:lpstr>PowerPoint Presentation</vt:lpstr>
      <vt:lpstr>PowerPoint Presentation</vt:lpstr>
      <vt:lpstr>AUC-ROC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archanadevi4688@outlook.com</dc:creator>
  <cp:lastModifiedBy>kshipra dhame</cp:lastModifiedBy>
  <cp:revision>1</cp:revision>
  <dcterms:created xsi:type="dcterms:W3CDTF">2024-02-29T16:26:35Z</dcterms:created>
  <dcterms:modified xsi:type="dcterms:W3CDTF">2024-02-29T16:27:50Z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2024-02-29T00:00:00Z</vt:filetime>
  </property>
</Properties>
</file>