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342640" cy="6858000"/>
          </a:xfrm>
          <a:custGeom>
            <a:avLst/>
            <a:gdLst/>
            <a:ahLst/>
            <a:cxnLst/>
            <a:rect l="l" t="t" r="r" b="b"/>
            <a:pathLst>
              <a:path w="3342640" h="6858000">
                <a:moveTo>
                  <a:pt x="3342132" y="0"/>
                </a:moveTo>
                <a:lnTo>
                  <a:pt x="0" y="0"/>
                </a:lnTo>
                <a:lnTo>
                  <a:pt x="0" y="6857999"/>
                </a:lnTo>
                <a:lnTo>
                  <a:pt x="3342132" y="6857999"/>
                </a:lnTo>
                <a:lnTo>
                  <a:pt x="334213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33415" cy="6858000"/>
          </a:xfrm>
          <a:custGeom>
            <a:avLst/>
            <a:gdLst/>
            <a:ahLst/>
            <a:cxnLst/>
            <a:rect l="l" t="t" r="r" b="b"/>
            <a:pathLst>
              <a:path w="5733415" h="6858000">
                <a:moveTo>
                  <a:pt x="5733288" y="0"/>
                </a:moveTo>
                <a:lnTo>
                  <a:pt x="0" y="0"/>
                </a:lnTo>
                <a:lnTo>
                  <a:pt x="0" y="6857999"/>
                </a:lnTo>
                <a:lnTo>
                  <a:pt x="5733288" y="6857999"/>
                </a:lnTo>
                <a:lnTo>
                  <a:pt x="5733288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5415" y="1864893"/>
            <a:ext cx="2825750" cy="104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69" y="1403350"/>
            <a:ext cx="12129261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Bank%2BMarke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0203" y="0"/>
            <a:ext cx="8874760" cy="6586855"/>
            <a:chOff x="870203" y="0"/>
            <a:chExt cx="8874760" cy="6586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0"/>
              <a:ext cx="2325624" cy="2325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70203" y="1539239"/>
              <a:ext cx="8874760" cy="5047615"/>
            </a:xfrm>
            <a:custGeom>
              <a:avLst/>
              <a:gdLst/>
              <a:ahLst/>
              <a:cxnLst/>
              <a:rect l="l" t="t" r="r" b="b"/>
              <a:pathLst>
                <a:path w="8874760" h="5047615">
                  <a:moveTo>
                    <a:pt x="8874252" y="0"/>
                  </a:moveTo>
                  <a:lnTo>
                    <a:pt x="0" y="0"/>
                  </a:lnTo>
                  <a:lnTo>
                    <a:pt x="0" y="5047488"/>
                  </a:lnTo>
                  <a:lnTo>
                    <a:pt x="8874252" y="5047488"/>
                  </a:lnTo>
                  <a:lnTo>
                    <a:pt x="8874252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9858" y="1518615"/>
            <a:ext cx="862584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1845" algn="l"/>
              </a:tabLst>
            </a:pPr>
            <a:r>
              <a:rPr sz="6600" spc="-5" dirty="0"/>
              <a:t>Explo</a:t>
            </a:r>
            <a:r>
              <a:rPr sz="6600" spc="-135" dirty="0"/>
              <a:t>r</a:t>
            </a:r>
            <a:r>
              <a:rPr sz="6600" spc="-70" dirty="0"/>
              <a:t>at</a:t>
            </a:r>
            <a:r>
              <a:rPr sz="6600" spc="-5" dirty="0"/>
              <a:t>o</a:t>
            </a:r>
            <a:r>
              <a:rPr sz="6600" spc="20" dirty="0"/>
              <a:t>r</a:t>
            </a:r>
            <a:r>
              <a:rPr sz="6600" dirty="0"/>
              <a:t>y</a:t>
            </a:r>
            <a:r>
              <a:rPr sz="6600" spc="-30" dirty="0"/>
              <a:t> </a:t>
            </a:r>
            <a:r>
              <a:rPr sz="6600" spc="-5" dirty="0"/>
              <a:t>D</a:t>
            </a:r>
            <a:r>
              <a:rPr sz="6600" spc="-75" dirty="0"/>
              <a:t>a</a:t>
            </a:r>
            <a:r>
              <a:rPr sz="6600" spc="-90" dirty="0"/>
              <a:t>t</a:t>
            </a:r>
            <a:r>
              <a:rPr sz="6600" dirty="0"/>
              <a:t>a	Anal</a:t>
            </a:r>
            <a:r>
              <a:rPr sz="6600" spc="-65" dirty="0"/>
              <a:t>y</a:t>
            </a:r>
            <a:r>
              <a:rPr sz="6600" spc="-5" dirty="0"/>
              <a:t>sis</a:t>
            </a:r>
            <a:endParaRPr sz="6600"/>
          </a:p>
        </p:txBody>
      </p:sp>
      <p:sp>
        <p:nvSpPr>
          <p:cNvPr id="7" name="object 7"/>
          <p:cNvSpPr txBox="1"/>
          <p:nvPr/>
        </p:nvSpPr>
        <p:spPr>
          <a:xfrm>
            <a:off x="924458" y="2819400"/>
            <a:ext cx="9057742" cy="2500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Project: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r>
              <a:rPr sz="4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Campaign </a:t>
            </a:r>
            <a:r>
              <a:rPr sz="4000" b="1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lang="en-GB" sz="4000" b="1" spc="-89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sz="40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4000" b="1" spc="95" dirty="0">
                <a:solidFill>
                  <a:srgbClr val="FFFFFF"/>
                </a:solidFill>
                <a:latin typeface="Calibri"/>
                <a:cs typeface="Calibri"/>
              </a:rPr>
              <a:t>Ishwar </a:t>
            </a:r>
            <a:r>
              <a:rPr lang="en-GB" sz="4000" b="1" spc="95" dirty="0" err="1">
                <a:solidFill>
                  <a:srgbClr val="FFFFFF"/>
                </a:solidFill>
                <a:latin typeface="Calibri"/>
                <a:cs typeface="Calibri"/>
              </a:rPr>
              <a:t>Balasaheb</a:t>
            </a:r>
            <a:r>
              <a:rPr lang="en-GB" sz="40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4000" b="1" spc="95" dirty="0" err="1">
                <a:solidFill>
                  <a:srgbClr val="FFFFFF"/>
                </a:solidFill>
                <a:latin typeface="Calibri"/>
                <a:cs typeface="Calibri"/>
              </a:rPr>
              <a:t>Bankar</a:t>
            </a:r>
            <a:endParaRPr lang="en-GB" sz="4000" b="1" spc="9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r>
              <a:rPr sz="4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LISUM</a:t>
            </a:r>
            <a:r>
              <a:rPr lang="en-GB" sz="4000" b="1" spc="-5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</a:p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Specialization:</a:t>
            </a:r>
            <a:r>
              <a:rPr sz="40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1026033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previous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campaign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succeeded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failed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existent</a:t>
            </a:r>
            <a:endParaRPr sz="2800">
              <a:latin typeface="Calibri"/>
              <a:cs typeface="Calibri"/>
            </a:endParaRPr>
          </a:p>
          <a:p>
            <a:pPr marL="241300" marR="231140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previous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campaign,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percentage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less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those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21" y="3515302"/>
            <a:ext cx="5627111" cy="28803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0817" y="3541776"/>
            <a:ext cx="5627111" cy="29885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9956800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group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contacted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mostly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60</a:t>
            </a:r>
            <a:endParaRPr sz="2800">
              <a:latin typeface="Calibri"/>
              <a:cs typeface="Calibri"/>
            </a:endParaRPr>
          </a:p>
          <a:p>
            <a:pPr marL="241300" marR="459105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follow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campaign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8" y="3511023"/>
            <a:ext cx="5625614" cy="28494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7665" y="3503904"/>
            <a:ext cx="5627111" cy="2857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5525"/>
            <a:ext cx="2364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Correlation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825" y="2123860"/>
            <a:ext cx="8822845" cy="44662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29152" y="1585086"/>
            <a:ext cx="594106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6840"/>
              </a:lnSpc>
              <a:spcBef>
                <a:spcPts val="100"/>
              </a:spcBef>
            </a:pP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EDA</a:t>
            </a:r>
            <a:endParaRPr sz="6000">
              <a:latin typeface="Calibri Light"/>
              <a:cs typeface="Calibri Light"/>
            </a:endParaRPr>
          </a:p>
          <a:p>
            <a:pPr marL="12700">
              <a:lnSpc>
                <a:spcPts val="6840"/>
              </a:lnSpc>
            </a:pPr>
            <a:r>
              <a:rPr sz="6000" spc="-25" dirty="0">
                <a:solidFill>
                  <a:srgbClr val="FF6600"/>
                </a:solidFill>
                <a:latin typeface="Calibri Light"/>
                <a:cs typeface="Calibri Light"/>
              </a:rPr>
              <a:t>2.</a:t>
            </a:r>
            <a:r>
              <a:rPr sz="6000" spc="-9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Bivariate</a:t>
            </a:r>
            <a:r>
              <a:rPr sz="6000" spc="-12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Analysis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796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95"/>
              </a:spcBef>
              <a:buFont typeface="Calibri"/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Classification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across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age-groups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146" y="2398890"/>
            <a:ext cx="9767962" cy="37246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10053955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5085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Looking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groups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age-groups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26-40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41-60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yrs,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majority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835" y="2824962"/>
            <a:ext cx="9082783" cy="34674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76503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1341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Looking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(campaign)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greater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customer,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haven't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484" y="2742057"/>
            <a:ext cx="8870022" cy="3386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632950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62255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Looking </a:t>
            </a:r>
            <a:r>
              <a:rPr sz="2800" spc="-15" dirty="0">
                <a:latin typeface="Calibri"/>
                <a:cs typeface="Calibri"/>
              </a:rPr>
              <a:t>at relation </a:t>
            </a:r>
            <a:r>
              <a:rPr sz="2800" spc="-10" dirty="0">
                <a:latin typeface="Calibri"/>
                <a:cs typeface="Calibri"/>
              </a:rPr>
              <a:t>between 'age_group' </a:t>
            </a:r>
            <a:r>
              <a:rPr sz="2800" spc="-5" dirty="0">
                <a:latin typeface="Calibri"/>
                <a:cs typeface="Calibri"/>
              </a:rPr>
              <a:t>and 'campaign'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contacts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age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26-40 and 41-60 </a:t>
            </a:r>
            <a:r>
              <a:rPr sz="2800" spc="-15" dirty="0">
                <a:latin typeface="Calibri"/>
                <a:cs typeface="Calibri"/>
              </a:rPr>
              <a:t>age-groups </a:t>
            </a:r>
            <a:r>
              <a:rPr sz="2800" spc="-5" dirty="0">
                <a:latin typeface="Calibri"/>
                <a:cs typeface="Calibri"/>
              </a:rPr>
              <a:t>witness majority of the </a:t>
            </a:r>
            <a:r>
              <a:rPr sz="2800" spc="-15" dirty="0">
                <a:latin typeface="Calibri"/>
                <a:cs typeface="Calibri"/>
              </a:rPr>
              <a:t>contacts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 in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campaign. </a:t>
            </a:r>
            <a:r>
              <a:rPr sz="2800" spc="-10" dirty="0">
                <a:latin typeface="Calibri"/>
                <a:cs typeface="Calibri"/>
              </a:rPr>
              <a:t>These two age-groups seem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target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groups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bank.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276" y="3078708"/>
            <a:ext cx="9017734" cy="34383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10345420" cy="18180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Looking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Looking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'admin',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'blue-collar'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'technician'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prominent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rejected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951" y="2750591"/>
            <a:ext cx="9734952" cy="36837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10049510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marital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married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majority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comparatively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married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deposit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843" y="2404719"/>
            <a:ext cx="10338370" cy="3917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7929" y="2407741"/>
            <a:ext cx="23037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90" dirty="0">
                <a:solidFill>
                  <a:srgbClr val="FF6600"/>
                </a:solidFill>
                <a:latin typeface="Calibri Light"/>
                <a:cs typeface="Calibri Light"/>
              </a:rPr>
              <a:t>g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n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d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spc="-15" dirty="0"/>
              <a:t>Problem</a:t>
            </a:r>
            <a:r>
              <a:rPr spc="-10" dirty="0"/>
              <a:t> </a:t>
            </a:r>
            <a:r>
              <a:rPr spc="-20" dirty="0"/>
              <a:t>Statement </a:t>
            </a:r>
            <a:r>
              <a:rPr spc="-620" dirty="0"/>
              <a:t> </a:t>
            </a:r>
            <a:r>
              <a:rPr spc="-15" dirty="0"/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5415" y="2884195"/>
            <a:ext cx="272034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20" dirty="0">
                <a:solidFill>
                  <a:srgbClr val="FF6600"/>
                </a:solidFill>
                <a:latin typeface="Calibri"/>
                <a:cs typeface="Calibri"/>
              </a:rPr>
              <a:t>EDA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5" dirty="0">
                <a:solidFill>
                  <a:srgbClr val="FF6600"/>
                </a:solidFill>
                <a:latin typeface="Calibri"/>
                <a:cs typeface="Calibri"/>
              </a:rPr>
              <a:t>Recommendations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666605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education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against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choice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subscription</a:t>
            </a:r>
            <a:endParaRPr sz="2800">
              <a:latin typeface="Calibri"/>
              <a:cs typeface="Calibri"/>
            </a:endParaRPr>
          </a:p>
          <a:p>
            <a:pPr marL="241300" marR="460375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university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degree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227" y="2607259"/>
            <a:ext cx="9560745" cy="36232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969581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comparatively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those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housing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943" y="2397556"/>
            <a:ext cx="9597672" cy="364627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969581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loan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comparatively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those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773" y="2517190"/>
            <a:ext cx="9545762" cy="36174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1035748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poutcome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success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previous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marketing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campaign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resulted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deposit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86" y="2394470"/>
            <a:ext cx="9315021" cy="35294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720" y="1585086"/>
            <a:ext cx="3431540" cy="34093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065" marR="5080" algn="ctr">
              <a:lnSpc>
                <a:spcPct val="90000"/>
              </a:lnSpc>
              <a:spcBef>
                <a:spcPts val="820"/>
              </a:spcBef>
            </a:pPr>
            <a:r>
              <a:rPr sz="6000" spc="-170" dirty="0">
                <a:solidFill>
                  <a:srgbClr val="FF6600"/>
                </a:solidFill>
                <a:latin typeface="Calibri Light"/>
                <a:cs typeface="Calibri Light"/>
              </a:rPr>
              <a:t>R</a:t>
            </a:r>
            <a:r>
              <a:rPr sz="6000" spc="-40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spc="-95" dirty="0">
                <a:solidFill>
                  <a:srgbClr val="FF6600"/>
                </a:solidFill>
                <a:latin typeface="Calibri Light"/>
                <a:cs typeface="Calibri Light"/>
              </a:rPr>
              <a:t>c</a:t>
            </a: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o</a:t>
            </a:r>
            <a:r>
              <a:rPr sz="6000" spc="-95" dirty="0">
                <a:solidFill>
                  <a:srgbClr val="FF6600"/>
                </a:solidFill>
                <a:latin typeface="Calibri Light"/>
                <a:cs typeface="Calibri Light"/>
              </a:rPr>
              <a:t>m</a:t>
            </a:r>
            <a:r>
              <a:rPr sz="6000" spc="-105" dirty="0">
                <a:solidFill>
                  <a:srgbClr val="FF6600"/>
                </a:solidFill>
                <a:latin typeface="Calibri Light"/>
                <a:cs typeface="Calibri Light"/>
              </a:rPr>
              <a:t>m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n  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dation to </a:t>
            </a:r>
            <a:r>
              <a:rPr sz="6000" spc="-4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75" dirty="0">
                <a:solidFill>
                  <a:srgbClr val="FF6600"/>
                </a:solidFill>
                <a:latin typeface="Calibri Light"/>
                <a:cs typeface="Calibri Light"/>
              </a:rPr>
              <a:t>improve </a:t>
            </a:r>
            <a:r>
              <a:rPr sz="6000" spc="-7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campaign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026" y="845566"/>
            <a:ext cx="8335009" cy="32937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20" dirty="0">
                <a:latin typeface="Calibri"/>
                <a:cs typeface="Calibri"/>
              </a:rPr>
              <a:t>May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most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effective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month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contact customers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Increase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time</a:t>
            </a:r>
            <a:r>
              <a:rPr sz="2400" b="1" dirty="0">
                <a:latin typeface="Calibri"/>
                <a:cs typeface="Calibri"/>
              </a:rPr>
              <a:t> of</a:t>
            </a:r>
            <a:r>
              <a:rPr sz="2400" b="1" spc="-10" dirty="0">
                <a:latin typeface="Calibri"/>
                <a:cs typeface="Calibri"/>
              </a:rPr>
              <a:t> contacts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made</a:t>
            </a:r>
            <a:r>
              <a:rPr sz="2400" b="1" dirty="0">
                <a:latin typeface="Calibri"/>
                <a:cs typeface="Calibri"/>
              </a:rPr>
              <a:t> per</a:t>
            </a:r>
            <a:r>
              <a:rPr sz="2400" b="1" spc="-10" dirty="0">
                <a:latin typeface="Calibri"/>
                <a:cs typeface="Calibri"/>
              </a:rPr>
              <a:t> customer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ts val="2735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Give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more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focus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10" dirty="0">
                <a:latin typeface="Calibri"/>
                <a:cs typeface="Calibri"/>
              </a:rPr>
              <a:t> university </a:t>
            </a:r>
            <a:r>
              <a:rPr sz="2400" b="1" spc="-15" dirty="0">
                <a:latin typeface="Calibri"/>
                <a:cs typeface="Calibri"/>
              </a:rPr>
              <a:t>graduate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students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high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400" b="1" dirty="0">
                <a:latin typeface="Calibri"/>
                <a:cs typeface="Calibri"/>
              </a:rPr>
              <a:t>school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degree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students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ts val="2590"/>
              </a:lnSpc>
              <a:spcBef>
                <a:spcPts val="103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age-groups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26-40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41-60 </a:t>
            </a:r>
            <a:r>
              <a:rPr sz="2400" b="1" spc="-20" dirty="0">
                <a:latin typeface="Calibri"/>
                <a:cs typeface="Calibri"/>
              </a:rPr>
              <a:t>have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higher proportion </a:t>
            </a:r>
            <a:r>
              <a:rPr sz="2400" b="1" dirty="0">
                <a:latin typeface="Calibri"/>
                <a:cs typeface="Calibri"/>
              </a:rPr>
              <a:t> among </a:t>
            </a:r>
            <a:r>
              <a:rPr sz="2400" b="1" spc="-10" dirty="0">
                <a:latin typeface="Calibri"/>
                <a:cs typeface="Calibri"/>
              </a:rPr>
              <a:t>customers, </a:t>
            </a:r>
            <a:r>
              <a:rPr sz="2400" b="1" spc="-15" dirty="0">
                <a:latin typeface="Calibri"/>
                <a:cs typeface="Calibri"/>
              </a:rPr>
              <a:t>therefore </a:t>
            </a:r>
            <a:r>
              <a:rPr sz="2400" b="1" dirty="0">
                <a:latin typeface="Calibri"/>
                <a:cs typeface="Calibri"/>
              </a:rPr>
              <a:t>these </a:t>
            </a:r>
            <a:r>
              <a:rPr sz="2400" b="1" spc="-10" dirty="0">
                <a:latin typeface="Calibri"/>
                <a:cs typeface="Calibri"/>
              </a:rPr>
              <a:t>groups present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profitable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target for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marketing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team.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45" dirty="0">
                <a:latin typeface="Calibri"/>
                <a:cs typeface="Calibri"/>
              </a:rPr>
              <a:t>Target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admins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technicians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more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subscriptions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720" y="1585086"/>
            <a:ext cx="3431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0" dirty="0">
                <a:solidFill>
                  <a:srgbClr val="FF6600"/>
                </a:solidFill>
                <a:latin typeface="Calibri Light"/>
                <a:cs typeface="Calibri Light"/>
              </a:rPr>
              <a:t>Recommen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36" y="3231260"/>
            <a:ext cx="225806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54610">
              <a:lnSpc>
                <a:spcPts val="6480"/>
              </a:lnSpc>
              <a:spcBef>
                <a:spcPts val="915"/>
              </a:spcBef>
            </a:pPr>
            <a:r>
              <a:rPr sz="6000" spc="-70" dirty="0">
                <a:solidFill>
                  <a:srgbClr val="FF6600"/>
                </a:solidFill>
                <a:latin typeface="Calibri Light"/>
                <a:cs typeface="Calibri Light"/>
              </a:rPr>
              <a:t>for </a:t>
            </a:r>
            <a:r>
              <a:rPr sz="6000" spc="-25" dirty="0">
                <a:solidFill>
                  <a:srgbClr val="FF6600"/>
                </a:solidFill>
                <a:latin typeface="Calibri Light"/>
                <a:cs typeface="Calibri Light"/>
              </a:rPr>
              <a:t>this </a:t>
            </a:r>
            <a:r>
              <a:rPr sz="6000" spc="-134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d</a:t>
            </a:r>
            <a:r>
              <a:rPr sz="6000" spc="-10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114" dirty="0">
                <a:solidFill>
                  <a:srgbClr val="FF6600"/>
                </a:solidFill>
                <a:latin typeface="Calibri Light"/>
                <a:cs typeface="Calibri Light"/>
              </a:rPr>
              <a:t>t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as</a:t>
            </a:r>
            <a:r>
              <a:rPr sz="6000" spc="-85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t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84" y="2407741"/>
            <a:ext cx="39808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spc="-30" dirty="0">
                <a:solidFill>
                  <a:srgbClr val="FF6600"/>
                </a:solidFill>
                <a:latin typeface="Calibri Light"/>
                <a:cs typeface="Calibri Light"/>
              </a:rPr>
              <a:t>ded</a:t>
            </a:r>
            <a:r>
              <a:rPr sz="6000" spc="-13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models</a:t>
            </a:r>
            <a:r>
              <a:rPr sz="6000" spc="-23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3600" b="1" spc="-7" baseline="19675" dirty="0">
                <a:latin typeface="Calibri"/>
                <a:cs typeface="Calibri"/>
              </a:rPr>
              <a:t>5.</a:t>
            </a:r>
            <a:endParaRPr sz="3600" baseline="1967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4026" y="845566"/>
            <a:ext cx="2858770" cy="23056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Logistic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Naïve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Bayes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Decision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marL="469900" marR="466090" indent="-457200">
              <a:lnSpc>
                <a:spcPct val="1246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Calibri"/>
                <a:cs typeface="Calibri"/>
              </a:rPr>
              <a:t>Random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Forest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Boost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4026" y="3673220"/>
            <a:ext cx="822261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latin typeface="Calibri"/>
                <a:cs typeface="Calibri"/>
              </a:rPr>
              <a:t>Hyper </a:t>
            </a:r>
            <a:r>
              <a:rPr sz="2400" b="1" spc="-15" dirty="0">
                <a:latin typeface="Calibri"/>
                <a:cs typeface="Calibri"/>
              </a:rPr>
              <a:t>parameter </a:t>
            </a:r>
            <a:r>
              <a:rPr sz="2400" b="1" spc="-5" dirty="0">
                <a:latin typeface="Calibri"/>
                <a:cs typeface="Calibri"/>
              </a:rPr>
              <a:t>tuning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model </a:t>
            </a:r>
            <a:r>
              <a:rPr sz="2400" b="1" spc="-10" dirty="0">
                <a:latin typeface="Calibri"/>
                <a:cs typeface="Calibri"/>
              </a:rPr>
              <a:t>evaluation </a:t>
            </a:r>
            <a:r>
              <a:rPr sz="2400" b="1" spc="-5" dirty="0">
                <a:latin typeface="Calibri"/>
                <a:cs typeface="Calibri"/>
              </a:rPr>
              <a:t>will be performed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order</a:t>
            </a:r>
            <a:r>
              <a:rPr sz="2400" b="1" spc="-15" dirty="0">
                <a:latin typeface="Calibri"/>
                <a:cs typeface="Calibri"/>
              </a:rPr>
              <a:t> 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determine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best</a:t>
            </a:r>
            <a:r>
              <a:rPr sz="2400" b="1" dirty="0">
                <a:latin typeface="Calibri"/>
                <a:cs typeface="Calibri"/>
              </a:rPr>
              <a:t> model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important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3" y="6226055"/>
            <a:ext cx="1621796" cy="2702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6009" y="2361387"/>
            <a:ext cx="351091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10" dirty="0"/>
              <a:t> </a:t>
            </a:r>
            <a:r>
              <a:rPr sz="6600" spc="-170" dirty="0"/>
              <a:t>You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37" y="1585086"/>
            <a:ext cx="315023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298450">
              <a:lnSpc>
                <a:spcPts val="6480"/>
              </a:lnSpc>
              <a:spcBef>
                <a:spcPts val="915"/>
              </a:spcBef>
            </a:pPr>
            <a:r>
              <a:rPr sz="6000" spc="-65" dirty="0">
                <a:latin typeface="Calibri Light"/>
                <a:cs typeface="Calibri Light"/>
              </a:rPr>
              <a:t>Problem </a:t>
            </a:r>
            <a:r>
              <a:rPr sz="6000" spc="-60" dirty="0">
                <a:latin typeface="Calibri Light"/>
                <a:cs typeface="Calibri Light"/>
              </a:rPr>
              <a:t> </a:t>
            </a:r>
            <a:r>
              <a:rPr sz="6000" spc="-40" dirty="0">
                <a:latin typeface="Calibri Light"/>
                <a:cs typeface="Calibri Light"/>
              </a:rPr>
              <a:t>S</a:t>
            </a:r>
            <a:r>
              <a:rPr sz="6000" spc="-114" dirty="0">
                <a:latin typeface="Calibri Light"/>
                <a:cs typeface="Calibri Light"/>
              </a:rPr>
              <a:t>t</a:t>
            </a:r>
            <a:r>
              <a:rPr sz="6000" spc="-105" dirty="0">
                <a:latin typeface="Calibri Light"/>
                <a:cs typeface="Calibri Light"/>
              </a:rPr>
              <a:t>a</a:t>
            </a:r>
            <a:r>
              <a:rPr sz="6000" spc="-90" dirty="0">
                <a:latin typeface="Calibri Light"/>
                <a:cs typeface="Calibri Light"/>
              </a:rPr>
              <a:t>t</a:t>
            </a:r>
            <a:r>
              <a:rPr sz="6000" spc="-50" dirty="0">
                <a:latin typeface="Calibri Light"/>
                <a:cs typeface="Calibri Light"/>
              </a:rPr>
              <a:t>e</a:t>
            </a:r>
            <a:r>
              <a:rPr sz="6000" spc="-105" dirty="0">
                <a:latin typeface="Calibri Light"/>
                <a:cs typeface="Calibri Light"/>
              </a:rPr>
              <a:t>m</a:t>
            </a:r>
            <a:r>
              <a:rPr sz="6000" spc="-50" dirty="0">
                <a:latin typeface="Calibri Light"/>
                <a:cs typeface="Calibri Light"/>
              </a:rPr>
              <a:t>e</a:t>
            </a:r>
            <a:r>
              <a:rPr sz="6000" spc="-120" dirty="0">
                <a:latin typeface="Calibri Light"/>
                <a:cs typeface="Calibri Light"/>
              </a:rPr>
              <a:t>n</a:t>
            </a:r>
            <a:r>
              <a:rPr sz="6000" dirty="0">
                <a:latin typeface="Calibri Light"/>
                <a:cs typeface="Calibri Light"/>
              </a:rPr>
              <a:t>t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5405" y="1403350"/>
            <a:ext cx="8785225" cy="20377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ABC Bank wants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to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sell 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it's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term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deposit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product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to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customers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and</a:t>
            </a:r>
            <a:r>
              <a:rPr sz="2400" spc="6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before</a:t>
            </a:r>
            <a:r>
              <a:rPr sz="2400" spc="6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launching</a:t>
            </a:r>
            <a:r>
              <a:rPr sz="2400" spc="6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6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product</a:t>
            </a:r>
            <a:r>
              <a:rPr sz="2400" spc="6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they</a:t>
            </a:r>
            <a:r>
              <a:rPr sz="2400" spc="6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want</a:t>
            </a:r>
            <a:r>
              <a:rPr sz="2400" spc="6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sz="2400" spc="6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develop</a:t>
            </a:r>
            <a:r>
              <a:rPr sz="2400" spc="6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 </a:t>
            </a:r>
            <a:r>
              <a:rPr sz="2400" spc="-6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model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which help them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in understanding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whether a particular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will buy their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product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or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not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(based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on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customer's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past</a:t>
            </a:r>
            <a:r>
              <a:rPr sz="2400" spc="2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interaction</a:t>
            </a:r>
            <a:r>
              <a:rPr sz="2400" spc="254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with</a:t>
            </a:r>
            <a:r>
              <a:rPr sz="2400" spc="28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bank</a:t>
            </a:r>
            <a:r>
              <a:rPr sz="2400" spc="2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or</a:t>
            </a:r>
            <a:r>
              <a:rPr sz="2400" spc="2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other</a:t>
            </a:r>
            <a:r>
              <a:rPr sz="2400" spc="2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Financial</a:t>
            </a:r>
            <a:r>
              <a:rPr sz="2400" spc="28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Institution).</a:t>
            </a:r>
            <a:r>
              <a:rPr sz="2400" spc="2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This </a:t>
            </a:r>
            <a:r>
              <a:rPr sz="2400" spc="-65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sz="2400" spc="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an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application</a:t>
            </a:r>
            <a:r>
              <a:rPr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30" dirty="0">
                <a:solidFill>
                  <a:srgbClr val="2C3A45"/>
                </a:solidFill>
                <a:latin typeface="Segoe UI"/>
                <a:cs typeface="Segoe UI"/>
              </a:rPr>
              <a:t>of</a:t>
            </a:r>
            <a:r>
              <a:rPr sz="2400" spc="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organization’s</a:t>
            </a:r>
            <a:r>
              <a:rPr sz="2400" spc="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marketing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data.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405" y="3961257"/>
            <a:ext cx="8785860" cy="13696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 algn="just">
              <a:lnSpc>
                <a:spcPct val="89200"/>
              </a:lnSpc>
              <a:spcBef>
                <a:spcPts val="40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2C3A45"/>
                </a:solidFill>
                <a:latin typeface="Segoe UI"/>
                <a:cs typeface="Segoe UI"/>
              </a:rPr>
              <a:t>Objective:</a:t>
            </a:r>
            <a:r>
              <a:rPr sz="2400" b="1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Build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a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Classification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ML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model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sz="2400" spc="6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shortlist </a:t>
            </a:r>
            <a:r>
              <a:rPr sz="2400" spc="-6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customers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who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are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most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likely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buy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term</a:t>
            </a:r>
            <a:r>
              <a:rPr sz="2400" spc="6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deposit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product.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This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would allow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marketing team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to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target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those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customers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through</a:t>
            </a:r>
            <a:r>
              <a:rPr sz="2400" spc="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various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channels.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65" y="2407741"/>
            <a:ext cx="23234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D</a:t>
            </a:r>
            <a:r>
              <a:rPr sz="6000" spc="-10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114" dirty="0">
                <a:solidFill>
                  <a:srgbClr val="FF6600"/>
                </a:solidFill>
                <a:latin typeface="Calibri Light"/>
                <a:cs typeface="Calibri Light"/>
              </a:rPr>
              <a:t>t</a:t>
            </a: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s</a:t>
            </a:r>
            <a:r>
              <a:rPr sz="6000" spc="-75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t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5405" y="479805"/>
            <a:ext cx="721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https://archive.ics.uci.edu/ml/datasets/Bank+Marketing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5405" y="1403350"/>
            <a:ext cx="807974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solidFill>
                  <a:srgbClr val="2C3A45"/>
                </a:solidFill>
                <a:latin typeface="Segoe UI"/>
                <a:cs typeface="Segoe UI"/>
              </a:rPr>
              <a:t>bank-additional-full.csv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: 20 inputs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(+1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target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variable)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and </a:t>
            </a:r>
            <a:r>
              <a:rPr sz="2400" spc="-6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41118</a:t>
            </a:r>
            <a:r>
              <a:rPr sz="2400" spc="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observations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5405" y="2644266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3A45"/>
                </a:solidFill>
                <a:latin typeface="Segoe UI"/>
                <a:cs typeface="Segoe UI"/>
              </a:rPr>
              <a:t>Assumptions: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5405" y="3557396"/>
            <a:ext cx="8575675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‘Duration’</a:t>
            </a:r>
            <a:r>
              <a:rPr sz="2400" spc="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feature</a:t>
            </a:r>
            <a:r>
              <a:rPr sz="2400" spc="-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dropped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as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suggested</a:t>
            </a:r>
            <a:r>
              <a:rPr sz="2400" spc="-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in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dataset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description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ts val="2735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frequently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occurring</a:t>
            </a:r>
            <a:r>
              <a:rPr sz="2400" spc="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missing</a:t>
            </a:r>
            <a:r>
              <a:rPr sz="2400" spc="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value</a:t>
            </a:r>
            <a:r>
              <a:rPr sz="2400" spc="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‘unknown’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considered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as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another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category</a:t>
            </a:r>
            <a:r>
              <a:rPr sz="2400" spc="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for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categorical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features.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Duplicate</a:t>
            </a:r>
            <a:r>
              <a:rPr sz="2400" spc="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rows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were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deleted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from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the dataset.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5445" y="1585086"/>
            <a:ext cx="1270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spc="-114" dirty="0">
                <a:solidFill>
                  <a:srgbClr val="FF6600"/>
                </a:solidFill>
                <a:latin typeface="Calibri Light"/>
                <a:cs typeface="Calibri Light"/>
              </a:rPr>
              <a:t>D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7251" y="1585086"/>
            <a:ext cx="640588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6840"/>
              </a:lnSpc>
              <a:spcBef>
                <a:spcPts val="100"/>
              </a:spcBef>
            </a:pP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EDA</a:t>
            </a:r>
            <a:endParaRPr sz="6000">
              <a:latin typeface="Calibri Light"/>
              <a:cs typeface="Calibri Light"/>
            </a:endParaRPr>
          </a:p>
          <a:p>
            <a:pPr marL="12700">
              <a:lnSpc>
                <a:spcPts val="6840"/>
              </a:lnSpc>
            </a:pPr>
            <a:r>
              <a:rPr sz="6000" spc="-25" dirty="0">
                <a:solidFill>
                  <a:srgbClr val="FF6600"/>
                </a:solidFill>
                <a:latin typeface="Calibri Light"/>
                <a:cs typeface="Calibri Light"/>
              </a:rPr>
              <a:t>1.</a:t>
            </a:r>
            <a:r>
              <a:rPr sz="6000" spc="-8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Univariate</a:t>
            </a:r>
            <a:r>
              <a:rPr sz="6000" spc="-13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Analysis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11" y="2824391"/>
            <a:ext cx="5511905" cy="34001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9959" y="2814485"/>
            <a:ext cx="5703415" cy="30209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525525"/>
            <a:ext cx="998220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18173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administrative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staffs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technicians.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Married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been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communicated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subscription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513570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university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graduates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school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degree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Majority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469" y="2961398"/>
            <a:ext cx="5627111" cy="32776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4033" y="3030778"/>
            <a:ext cx="5627111" cy="3483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456420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mostly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cellular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telephone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seems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853" y="3585014"/>
            <a:ext cx="5627111" cy="2867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0505" y="3504171"/>
            <a:ext cx="5627111" cy="28779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4F7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743</Words>
  <Application>Microsoft Office PowerPoint</Application>
  <PresentationFormat>Widescreen</PresentationFormat>
  <Paragraphs>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MT</vt:lpstr>
      <vt:lpstr>Calibri</vt:lpstr>
      <vt:lpstr>Calibri Light</vt:lpstr>
      <vt:lpstr>Segoe UI</vt:lpstr>
      <vt:lpstr>Office Theme</vt:lpstr>
      <vt:lpstr>Exploratory Data Analysis</vt:lpstr>
      <vt:lpstr>Problem Statement  Dataset</vt:lpstr>
      <vt:lpstr>Problem  Statement</vt:lpstr>
      <vt:lpstr>bank-additional-full.csv: 20 inputs (+1 target variable) and  41118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archanadevi4688@outlook.com</dc:creator>
  <cp:lastModifiedBy>kshipra dhame</cp:lastModifiedBy>
  <cp:revision>1</cp:revision>
  <dcterms:created xsi:type="dcterms:W3CDTF">2024-02-29T15:24:29Z</dcterms:created>
  <dcterms:modified xsi:type="dcterms:W3CDTF">2024-02-29T15:26:33Z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2024-02-29T00:00:00Z</vt:filetime>
  </property>
</Properties>
</file>