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797675" cy="987425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84">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84"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2946443" cy="4940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49664" y="0"/>
            <a:ext cx="2946443" cy="49405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9378514"/>
            <a:ext cx="2946443" cy="4940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 name="Shape 18"/>
        <p:cNvGrpSpPr/>
        <p:nvPr/>
      </p:nvGrpSpPr>
      <p:grpSpPr>
        <a:xfrm>
          <a:off x="0" y="0"/>
          <a:ext cx="0" cy="0"/>
          <a:chOff x="0" y="0"/>
          <a:chExt cx="0" cy="0"/>
        </a:xfrm>
      </p:grpSpPr>
      <p:sp>
        <p:nvSpPr>
          <p:cNvPr id="19" name="Google Shape;19;p1: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 name="Google Shape;20;p1: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 name="Shape 24"/>
        <p:cNvGrpSpPr/>
        <p:nvPr/>
      </p:nvGrpSpPr>
      <p:grpSpPr>
        <a:xfrm>
          <a:off x="0" y="0"/>
          <a:ext cx="0" cy="0"/>
          <a:chOff x="0" y="0"/>
          <a:chExt cx="0" cy="0"/>
        </a:xfrm>
      </p:grpSpPr>
      <p:sp>
        <p:nvSpPr>
          <p:cNvPr id="25" name="Google Shape;25;p2: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a:p>
        </p:txBody>
      </p:sp>
      <p:sp>
        <p:nvSpPr>
          <p:cNvPr id="26" name="Google Shape;26;p2: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 name="Shape 31"/>
        <p:cNvGrpSpPr/>
        <p:nvPr/>
      </p:nvGrpSpPr>
      <p:grpSpPr>
        <a:xfrm>
          <a:off x="0" y="0"/>
          <a:ext cx="0" cy="0"/>
          <a:chOff x="0" y="0"/>
          <a:chExt cx="0" cy="0"/>
        </a:xfrm>
      </p:grpSpPr>
      <p:sp>
        <p:nvSpPr>
          <p:cNvPr id="32" name="Google Shape;32;p3: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a:p>
        </p:txBody>
      </p:sp>
      <p:sp>
        <p:nvSpPr>
          <p:cNvPr id="33" name="Google Shape;33;p3: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 name="Shape 38"/>
        <p:cNvGrpSpPr/>
        <p:nvPr/>
      </p:nvGrpSpPr>
      <p:grpSpPr>
        <a:xfrm>
          <a:off x="0" y="0"/>
          <a:ext cx="0" cy="0"/>
          <a:chOff x="0" y="0"/>
          <a:chExt cx="0" cy="0"/>
        </a:xfrm>
      </p:grpSpPr>
      <p:sp>
        <p:nvSpPr>
          <p:cNvPr id="39" name="Google Shape;39;g83613eb6e3_1_1: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p:spPr>
      </p:sp>
      <p:sp>
        <p:nvSpPr>
          <p:cNvPr id="40" name="Google Shape;40;g83613eb6e3_1_1:notes"/>
          <p:cNvSpPr txBox="1"/>
          <p:nvPr>
            <p:ph idx="1" type="body"/>
          </p:nvPr>
        </p:nvSpPr>
        <p:spPr>
          <a:xfrm>
            <a:off x="680551" y="4690944"/>
            <a:ext cx="5438100" cy="444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 name="Google Shape;41;g83613eb6e3_1_1:notes"/>
          <p:cNvSpPr txBox="1"/>
          <p:nvPr>
            <p:ph idx="12" type="sldNum"/>
          </p:nvPr>
        </p:nvSpPr>
        <p:spPr>
          <a:xfrm>
            <a:off x="3849664" y="9378514"/>
            <a:ext cx="2946300" cy="49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p4: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a:p>
        </p:txBody>
      </p:sp>
      <p:sp>
        <p:nvSpPr>
          <p:cNvPr id="49" name="Google Shape;49;p4: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g83613eb8ce_5_1: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a:p>
        </p:txBody>
      </p:sp>
      <p:sp>
        <p:nvSpPr>
          <p:cNvPr id="56" name="Google Shape;56;g83613eb8ce_5_1: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5: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a:p>
        </p:txBody>
      </p:sp>
      <p:sp>
        <p:nvSpPr>
          <p:cNvPr id="63" name="Google Shape;63;p5: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3613eb8ce_2_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0" name="Google Shape;70;g83613eb8ce_2_0: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 name="Shape 13"/>
        <p:cNvGrpSpPr/>
        <p:nvPr/>
      </p:nvGrpSpPr>
      <p:grpSpPr>
        <a:xfrm>
          <a:off x="0" y="0"/>
          <a:ext cx="0" cy="0"/>
          <a:chOff x="0" y="0"/>
          <a:chExt cx="0" cy="0"/>
        </a:xfrm>
      </p:grpSpPr>
      <p:sp>
        <p:nvSpPr>
          <p:cNvPr id="14" name="Google Shape;14;p2"/>
          <p:cNvSpPr txBox="1"/>
          <p:nvPr/>
        </p:nvSpPr>
        <p:spPr>
          <a:xfrm>
            <a:off x="0" y="152400"/>
            <a:ext cx="1447800" cy="120032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lh4.googleusercontent.com/proxy/YA9Xoqs7jhpeuwrEjwhdi_EVSCDwUdpr72V-2YHZ2lz2y1FaqityK8c8RlZRTvUDEw3Y2TekyGNi07wcREil5Ez3ii80dA-DE8G6HAQjEmJVz8W32Wy2uaDAWwuZs6uPZtJp2zrUJ_Qps2T1CUmSpuPR8dk2XA=w128-h144-k-no" id="15" name="Google Shape;15;p2"/>
          <p:cNvPicPr preferRelativeResize="0"/>
          <p:nvPr/>
        </p:nvPicPr>
        <p:blipFill rotWithShape="1">
          <a:blip r:embed="rId2">
            <a:alphaModFix/>
          </a:blip>
          <a:srcRect b="0" l="0" r="0" t="0"/>
          <a:stretch/>
        </p:blipFill>
        <p:spPr>
          <a:xfrm>
            <a:off x="179696" y="152400"/>
            <a:ext cx="868725" cy="972000"/>
          </a:xfrm>
          <a:prstGeom prst="rect">
            <a:avLst/>
          </a:prstGeom>
          <a:noFill/>
          <a:ln>
            <a:noFill/>
          </a:ln>
        </p:spPr>
      </p:pic>
      <p:pic>
        <p:nvPicPr>
          <p:cNvPr id="16" name="Google Shape;16;p2"/>
          <p:cNvPicPr preferRelativeResize="0"/>
          <p:nvPr/>
        </p:nvPicPr>
        <p:blipFill rotWithShape="1">
          <a:blip r:embed="rId3">
            <a:alphaModFix/>
          </a:blip>
          <a:srcRect b="0" l="0" r="0" t="0"/>
          <a:stretch/>
        </p:blipFill>
        <p:spPr>
          <a:xfrm>
            <a:off x="7530152" y="1676400"/>
            <a:ext cx="1600200" cy="5050808"/>
          </a:xfrm>
          <a:prstGeom prst="rect">
            <a:avLst/>
          </a:prstGeom>
          <a:noFill/>
          <a:ln>
            <a:noFill/>
          </a:ln>
        </p:spPr>
      </p:pic>
      <p:pic>
        <p:nvPicPr>
          <p:cNvPr id="17" name="Google Shape;17;p2"/>
          <p:cNvPicPr preferRelativeResize="0"/>
          <p:nvPr/>
        </p:nvPicPr>
        <p:blipFill rotWithShape="1">
          <a:blip r:embed="rId4">
            <a:alphaModFix/>
          </a:blip>
          <a:srcRect b="0" l="0" r="0" t="0"/>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1" y="-13648"/>
            <a:ext cx="9144000" cy="6934200"/>
          </a:xfrm>
          <a:prstGeom prst="rect">
            <a:avLst/>
          </a:prstGeom>
          <a:noFill/>
          <a:ln>
            <a:noFill/>
          </a:ln>
        </p:spPr>
      </p:pic>
      <p:sp>
        <p:nvSpPr>
          <p:cNvPr id="11" name="Google Shape;11;p1"/>
          <p:cNvSpPr txBox="1"/>
          <p:nvPr/>
        </p:nvSpPr>
        <p:spPr>
          <a:xfrm>
            <a:off x="0" y="152400"/>
            <a:ext cx="1524000" cy="120032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lh4.googleusercontent.com/proxy/YA9Xoqs7jhpeuwrEjwhdi_EVSCDwUdpr72V-2YHZ2lz2y1FaqityK8c8RlZRTvUDEw3Y2TekyGNi07wcREil5Ez3ii80dA-DE8G6HAQjEmJVz8W32Wy2uaDAWwuZs6uPZtJp2zrUJ_Qps2T1CUmSpuPR8dk2XA=w128-h144-k-no" id="12" name="Google Shape;12;p1"/>
          <p:cNvPicPr preferRelativeResize="0"/>
          <p:nvPr/>
        </p:nvPicPr>
        <p:blipFill rotWithShape="1">
          <a:blip r:embed="rId2">
            <a:alphaModFix/>
          </a:blip>
          <a:srcRect b="0" l="0" r="0" t="0"/>
          <a:stretch/>
        </p:blipFill>
        <p:spPr>
          <a:xfrm>
            <a:off x="312760" y="152400"/>
            <a:ext cx="868725" cy="972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fullstackpython.com/web-framework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 name="Shape 21"/>
        <p:cNvGrpSpPr/>
        <p:nvPr/>
      </p:nvGrpSpPr>
      <p:grpSpPr>
        <a:xfrm>
          <a:off x="0" y="0"/>
          <a:ext cx="0" cy="0"/>
          <a:chOff x="0" y="0"/>
          <a:chExt cx="0" cy="0"/>
        </a:xfrm>
      </p:grpSpPr>
      <p:sp>
        <p:nvSpPr>
          <p:cNvPr id="22" name="Google Shape;22;p3"/>
          <p:cNvSpPr/>
          <p:nvPr/>
        </p:nvSpPr>
        <p:spPr>
          <a:xfrm>
            <a:off x="421500" y="1540250"/>
            <a:ext cx="8301000" cy="1323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2800" u="none" cap="none" strike="noStrike">
                <a:solidFill>
                  <a:srgbClr val="FF0000"/>
                </a:solidFill>
                <a:latin typeface="Trebuchet MS"/>
                <a:ea typeface="Trebuchet MS"/>
                <a:cs typeface="Trebuchet MS"/>
                <a:sym typeface="Trebuchet MS"/>
              </a:rPr>
              <a:t>Department of Computer Science &amp; Engineering</a:t>
            </a:r>
            <a:endParaRPr/>
          </a:p>
          <a:p>
            <a:pPr indent="0" lvl="0" marL="0" marR="0" rtl="0" algn="ctr">
              <a:lnSpc>
                <a:spcPct val="100000"/>
              </a:lnSpc>
              <a:spcBef>
                <a:spcPts val="0"/>
              </a:spcBef>
              <a:spcAft>
                <a:spcPts val="0"/>
              </a:spcAft>
              <a:buClr>
                <a:srgbClr val="000000"/>
              </a:buClr>
              <a:buSzPts val="4000"/>
              <a:buFont typeface="Arial"/>
              <a:buNone/>
            </a:pPr>
            <a:r>
              <a:t/>
            </a:r>
            <a:endParaRPr b="0" i="0" sz="3200" u="none" cap="none" strike="noStrike">
              <a:solidFill>
                <a:srgbClr val="FF0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4000"/>
              <a:buFont typeface="Arial"/>
              <a:buNone/>
            </a:pPr>
            <a:r>
              <a:rPr b="0" i="0" lang="en-US" sz="3200" u="none" cap="none" strike="noStrike">
                <a:solidFill>
                  <a:srgbClr val="FF0000"/>
                </a:solidFill>
                <a:latin typeface="Trebuchet MS"/>
                <a:ea typeface="Trebuchet MS"/>
                <a:cs typeface="Trebuchet MS"/>
                <a:sym typeface="Trebuchet MS"/>
              </a:rPr>
              <a:t>UE17CS355 – Web Tech II Laboratory</a:t>
            </a:r>
            <a:endParaRPr b="0" i="0" sz="4000" u="none" cap="none" strike="noStrike">
              <a:solidFill>
                <a:srgbClr val="FF0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0000"/>
                </a:solidFill>
                <a:latin typeface="Trebuchet MS"/>
                <a:ea typeface="Trebuchet MS"/>
                <a:cs typeface="Trebuchet MS"/>
                <a:sym typeface="Trebuchet MS"/>
              </a:rPr>
              <a:t>Project Evaluation</a:t>
            </a:r>
            <a:endParaRPr b="0" i="0" sz="4000" u="none" cap="none" strike="noStrike">
              <a:solidFill>
                <a:srgbClr val="FF0000"/>
              </a:solidFill>
              <a:latin typeface="Trebuchet MS"/>
              <a:ea typeface="Trebuchet MS"/>
              <a:cs typeface="Trebuchet MS"/>
              <a:sym typeface="Trebuchet MS"/>
            </a:endParaRPr>
          </a:p>
        </p:txBody>
      </p:sp>
      <p:sp>
        <p:nvSpPr>
          <p:cNvPr id="23" name="Google Shape;23;p3"/>
          <p:cNvSpPr txBox="1"/>
          <p:nvPr/>
        </p:nvSpPr>
        <p:spPr>
          <a:xfrm>
            <a:off x="264300" y="3984761"/>
            <a:ext cx="8458200" cy="137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latin typeface="Trebuchet MS"/>
                <a:ea typeface="Trebuchet MS"/>
                <a:cs typeface="Trebuchet MS"/>
                <a:sym typeface="Trebuchet MS"/>
              </a:rPr>
              <a:t>Project Title     :  	</a:t>
            </a:r>
            <a:r>
              <a:rPr lang="en-US" sz="2000">
                <a:latin typeface="Trebuchet MS"/>
                <a:ea typeface="Trebuchet MS"/>
                <a:cs typeface="Trebuchet MS"/>
                <a:sym typeface="Trebuchet MS"/>
              </a:rPr>
              <a:t>Home Automation System </a:t>
            </a:r>
            <a:endParaRPr sz="2000">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sz="2000">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latin typeface="Trebuchet MS"/>
                <a:ea typeface="Trebuchet MS"/>
                <a:cs typeface="Trebuchet MS"/>
                <a:sym typeface="Trebuchet MS"/>
              </a:rPr>
              <a:t>Project Team 	:  	</a:t>
            </a:r>
            <a:r>
              <a:rPr lang="en-US" sz="2000">
                <a:solidFill>
                  <a:schemeClr val="dk1"/>
                </a:solidFill>
              </a:rPr>
              <a:t>G Shreya			    PES1201700084</a:t>
            </a:r>
            <a:endParaRPr sz="2000">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lang="en-US" sz="2000">
                <a:solidFill>
                  <a:schemeClr val="dk1"/>
                </a:solidFill>
              </a:rPr>
              <a:t>					Drasti N Vadhar           PES1201700686</a:t>
            </a:r>
            <a:endParaRPr sz="2000">
              <a:solidFill>
                <a:schemeClr val="dk1"/>
              </a:solidFill>
            </a:endParaRPr>
          </a:p>
          <a:p>
            <a:pPr indent="457200" lvl="0" marL="1828800" marR="0" rtl="0" algn="l">
              <a:lnSpc>
                <a:spcPct val="100000"/>
              </a:lnSpc>
              <a:spcBef>
                <a:spcPts val="0"/>
              </a:spcBef>
              <a:spcAft>
                <a:spcPts val="0"/>
              </a:spcAft>
              <a:buClr>
                <a:srgbClr val="000000"/>
              </a:buClr>
              <a:buSzPts val="2000"/>
              <a:buFont typeface="Arial"/>
              <a:buNone/>
            </a:pPr>
            <a:r>
              <a:rPr lang="en-US" sz="2000">
                <a:solidFill>
                  <a:schemeClr val="dk1"/>
                </a:solidFill>
              </a:rPr>
              <a:t>Ishwar Choudhary       PES1201700189</a:t>
            </a:r>
            <a:endParaRPr sz="2000">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lang="en-US" sz="2000">
                <a:latin typeface="Trebuchet MS"/>
                <a:ea typeface="Trebuchet MS"/>
                <a:cs typeface="Trebuchet MS"/>
                <a:sym typeface="Trebuchet MS"/>
              </a:rPr>
              <a:t>					</a:t>
            </a:r>
            <a:endParaRPr sz="2000">
              <a:latin typeface="Trebuchet MS"/>
              <a:ea typeface="Trebuchet MS"/>
              <a:cs typeface="Trebuchet MS"/>
              <a:sym typeface="Trebuchet MS"/>
            </a:endParaRPr>
          </a:p>
          <a:p>
            <a:pPr indent="0" lvl="0" marL="0" marR="0" rtl="0" algn="l">
              <a:lnSpc>
                <a:spcPct val="100000"/>
              </a:lnSpc>
              <a:spcBef>
                <a:spcPts val="0"/>
              </a:spcBef>
              <a:spcAft>
                <a:spcPts val="0"/>
              </a:spcAft>
              <a:buNone/>
            </a:pPr>
            <a:r>
              <a:rPr b="0" i="0" lang="en-US" sz="2000" u="none" cap="none" strike="noStrike">
                <a:latin typeface="Trebuchet MS"/>
                <a:ea typeface="Trebuchet MS"/>
                <a:cs typeface="Trebuchet MS"/>
                <a:sym typeface="Trebuchet MS"/>
              </a:rPr>
              <a:t>		   </a:t>
            </a:r>
            <a:r>
              <a:rPr lang="en-US" sz="2000">
                <a:latin typeface="Trebuchet MS"/>
                <a:ea typeface="Trebuchet MS"/>
                <a:cs typeface="Trebuchet MS"/>
                <a:sym typeface="Trebuchet MS"/>
              </a:rPr>
              <a:t>			</a:t>
            </a:r>
            <a:endParaRPr b="0" i="0" sz="2000" u="none" cap="none" strike="noStrike">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 name="Shape 27"/>
        <p:cNvGrpSpPr/>
        <p:nvPr/>
      </p:nvGrpSpPr>
      <p:grpSpPr>
        <a:xfrm>
          <a:off x="0" y="0"/>
          <a:ext cx="0" cy="0"/>
          <a:chOff x="0" y="0"/>
          <a:chExt cx="0" cy="0"/>
        </a:xfrm>
      </p:grpSpPr>
      <p:sp>
        <p:nvSpPr>
          <p:cNvPr id="28" name="Google Shape;28;p4"/>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 name="Google Shape;29;p4"/>
          <p:cNvSpPr txBox="1"/>
          <p:nvPr/>
        </p:nvSpPr>
        <p:spPr>
          <a:xfrm>
            <a:off x="2667000" y="1143000"/>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Project Description</a:t>
            </a:r>
            <a:endParaRPr b="0" i="0" sz="1800" u="none" cap="none" strike="noStrike">
              <a:solidFill>
                <a:schemeClr val="dk1"/>
              </a:solidFill>
              <a:latin typeface="Arial"/>
              <a:ea typeface="Arial"/>
              <a:cs typeface="Arial"/>
              <a:sym typeface="Arial"/>
            </a:endParaRPr>
          </a:p>
        </p:txBody>
      </p:sp>
      <p:sp>
        <p:nvSpPr>
          <p:cNvPr id="30" name="Google Shape;30;p4"/>
          <p:cNvSpPr txBox="1"/>
          <p:nvPr/>
        </p:nvSpPr>
        <p:spPr>
          <a:xfrm>
            <a:off x="-66975" y="1511300"/>
            <a:ext cx="7281000" cy="5496600"/>
          </a:xfrm>
          <a:prstGeom prst="rect">
            <a:avLst/>
          </a:prstGeom>
          <a:noFill/>
          <a:ln>
            <a:noFill/>
          </a:ln>
        </p:spPr>
        <p:txBody>
          <a:bodyPr anchorCtr="0" anchor="t" bIns="0" lIns="0" spcFirstLastPara="1" rIns="0" wrap="square" tIns="12700">
            <a:noAutofit/>
          </a:bodyPr>
          <a:lstStyle/>
          <a:p>
            <a:pPr indent="0" lvl="0" marL="457200" marR="0" rtl="0" algn="just">
              <a:lnSpc>
                <a:spcPct val="100000"/>
              </a:lnSpc>
              <a:spcBef>
                <a:spcPts val="0"/>
              </a:spcBef>
              <a:spcAft>
                <a:spcPts val="0"/>
              </a:spcAft>
              <a:buClr>
                <a:schemeClr val="dk1"/>
              </a:buClr>
              <a:buSzPts val="1100"/>
              <a:buFont typeface="Arial"/>
              <a:buNone/>
            </a:pPr>
            <a:r>
              <a:rPr lang="en-US" sz="1100">
                <a:solidFill>
                  <a:schemeClr val="dk1"/>
                </a:solidFill>
              </a:rPr>
              <a:t>		 	 	 		</a:t>
            </a:r>
            <a:endParaRPr sz="1100">
              <a:solidFill>
                <a:schemeClr val="dk1"/>
              </a:solidFill>
            </a:endParaRPr>
          </a:p>
          <a:p>
            <a:pPr indent="0" lvl="0" marL="457200" marR="0" rtl="0" algn="just">
              <a:lnSpc>
                <a:spcPct val="100000"/>
              </a:lnSpc>
              <a:spcBef>
                <a:spcPts val="0"/>
              </a:spcBef>
              <a:spcAft>
                <a:spcPts val="0"/>
              </a:spcAft>
              <a:buClr>
                <a:schemeClr val="dk1"/>
              </a:buClr>
              <a:buSzPts val="1100"/>
              <a:buFont typeface="Arial"/>
              <a:buNone/>
            </a:pPr>
            <a:r>
              <a:rPr lang="en-US" sz="1100">
                <a:solidFill>
                  <a:schemeClr val="dk1"/>
                </a:solidFill>
              </a:rPr>
              <a:t>			</a:t>
            </a:r>
            <a:endParaRPr sz="1100">
              <a:solidFill>
                <a:schemeClr val="dk1"/>
              </a:solidFill>
            </a:endParaRPr>
          </a:p>
          <a:p>
            <a:pPr indent="0" lvl="0" marL="457200" marR="0" rtl="0" algn="just">
              <a:lnSpc>
                <a:spcPct val="100000"/>
              </a:lnSpc>
              <a:spcBef>
                <a:spcPts val="0"/>
              </a:spcBef>
              <a:spcAft>
                <a:spcPts val="0"/>
              </a:spcAft>
              <a:buClr>
                <a:schemeClr val="dk1"/>
              </a:buClr>
              <a:buSzPts val="1100"/>
              <a:buFont typeface="Arial"/>
              <a:buNone/>
            </a:pPr>
            <a:r>
              <a:rPr lang="en-US" sz="1800">
                <a:latin typeface="Roboto"/>
                <a:ea typeface="Roboto"/>
                <a:cs typeface="Roboto"/>
                <a:sym typeface="Roboto"/>
              </a:rPr>
              <a:t>This is era of growing technology, it would be easier and more efficient to handle the mundane and regular tasks with as less human intervention as possible. </a:t>
            </a:r>
            <a:endParaRPr sz="1800">
              <a:latin typeface="Roboto"/>
              <a:ea typeface="Roboto"/>
              <a:cs typeface="Roboto"/>
              <a:sym typeface="Roboto"/>
            </a:endParaRPr>
          </a:p>
          <a:p>
            <a:pPr indent="0" lvl="0" marL="457200" marR="0" rtl="0" algn="just">
              <a:lnSpc>
                <a:spcPct val="100000"/>
              </a:lnSpc>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457200" marR="0" rtl="0" algn="just">
              <a:lnSpc>
                <a:spcPct val="100000"/>
              </a:lnSpc>
              <a:spcBef>
                <a:spcPts val="0"/>
              </a:spcBef>
              <a:spcAft>
                <a:spcPts val="0"/>
              </a:spcAft>
              <a:buNone/>
            </a:pPr>
            <a:r>
              <a:rPr lang="en-US" sz="1800">
                <a:latin typeface="Roboto"/>
                <a:ea typeface="Roboto"/>
                <a:cs typeface="Roboto"/>
                <a:sym typeface="Roboto"/>
              </a:rPr>
              <a:t>We have implemented a sophisticated Home Automation System using NodeMCU(</a:t>
            </a:r>
            <a:r>
              <a:rPr lang="en-US" sz="1800">
                <a:solidFill>
                  <a:schemeClr val="dk1"/>
                </a:solidFill>
                <a:latin typeface="Roboto"/>
                <a:ea typeface="Roboto"/>
                <a:cs typeface="Roboto"/>
                <a:sym typeface="Roboto"/>
              </a:rPr>
              <a:t>Node MCU is a WiFi module that has a ESP8266 microcontroller</a:t>
            </a:r>
            <a:r>
              <a:rPr lang="en-US" sz="1800">
                <a:latin typeface="Roboto"/>
                <a:ea typeface="Roboto"/>
                <a:cs typeface="Roboto"/>
                <a:sym typeface="Roboto"/>
              </a:rPr>
              <a:t>) that can control electrical devices and sensors such as lights, fans etc using an internet connected device from anywhere around the world.</a:t>
            </a:r>
            <a:endParaRPr sz="1800">
              <a:latin typeface="Roboto"/>
              <a:ea typeface="Roboto"/>
              <a:cs typeface="Roboto"/>
              <a:sym typeface="Roboto"/>
            </a:endParaRPr>
          </a:p>
          <a:p>
            <a:pPr indent="0" lvl="0" marL="457200" marR="0" rtl="0" algn="just">
              <a:lnSpc>
                <a:spcPct val="100000"/>
              </a:lnSpc>
              <a:spcBef>
                <a:spcPts val="0"/>
              </a:spcBef>
              <a:spcAft>
                <a:spcPts val="0"/>
              </a:spcAft>
              <a:buNone/>
            </a:pPr>
            <a:r>
              <a:t/>
            </a:r>
            <a:endParaRPr sz="1800">
              <a:latin typeface="Roboto"/>
              <a:ea typeface="Roboto"/>
              <a:cs typeface="Roboto"/>
              <a:sym typeface="Roboto"/>
            </a:endParaRPr>
          </a:p>
          <a:p>
            <a:pPr indent="0" lvl="0" marL="457200" marR="0" rtl="0" algn="just">
              <a:lnSpc>
                <a:spcPct val="100000"/>
              </a:lnSpc>
              <a:spcBef>
                <a:spcPts val="0"/>
              </a:spcBef>
              <a:spcAft>
                <a:spcPts val="0"/>
              </a:spcAft>
              <a:buNone/>
            </a:pPr>
            <a:r>
              <a:rPr lang="en-US" sz="1800">
                <a:latin typeface="Roboto"/>
                <a:ea typeface="Roboto"/>
                <a:cs typeface="Roboto"/>
                <a:sym typeface="Roboto"/>
              </a:rPr>
              <a:t>This</a:t>
            </a:r>
            <a:r>
              <a:rPr lang="en-US" sz="1800">
                <a:highlight>
                  <a:schemeClr val="lt1"/>
                </a:highlight>
                <a:latin typeface="Roboto"/>
                <a:ea typeface="Roboto"/>
                <a:cs typeface="Roboto"/>
                <a:sym typeface="Roboto"/>
              </a:rPr>
              <a:t> project is implemented with a React frontend with a Flask and Json server as backend.</a:t>
            </a:r>
            <a:endParaRPr sz="1800">
              <a:highlight>
                <a:schemeClr val="lt1"/>
              </a:highlight>
              <a:latin typeface="Roboto"/>
              <a:ea typeface="Roboto"/>
              <a:cs typeface="Roboto"/>
              <a:sym typeface="Roboto"/>
            </a:endParaRPr>
          </a:p>
          <a:p>
            <a:pPr indent="0" lvl="0" marL="457200" marR="0" rtl="0" algn="just">
              <a:lnSpc>
                <a:spcPct val="100000"/>
              </a:lnSpc>
              <a:spcBef>
                <a:spcPts val="0"/>
              </a:spcBef>
              <a:spcAft>
                <a:spcPts val="0"/>
              </a:spcAft>
              <a:buNone/>
            </a:pPr>
            <a:r>
              <a:t/>
            </a:r>
            <a:endParaRPr sz="2800" u="sng">
              <a:solidFill>
                <a:srgbClr val="0033CC"/>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 name="Shape 34"/>
        <p:cNvGrpSpPr/>
        <p:nvPr/>
      </p:nvGrpSpPr>
      <p:grpSpPr>
        <a:xfrm>
          <a:off x="0" y="0"/>
          <a:ext cx="0" cy="0"/>
          <a:chOff x="0" y="0"/>
          <a:chExt cx="0" cy="0"/>
        </a:xfrm>
      </p:grpSpPr>
      <p:sp>
        <p:nvSpPr>
          <p:cNvPr id="35" name="Google Shape;35;p5"/>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 name="Google Shape;36;p5"/>
          <p:cNvSpPr txBox="1"/>
          <p:nvPr/>
        </p:nvSpPr>
        <p:spPr>
          <a:xfrm>
            <a:off x="2607775" y="1119475"/>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Technologies Used</a:t>
            </a:r>
            <a:endParaRPr b="0" i="0" sz="1800" u="none" cap="none" strike="noStrike">
              <a:solidFill>
                <a:schemeClr val="dk1"/>
              </a:solidFill>
              <a:latin typeface="Arial"/>
              <a:ea typeface="Arial"/>
              <a:cs typeface="Arial"/>
              <a:sym typeface="Arial"/>
            </a:endParaRPr>
          </a:p>
        </p:txBody>
      </p:sp>
      <p:sp>
        <p:nvSpPr>
          <p:cNvPr id="37" name="Google Shape;37;p5"/>
          <p:cNvSpPr txBox="1"/>
          <p:nvPr/>
        </p:nvSpPr>
        <p:spPr>
          <a:xfrm>
            <a:off x="143125" y="1261100"/>
            <a:ext cx="8329800" cy="5496600"/>
          </a:xfrm>
          <a:prstGeom prst="rect">
            <a:avLst/>
          </a:prstGeom>
          <a:noFill/>
          <a:ln>
            <a:noFill/>
          </a:ln>
        </p:spPr>
        <p:txBody>
          <a:bodyPr anchorCtr="0" anchor="t" bIns="0" lIns="0" spcFirstLastPara="1" rIns="0" wrap="square" tIns="12700">
            <a:noAutofit/>
          </a:bodyPr>
          <a:lstStyle/>
          <a:p>
            <a:pPr indent="457200" lvl="0" marL="0" marR="0" rtl="0" algn="just">
              <a:lnSpc>
                <a:spcPct val="100000"/>
              </a:lnSpc>
              <a:spcBef>
                <a:spcPts val="0"/>
              </a:spcBef>
              <a:spcAft>
                <a:spcPts val="0"/>
              </a:spcAft>
              <a:buNone/>
            </a:pPr>
            <a:r>
              <a:t/>
            </a:r>
            <a:endParaRPr sz="1800">
              <a:solidFill>
                <a:srgbClr val="333333"/>
              </a:solidFill>
              <a:highlight>
                <a:srgbClr val="FFFFFF"/>
              </a:highlight>
              <a:latin typeface="Roboto"/>
              <a:ea typeface="Roboto"/>
              <a:cs typeface="Roboto"/>
              <a:sym typeface="Roboto"/>
            </a:endParaRPr>
          </a:p>
          <a:p>
            <a:pPr indent="457200" lvl="0" marL="0" marR="0" rtl="0" algn="just">
              <a:lnSpc>
                <a:spcPct val="100000"/>
              </a:lnSpc>
              <a:spcBef>
                <a:spcPts val="0"/>
              </a:spcBef>
              <a:spcAft>
                <a:spcPts val="0"/>
              </a:spcAft>
              <a:buNone/>
            </a:pPr>
            <a:r>
              <a:t/>
            </a:r>
            <a:endParaRPr sz="1800">
              <a:solidFill>
                <a:srgbClr val="333333"/>
              </a:solidFill>
              <a:highlight>
                <a:srgbClr val="FFFFFF"/>
              </a:highlight>
              <a:latin typeface="Roboto"/>
              <a:ea typeface="Roboto"/>
              <a:cs typeface="Roboto"/>
              <a:sym typeface="Roboto"/>
            </a:endParaRPr>
          </a:p>
          <a:p>
            <a:pPr indent="0" lvl="0" marL="457200" marR="0" rtl="0" algn="just">
              <a:lnSpc>
                <a:spcPct val="100000"/>
              </a:lnSpc>
              <a:spcBef>
                <a:spcPts val="0"/>
              </a:spcBef>
              <a:spcAft>
                <a:spcPts val="0"/>
              </a:spcAft>
              <a:buNone/>
            </a:pPr>
            <a:r>
              <a:rPr lang="en-US" sz="2400">
                <a:latin typeface="Roboto"/>
                <a:ea typeface="Roboto"/>
                <a:cs typeface="Roboto"/>
                <a:sym typeface="Roboto"/>
              </a:rPr>
              <a:t>ReactJS</a:t>
            </a:r>
            <a:r>
              <a:rPr lang="en-US" sz="2400">
                <a:latin typeface="Roboto"/>
                <a:ea typeface="Roboto"/>
                <a:cs typeface="Roboto"/>
                <a:sym typeface="Roboto"/>
              </a:rPr>
              <a:t>: </a:t>
            </a:r>
            <a:endParaRPr sz="2400">
              <a:latin typeface="Roboto"/>
              <a:ea typeface="Roboto"/>
              <a:cs typeface="Roboto"/>
              <a:sym typeface="Roboto"/>
            </a:endParaRPr>
          </a:p>
          <a:p>
            <a:pPr indent="0" lvl="0" marL="457200" marR="0" rtl="0" algn="just">
              <a:lnSpc>
                <a:spcPct val="100000"/>
              </a:lnSpc>
              <a:spcBef>
                <a:spcPts val="0"/>
              </a:spcBef>
              <a:spcAft>
                <a:spcPts val="0"/>
              </a:spcAft>
              <a:buNone/>
            </a:pPr>
            <a:r>
              <a:t/>
            </a:r>
            <a:endParaRPr sz="2800" u="sng">
              <a:latin typeface="Roboto"/>
              <a:ea typeface="Roboto"/>
              <a:cs typeface="Roboto"/>
              <a:sym typeface="Roboto"/>
            </a:endParaRPr>
          </a:p>
          <a:p>
            <a:pPr indent="0" lvl="0" marL="457200" marR="0" rtl="0" algn="just">
              <a:lnSpc>
                <a:spcPct val="100000"/>
              </a:lnSpc>
              <a:spcBef>
                <a:spcPts val="0"/>
              </a:spcBef>
              <a:spcAft>
                <a:spcPts val="0"/>
              </a:spcAft>
              <a:buClr>
                <a:schemeClr val="dk1"/>
              </a:buClr>
              <a:buSzPts val="1100"/>
              <a:buFont typeface="Arial"/>
              <a:buNone/>
            </a:pPr>
            <a:r>
              <a:rPr lang="en-US" sz="1800">
                <a:latin typeface="Roboto"/>
                <a:ea typeface="Roboto"/>
                <a:cs typeface="Roboto"/>
                <a:sym typeface="Roboto"/>
              </a:rPr>
              <a:t>React is used to create interactive UIs. Design simple views for each state in our application, and React will efficiently update and render just the right components when your data changes.Declarative views make the code easier to debug.</a:t>
            </a:r>
            <a:endParaRPr sz="1800">
              <a:latin typeface="Roboto"/>
              <a:ea typeface="Roboto"/>
              <a:cs typeface="Roboto"/>
              <a:sym typeface="Roboto"/>
            </a:endParaRPr>
          </a:p>
          <a:p>
            <a:pPr indent="0" lvl="0" marL="0" marR="0" rtl="0" algn="just">
              <a:lnSpc>
                <a:spcPct val="100000"/>
              </a:lnSpc>
              <a:spcBef>
                <a:spcPts val="0"/>
              </a:spcBef>
              <a:spcAft>
                <a:spcPts val="0"/>
              </a:spcAft>
              <a:buNone/>
            </a:pPr>
            <a:r>
              <a:t/>
            </a:r>
            <a:endParaRPr sz="2800">
              <a:latin typeface="Roboto"/>
              <a:ea typeface="Roboto"/>
              <a:cs typeface="Roboto"/>
              <a:sym typeface="Roboto"/>
            </a:endParaRPr>
          </a:p>
          <a:p>
            <a:pPr indent="0" lvl="0" marL="457200" marR="0" rtl="0" algn="just">
              <a:lnSpc>
                <a:spcPct val="100000"/>
              </a:lnSpc>
              <a:spcBef>
                <a:spcPts val="0"/>
              </a:spcBef>
              <a:spcAft>
                <a:spcPts val="0"/>
              </a:spcAft>
              <a:buNone/>
            </a:pPr>
            <a:r>
              <a:rPr lang="en-US" sz="2400">
                <a:latin typeface="Roboto"/>
                <a:ea typeface="Roboto"/>
                <a:cs typeface="Roboto"/>
                <a:sym typeface="Roboto"/>
              </a:rPr>
              <a:t>Flask</a:t>
            </a:r>
            <a:r>
              <a:rPr lang="en-US" sz="2400">
                <a:latin typeface="Roboto"/>
                <a:ea typeface="Roboto"/>
                <a:cs typeface="Roboto"/>
                <a:sym typeface="Roboto"/>
              </a:rPr>
              <a:t>:</a:t>
            </a:r>
            <a:endParaRPr sz="2400">
              <a:latin typeface="Roboto"/>
              <a:ea typeface="Roboto"/>
              <a:cs typeface="Roboto"/>
              <a:sym typeface="Roboto"/>
            </a:endParaRPr>
          </a:p>
          <a:p>
            <a:pPr indent="0" lvl="0" marL="457200" marR="0" rtl="0" algn="just">
              <a:lnSpc>
                <a:spcPct val="100000"/>
              </a:lnSpc>
              <a:spcBef>
                <a:spcPts val="0"/>
              </a:spcBef>
              <a:spcAft>
                <a:spcPts val="0"/>
              </a:spcAft>
              <a:buNone/>
            </a:pPr>
            <a:r>
              <a:t/>
            </a:r>
            <a:endParaRPr sz="2400">
              <a:latin typeface="Roboto"/>
              <a:ea typeface="Roboto"/>
              <a:cs typeface="Roboto"/>
              <a:sym typeface="Roboto"/>
            </a:endParaRPr>
          </a:p>
          <a:p>
            <a:pPr indent="0" lvl="0" marL="457200" marR="0" rtl="0" algn="just">
              <a:lnSpc>
                <a:spcPct val="100000"/>
              </a:lnSpc>
              <a:spcBef>
                <a:spcPts val="0"/>
              </a:spcBef>
              <a:spcAft>
                <a:spcPts val="0"/>
              </a:spcAft>
              <a:buClr>
                <a:schemeClr val="dk1"/>
              </a:buClr>
              <a:buSzPts val="1100"/>
              <a:buFont typeface="Arial"/>
              <a:buNone/>
            </a:pPr>
            <a:r>
              <a:rPr lang="en-US" sz="1800">
                <a:latin typeface="Roboto"/>
                <a:ea typeface="Roboto"/>
                <a:cs typeface="Roboto"/>
                <a:sym typeface="Roboto"/>
              </a:rPr>
              <a:t>Flask is a Python </a:t>
            </a:r>
            <a:r>
              <a:rPr lang="en-US" sz="1800">
                <a:uFill>
                  <a:noFill/>
                </a:uFill>
                <a:latin typeface="Roboto"/>
                <a:ea typeface="Roboto"/>
                <a:cs typeface="Roboto"/>
                <a:sym typeface="Roboto"/>
                <a:hlinkClick r:id="rId3"/>
              </a:rPr>
              <a:t>web framework</a:t>
            </a:r>
            <a:r>
              <a:rPr lang="en-US" sz="1800">
                <a:latin typeface="Roboto"/>
                <a:ea typeface="Roboto"/>
                <a:cs typeface="Roboto"/>
                <a:sym typeface="Roboto"/>
              </a:rPr>
              <a:t>.It is classified as a microframework because it does not require particular tools or libraries. Flask supports extensions that can add application features as if they were implemented in Flask itself.</a:t>
            </a:r>
            <a:endParaRPr sz="1800">
              <a:latin typeface="Roboto"/>
              <a:ea typeface="Roboto"/>
              <a:cs typeface="Roboto"/>
              <a:sym typeface="Roboto"/>
            </a:endParaRPr>
          </a:p>
          <a:p>
            <a:pPr indent="0" lvl="0" marL="457200" marR="0" rtl="0" algn="just">
              <a:lnSpc>
                <a:spcPct val="100000"/>
              </a:lnSpc>
              <a:spcBef>
                <a:spcPts val="0"/>
              </a:spcBef>
              <a:spcAft>
                <a:spcPts val="0"/>
              </a:spcAft>
              <a:buClr>
                <a:schemeClr val="dk1"/>
              </a:buClr>
              <a:buSzPts val="1100"/>
              <a:buFont typeface="Arial"/>
              <a:buNone/>
            </a:pPr>
            <a:r>
              <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6"/>
          <p:cNvSpPr txBox="1"/>
          <p:nvPr/>
        </p:nvSpPr>
        <p:spPr>
          <a:xfrm>
            <a:off x="5993350" y="1148900"/>
            <a:ext cx="3000000" cy="753000"/>
          </a:xfrm>
          <a:prstGeom prst="rect">
            <a:avLst/>
          </a:prstGeom>
          <a:noFill/>
          <a:ln>
            <a:noFill/>
          </a:ln>
        </p:spPr>
        <p:txBody>
          <a:bodyPr anchorCtr="0" anchor="t" bIns="91425" lIns="91425" spcFirstLastPara="1" rIns="91425" wrap="square" tIns="91425">
            <a:noAutofit/>
          </a:bodyPr>
          <a:lstStyle/>
          <a:p>
            <a:pPr indent="-342900" lvl="0" marL="342900" rtl="0" algn="r">
              <a:spcBef>
                <a:spcPts val="0"/>
              </a:spcBef>
              <a:spcAft>
                <a:spcPts val="0"/>
              </a:spcAft>
              <a:buNone/>
            </a:pPr>
            <a:r>
              <a:rPr lang="en-US" sz="2400">
                <a:solidFill>
                  <a:srgbClr val="FF0000"/>
                </a:solidFill>
                <a:latin typeface="Trebuchet MS"/>
                <a:ea typeface="Trebuchet MS"/>
                <a:cs typeface="Trebuchet MS"/>
                <a:sym typeface="Trebuchet MS"/>
              </a:rPr>
              <a:t>Technologies Used</a:t>
            </a:r>
            <a:endParaRPr/>
          </a:p>
        </p:txBody>
      </p:sp>
      <p:sp>
        <p:nvSpPr>
          <p:cNvPr id="44" name="Google Shape;44;p6"/>
          <p:cNvSpPr txBox="1"/>
          <p:nvPr/>
        </p:nvSpPr>
        <p:spPr>
          <a:xfrm>
            <a:off x="398600" y="1745400"/>
            <a:ext cx="7189500" cy="4347000"/>
          </a:xfrm>
          <a:prstGeom prst="rect">
            <a:avLst/>
          </a:prstGeom>
          <a:noFill/>
          <a:ln>
            <a:noFill/>
          </a:ln>
        </p:spPr>
        <p:txBody>
          <a:bodyPr anchorCtr="0" anchor="t" bIns="91425" lIns="91425" spcFirstLastPara="1" rIns="91425" wrap="square" tIns="91425">
            <a:noAutofit/>
          </a:bodyPr>
          <a:lstStyle/>
          <a:p>
            <a:pPr indent="0" lvl="0" marL="457200" rtl="0" algn="just">
              <a:spcBef>
                <a:spcPts val="0"/>
              </a:spcBef>
              <a:spcAft>
                <a:spcPts val="0"/>
              </a:spcAft>
              <a:buNone/>
            </a:pPr>
            <a:r>
              <a:rPr lang="en-US" sz="2400">
                <a:latin typeface="Roboto"/>
                <a:ea typeface="Roboto"/>
                <a:cs typeface="Roboto"/>
                <a:sym typeface="Roboto"/>
              </a:rPr>
              <a:t>Express:</a:t>
            </a:r>
            <a:endParaRPr sz="2400">
              <a:latin typeface="Roboto"/>
              <a:ea typeface="Roboto"/>
              <a:cs typeface="Roboto"/>
              <a:sym typeface="Roboto"/>
            </a:endParaRPr>
          </a:p>
          <a:p>
            <a:pPr indent="0" lvl="0" marL="457200" rtl="0" algn="just">
              <a:spcBef>
                <a:spcPts val="0"/>
              </a:spcBef>
              <a:spcAft>
                <a:spcPts val="0"/>
              </a:spcAft>
              <a:buNone/>
            </a:pPr>
            <a:r>
              <a:rPr lang="en-US" sz="1800">
                <a:solidFill>
                  <a:srgbClr val="222222"/>
                </a:solidFill>
                <a:highlight>
                  <a:srgbClr val="FFFFFF"/>
                </a:highlight>
                <a:latin typeface="Roboto"/>
                <a:ea typeface="Roboto"/>
                <a:cs typeface="Roboto"/>
                <a:sym typeface="Roboto"/>
              </a:rPr>
              <a:t>Express.js, or simply Express, is a web application framework for Node.js</a:t>
            </a:r>
            <a:endParaRPr sz="1800">
              <a:solidFill>
                <a:srgbClr val="222222"/>
              </a:solidFill>
              <a:highlight>
                <a:srgbClr val="FFFFFF"/>
              </a:highlight>
              <a:latin typeface="Roboto"/>
              <a:ea typeface="Roboto"/>
              <a:cs typeface="Roboto"/>
              <a:sym typeface="Roboto"/>
            </a:endParaRPr>
          </a:p>
          <a:p>
            <a:pPr indent="0" lvl="0" marL="457200" rtl="0" algn="just">
              <a:spcBef>
                <a:spcPts val="0"/>
              </a:spcBef>
              <a:spcAft>
                <a:spcPts val="0"/>
              </a:spcAft>
              <a:buNone/>
            </a:pPr>
            <a:r>
              <a:t/>
            </a:r>
            <a:endParaRPr sz="1800">
              <a:solidFill>
                <a:srgbClr val="222222"/>
              </a:solidFill>
              <a:highlight>
                <a:srgbClr val="FFFFFF"/>
              </a:highlight>
              <a:latin typeface="Roboto"/>
              <a:ea typeface="Roboto"/>
              <a:cs typeface="Roboto"/>
              <a:sym typeface="Roboto"/>
            </a:endParaRPr>
          </a:p>
          <a:p>
            <a:pPr indent="0" lvl="0" marL="457200" rtl="0" algn="just">
              <a:spcBef>
                <a:spcPts val="0"/>
              </a:spcBef>
              <a:spcAft>
                <a:spcPts val="0"/>
              </a:spcAft>
              <a:buNone/>
            </a:pPr>
            <a:r>
              <a:rPr lang="en-US" sz="2400">
                <a:latin typeface="Roboto"/>
                <a:ea typeface="Roboto"/>
                <a:cs typeface="Roboto"/>
                <a:sym typeface="Roboto"/>
              </a:rPr>
              <a:t>Json </a:t>
            </a:r>
            <a:r>
              <a:rPr lang="en-US" sz="2400">
                <a:latin typeface="Roboto"/>
                <a:ea typeface="Roboto"/>
                <a:cs typeface="Roboto"/>
                <a:sym typeface="Roboto"/>
              </a:rPr>
              <a:t>Server:</a:t>
            </a:r>
            <a:endParaRPr sz="2800" u="sng">
              <a:latin typeface="Roboto"/>
              <a:ea typeface="Roboto"/>
              <a:cs typeface="Roboto"/>
              <a:sym typeface="Roboto"/>
            </a:endParaRPr>
          </a:p>
          <a:p>
            <a:pPr indent="0" lvl="0" marL="457200" marR="0" rtl="0" algn="just">
              <a:lnSpc>
                <a:spcPct val="100000"/>
              </a:lnSpc>
              <a:spcBef>
                <a:spcPts val="0"/>
              </a:spcBef>
              <a:spcAft>
                <a:spcPts val="0"/>
              </a:spcAft>
              <a:buClr>
                <a:schemeClr val="dk1"/>
              </a:buClr>
              <a:buSzPts val="1100"/>
              <a:buFont typeface="Arial"/>
              <a:buNone/>
            </a:pPr>
            <a:r>
              <a:rPr lang="en-US" sz="1800">
                <a:latin typeface="Roboto"/>
                <a:ea typeface="Roboto"/>
                <a:cs typeface="Roboto"/>
                <a:sym typeface="Roboto"/>
              </a:rPr>
              <a:t>JSON Server will take a JSON file from your main project folder and turn it into a RESTful database with all the right route.We are using it to store the data information.</a:t>
            </a:r>
            <a:endParaRPr sz="1800">
              <a:latin typeface="Roboto"/>
              <a:ea typeface="Roboto"/>
              <a:cs typeface="Roboto"/>
              <a:sym typeface="Roboto"/>
            </a:endParaRPr>
          </a:p>
        </p:txBody>
      </p:sp>
      <p:pic>
        <p:nvPicPr>
          <p:cNvPr id="45" name="Google Shape;45;p6"/>
          <p:cNvPicPr preferRelativeResize="0"/>
          <p:nvPr/>
        </p:nvPicPr>
        <p:blipFill>
          <a:blip r:embed="rId3">
            <a:alphaModFix/>
          </a:blip>
          <a:stretch>
            <a:fillRect/>
          </a:stretch>
        </p:blipFill>
        <p:spPr>
          <a:xfrm>
            <a:off x="1341050" y="4740475"/>
            <a:ext cx="1732052" cy="1673775"/>
          </a:xfrm>
          <a:prstGeom prst="rect">
            <a:avLst/>
          </a:prstGeom>
          <a:noFill/>
          <a:ln>
            <a:noFill/>
          </a:ln>
        </p:spPr>
      </p:pic>
      <p:pic>
        <p:nvPicPr>
          <p:cNvPr id="46" name="Google Shape;46;p6"/>
          <p:cNvPicPr preferRelativeResize="0"/>
          <p:nvPr/>
        </p:nvPicPr>
        <p:blipFill>
          <a:blip r:embed="rId4">
            <a:alphaModFix/>
          </a:blip>
          <a:stretch>
            <a:fillRect/>
          </a:stretch>
        </p:blipFill>
        <p:spPr>
          <a:xfrm>
            <a:off x="4263700" y="4533975"/>
            <a:ext cx="2438225" cy="199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Google Shape;51;p7"/>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7"/>
          <p:cNvSpPr txBox="1"/>
          <p:nvPr/>
        </p:nvSpPr>
        <p:spPr>
          <a:xfrm>
            <a:off x="2667000" y="1143000"/>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Techniques Implemented</a:t>
            </a:r>
            <a:endParaRPr b="0" i="0" sz="1800" u="none" cap="none" strike="noStrike">
              <a:solidFill>
                <a:schemeClr val="dk1"/>
              </a:solidFill>
              <a:latin typeface="Arial"/>
              <a:ea typeface="Arial"/>
              <a:cs typeface="Arial"/>
              <a:sym typeface="Arial"/>
            </a:endParaRPr>
          </a:p>
        </p:txBody>
      </p:sp>
      <p:sp>
        <p:nvSpPr>
          <p:cNvPr id="53" name="Google Shape;53;p7"/>
          <p:cNvSpPr txBox="1"/>
          <p:nvPr/>
        </p:nvSpPr>
        <p:spPr>
          <a:xfrm>
            <a:off x="189850" y="1532075"/>
            <a:ext cx="8329800" cy="5496600"/>
          </a:xfrm>
          <a:prstGeom prst="rect">
            <a:avLst/>
          </a:prstGeom>
          <a:noFill/>
          <a:ln>
            <a:noFill/>
          </a:ln>
        </p:spPr>
        <p:txBody>
          <a:bodyPr anchorCtr="0" anchor="t" bIns="0" lIns="0" spcFirstLastPara="1" rIns="0" wrap="square" tIns="12700">
            <a:noAutofit/>
          </a:bodyPr>
          <a:lstStyle/>
          <a:p>
            <a:pPr indent="0" lvl="0" marL="0" marR="0" rtl="0" algn="just">
              <a:lnSpc>
                <a:spcPct val="100000"/>
              </a:lnSpc>
              <a:spcBef>
                <a:spcPts val="0"/>
              </a:spcBef>
              <a:spcAft>
                <a:spcPts val="0"/>
              </a:spcAft>
              <a:buNone/>
            </a:pPr>
            <a:r>
              <a:t/>
            </a:r>
            <a:endParaRPr sz="2800" u="sng">
              <a:latin typeface="Trebuchet MS"/>
              <a:ea typeface="Trebuchet MS"/>
              <a:cs typeface="Trebuchet MS"/>
              <a:sym typeface="Trebuchet MS"/>
            </a:endParaRPr>
          </a:p>
          <a:p>
            <a:pPr indent="0" lvl="0" marL="457200" marR="0" rtl="0" algn="just">
              <a:lnSpc>
                <a:spcPct val="100000"/>
              </a:lnSpc>
              <a:spcBef>
                <a:spcPts val="0"/>
              </a:spcBef>
              <a:spcAft>
                <a:spcPts val="0"/>
              </a:spcAft>
              <a:buNone/>
            </a:pPr>
            <a:r>
              <a:rPr lang="en-US" sz="2400">
                <a:latin typeface="Trebuchet MS"/>
                <a:ea typeface="Trebuchet MS"/>
                <a:cs typeface="Trebuchet MS"/>
                <a:sym typeface="Trebuchet MS"/>
              </a:rPr>
              <a:t>Periodic refresh</a:t>
            </a:r>
            <a:r>
              <a:rPr lang="en-US" sz="2400">
                <a:latin typeface="Trebuchet MS"/>
                <a:ea typeface="Trebuchet MS"/>
                <a:cs typeface="Trebuchet MS"/>
                <a:sym typeface="Trebuchet MS"/>
              </a:rPr>
              <a:t>:</a:t>
            </a:r>
            <a:endParaRPr sz="2400">
              <a:latin typeface="Trebuchet MS"/>
              <a:ea typeface="Trebuchet MS"/>
              <a:cs typeface="Trebuchet MS"/>
              <a:sym typeface="Trebuchet MS"/>
            </a:endParaRPr>
          </a:p>
          <a:p>
            <a:pPr indent="0" lvl="0" marL="457200" marR="0" rtl="0" algn="just">
              <a:lnSpc>
                <a:spcPct val="100000"/>
              </a:lnSpc>
              <a:spcBef>
                <a:spcPts val="0"/>
              </a:spcBef>
              <a:spcAft>
                <a:spcPts val="0"/>
              </a:spcAft>
              <a:buNone/>
            </a:pPr>
            <a:r>
              <a:t/>
            </a:r>
            <a:endParaRPr sz="2400">
              <a:latin typeface="Trebuchet MS"/>
              <a:ea typeface="Trebuchet MS"/>
              <a:cs typeface="Trebuchet MS"/>
              <a:sym typeface="Trebuchet MS"/>
            </a:endParaRPr>
          </a:p>
          <a:p>
            <a:pPr indent="0" lvl="0" marL="457200" marR="0" rtl="0" algn="just">
              <a:lnSpc>
                <a:spcPct val="100000"/>
              </a:lnSpc>
              <a:spcBef>
                <a:spcPts val="0"/>
              </a:spcBef>
              <a:spcAft>
                <a:spcPts val="0"/>
              </a:spcAft>
              <a:buNone/>
            </a:pPr>
            <a:r>
              <a:rPr lang="en-US" sz="1800">
                <a:latin typeface="Roboto"/>
                <a:ea typeface="Roboto"/>
                <a:cs typeface="Roboto"/>
                <a:sym typeface="Roboto"/>
              </a:rPr>
              <a:t>It is a design pattern.Periodic Refresh pattern periodically poll the server for changes.Used to increase user experience and notify the users of updated information. Every 2 seconds, it calls a web service to pull down the latest component reading.</a:t>
            </a:r>
            <a:endParaRPr sz="1800">
              <a:latin typeface="Roboto"/>
              <a:ea typeface="Roboto"/>
              <a:cs typeface="Roboto"/>
              <a:sym typeface="Roboto"/>
            </a:endParaRPr>
          </a:p>
          <a:p>
            <a:pPr indent="0" lvl="0" marL="457200" marR="0" rtl="0" algn="just">
              <a:lnSpc>
                <a:spcPct val="100000"/>
              </a:lnSpc>
              <a:spcBef>
                <a:spcPts val="0"/>
              </a:spcBef>
              <a:spcAft>
                <a:spcPts val="0"/>
              </a:spcAft>
              <a:buNone/>
            </a:pPr>
            <a:r>
              <a:t/>
            </a:r>
            <a:endParaRPr sz="1800">
              <a:latin typeface="Roboto"/>
              <a:ea typeface="Roboto"/>
              <a:cs typeface="Roboto"/>
              <a:sym typeface="Roboto"/>
            </a:endParaRPr>
          </a:p>
          <a:p>
            <a:pPr indent="0" lvl="0" marL="457200" rtl="0" algn="just">
              <a:spcBef>
                <a:spcPts val="0"/>
              </a:spcBef>
              <a:spcAft>
                <a:spcPts val="0"/>
              </a:spcAft>
              <a:buNone/>
            </a:pPr>
            <a:r>
              <a:rPr lang="en-US" sz="2400">
                <a:solidFill>
                  <a:schemeClr val="dk1"/>
                </a:solidFill>
                <a:latin typeface="Trebuchet MS"/>
                <a:ea typeface="Trebuchet MS"/>
                <a:cs typeface="Trebuchet MS"/>
                <a:sym typeface="Trebuchet MS"/>
              </a:rPr>
              <a:t>REST Api:</a:t>
            </a:r>
            <a:endParaRPr sz="2400">
              <a:solidFill>
                <a:schemeClr val="dk1"/>
              </a:solidFill>
              <a:latin typeface="Trebuchet MS"/>
              <a:ea typeface="Trebuchet MS"/>
              <a:cs typeface="Trebuchet MS"/>
              <a:sym typeface="Trebuchet MS"/>
            </a:endParaRPr>
          </a:p>
          <a:p>
            <a:pPr indent="0" lvl="0" marL="457200" rtl="0" algn="just">
              <a:spcBef>
                <a:spcPts val="0"/>
              </a:spcBef>
              <a:spcAft>
                <a:spcPts val="0"/>
              </a:spcAft>
              <a:buNone/>
            </a:pPr>
            <a:r>
              <a:t/>
            </a:r>
            <a:endParaRPr sz="2400">
              <a:solidFill>
                <a:schemeClr val="dk1"/>
              </a:solidFill>
              <a:latin typeface="Trebuchet MS"/>
              <a:ea typeface="Trebuchet MS"/>
              <a:cs typeface="Trebuchet MS"/>
              <a:sym typeface="Trebuchet MS"/>
            </a:endParaRPr>
          </a:p>
          <a:p>
            <a:pPr indent="0" lvl="0" marL="457200" marR="0" rtl="0" algn="just">
              <a:lnSpc>
                <a:spcPct val="100000"/>
              </a:lnSpc>
              <a:spcBef>
                <a:spcPts val="0"/>
              </a:spcBef>
              <a:spcAft>
                <a:spcPts val="0"/>
              </a:spcAft>
              <a:buNone/>
            </a:pPr>
            <a:r>
              <a:rPr lang="en-US" sz="1800">
                <a:latin typeface="Roboto"/>
                <a:ea typeface="Roboto"/>
                <a:cs typeface="Roboto"/>
                <a:sym typeface="Roboto"/>
              </a:rPr>
              <a:t>Using a REST based database and device management backend. REST apis are used to send signals to NodeMCU to turn on or off to devices as required.</a:t>
            </a:r>
            <a:endParaRPr sz="1800">
              <a:latin typeface="Roboto"/>
              <a:ea typeface="Roboto"/>
              <a:cs typeface="Roboto"/>
              <a:sym typeface="Roboto"/>
            </a:endParaRPr>
          </a:p>
          <a:p>
            <a:pPr indent="0" lvl="0" marL="457200" marR="0" rtl="0" algn="just">
              <a:lnSpc>
                <a:spcPct val="100000"/>
              </a:lnSpc>
              <a:spcBef>
                <a:spcPts val="0"/>
              </a:spcBef>
              <a:spcAft>
                <a:spcPts val="0"/>
              </a:spcAft>
              <a:buNone/>
            </a:pPr>
            <a:r>
              <a:t/>
            </a:r>
            <a:endParaRPr sz="1800">
              <a:latin typeface="Roboto"/>
              <a:ea typeface="Roboto"/>
              <a:cs typeface="Roboto"/>
              <a:sym typeface="Roboto"/>
            </a:endParaRPr>
          </a:p>
          <a:p>
            <a:pPr indent="0" lvl="0" marL="457200" marR="0" rtl="0" algn="just">
              <a:lnSpc>
                <a:spcPct val="100000"/>
              </a:lnSpc>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457200" lvl="0" marL="457200" marR="0" rtl="0" algn="just">
              <a:lnSpc>
                <a:spcPct val="100000"/>
              </a:lnSpc>
              <a:spcBef>
                <a:spcPts val="0"/>
              </a:spcBef>
              <a:spcAft>
                <a:spcPts val="0"/>
              </a:spcAft>
              <a:buNone/>
            </a:pPr>
            <a:r>
              <a:t/>
            </a:r>
            <a:endParaRPr sz="1800"/>
          </a:p>
          <a:p>
            <a:pPr indent="0" lvl="0" marL="0" marR="0" rtl="0" algn="just">
              <a:lnSpc>
                <a:spcPct val="100000"/>
              </a:lnSpc>
              <a:spcBef>
                <a:spcPts val="0"/>
              </a:spcBef>
              <a:spcAft>
                <a:spcPts val="0"/>
              </a:spcAft>
              <a:buNone/>
            </a:pPr>
            <a:r>
              <a:t/>
            </a:r>
            <a:endParaRPr sz="1100"/>
          </a:p>
          <a:p>
            <a:pPr indent="457200" lvl="0" marL="457200" marR="0" rtl="0" algn="just">
              <a:lnSpc>
                <a:spcPct val="100000"/>
              </a:lnSpc>
              <a:spcBef>
                <a:spcPts val="0"/>
              </a:spcBef>
              <a:spcAft>
                <a:spcPts val="0"/>
              </a:spcAft>
              <a:buClr>
                <a:schemeClr val="dk1"/>
              </a:buClr>
              <a:buSzPts val="1100"/>
              <a:buFont typeface="Arial"/>
              <a:buNone/>
            </a:pPr>
            <a:r>
              <a:rPr lang="en-US" sz="1100">
                <a:solidFill>
                  <a:schemeClr val="dk1"/>
                </a:solidFill>
              </a:rPr>
              <a:t>	</a:t>
            </a:r>
            <a:endParaRPr sz="1100">
              <a:solidFill>
                <a:schemeClr val="dk1"/>
              </a:solidFill>
            </a:endParaRPr>
          </a:p>
          <a:p>
            <a:pPr indent="457200" lvl="0" marL="457200" marR="0" rtl="0" algn="just">
              <a:lnSpc>
                <a:spcPct val="100000"/>
              </a:lnSpc>
              <a:spcBef>
                <a:spcPts val="0"/>
              </a:spcBef>
              <a:spcAft>
                <a:spcPts val="0"/>
              </a:spcAft>
              <a:buClr>
                <a:schemeClr val="dk1"/>
              </a:buClr>
              <a:buSzPts val="1100"/>
              <a:buFont typeface="Arial"/>
              <a:buNone/>
            </a:pPr>
            <a:r>
              <a:rPr lang="en-US" sz="1100">
                <a:solidFill>
                  <a:schemeClr val="dk1"/>
                </a:solidFill>
              </a:rPr>
              <a:t>		</a:t>
            </a:r>
            <a:endParaRPr sz="1100">
              <a:solidFill>
                <a:schemeClr val="dk1"/>
              </a:solidFill>
            </a:endParaRPr>
          </a:p>
          <a:p>
            <a:pPr indent="457200" lvl="0" marL="457200" marR="0" rtl="0" algn="just">
              <a:lnSpc>
                <a:spcPct val="100000"/>
              </a:lnSpc>
              <a:spcBef>
                <a:spcPts val="0"/>
              </a:spcBef>
              <a:spcAft>
                <a:spcPts val="0"/>
              </a:spcAft>
              <a:buNone/>
            </a:pPr>
            <a:r>
              <a:t/>
            </a:r>
            <a:endParaRPr sz="1800"/>
          </a:p>
          <a:p>
            <a:pPr indent="457200" lvl="0" marL="457200" marR="0" rtl="0" algn="just">
              <a:lnSpc>
                <a:spcPct val="100000"/>
              </a:lnSpc>
              <a:spcBef>
                <a:spcPts val="0"/>
              </a:spcBef>
              <a:spcAft>
                <a:spcPts val="0"/>
              </a:spcAft>
              <a:buNone/>
            </a:pPr>
            <a:r>
              <a:t/>
            </a:r>
            <a:endParaRPr sz="1800"/>
          </a:p>
          <a:p>
            <a:pPr indent="457200" lvl="0" marL="457200" marR="0" rtl="0" algn="just">
              <a:lnSpc>
                <a:spcPct val="100000"/>
              </a:lnSpc>
              <a:spcBef>
                <a:spcPts val="0"/>
              </a:spcBef>
              <a:spcAft>
                <a:spcPts val="0"/>
              </a:spcAft>
              <a:buNone/>
            </a:pPr>
            <a:r>
              <a:t/>
            </a:r>
            <a:endParaRPr sz="1800"/>
          </a:p>
          <a:p>
            <a:pPr indent="0" lvl="0" marL="0" marR="0" rtl="0" algn="just">
              <a:lnSpc>
                <a:spcPct val="100000"/>
              </a:lnSpc>
              <a:spcBef>
                <a:spcPts val="0"/>
              </a:spcBef>
              <a:spcAft>
                <a:spcPts val="0"/>
              </a:spcAft>
              <a:buNone/>
            </a:pPr>
            <a:r>
              <a:t/>
            </a:r>
            <a:endParaRPr sz="1800"/>
          </a:p>
          <a:p>
            <a:pPr indent="0" lvl="0" marL="0" marR="0" rtl="0" algn="just">
              <a:lnSpc>
                <a:spcPct val="100000"/>
              </a:lnSpc>
              <a:spcBef>
                <a:spcPts val="0"/>
              </a:spcBef>
              <a:spcAft>
                <a:spcPts val="0"/>
              </a:spcAft>
              <a:buNone/>
            </a:pPr>
            <a:r>
              <a:t/>
            </a:r>
            <a:endParaRPr sz="1800"/>
          </a:p>
          <a:p>
            <a:pPr indent="0" lvl="0" marL="457200" marR="0" rtl="0" algn="just">
              <a:lnSpc>
                <a:spcPct val="100000"/>
              </a:lnSpc>
              <a:spcBef>
                <a:spcPts val="0"/>
              </a:spcBef>
              <a:spcAft>
                <a:spcPts val="0"/>
              </a:spcAft>
              <a:buNone/>
            </a:pPr>
            <a:r>
              <a:t/>
            </a:r>
            <a:endParaRPr sz="2800">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None/>
            </a:pPr>
            <a:r>
              <a:t/>
            </a:r>
            <a:endParaRPr sz="2800" u="sng">
              <a:solidFill>
                <a:srgbClr val="0033CC"/>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8"/>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 name="Google Shape;59;p8"/>
          <p:cNvSpPr txBox="1"/>
          <p:nvPr/>
        </p:nvSpPr>
        <p:spPr>
          <a:xfrm>
            <a:off x="2667000" y="1143000"/>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Techniques Implemented</a:t>
            </a:r>
            <a:endParaRPr b="0" i="0" sz="1800" u="none" cap="none" strike="noStrike">
              <a:solidFill>
                <a:schemeClr val="dk1"/>
              </a:solidFill>
              <a:latin typeface="Arial"/>
              <a:ea typeface="Arial"/>
              <a:cs typeface="Arial"/>
              <a:sym typeface="Arial"/>
            </a:endParaRPr>
          </a:p>
        </p:txBody>
      </p:sp>
      <p:sp>
        <p:nvSpPr>
          <p:cNvPr id="60" name="Google Shape;60;p8"/>
          <p:cNvSpPr txBox="1"/>
          <p:nvPr/>
        </p:nvSpPr>
        <p:spPr>
          <a:xfrm>
            <a:off x="189850" y="1532075"/>
            <a:ext cx="8329800" cy="5496600"/>
          </a:xfrm>
          <a:prstGeom prst="rect">
            <a:avLst/>
          </a:prstGeom>
          <a:noFill/>
          <a:ln>
            <a:noFill/>
          </a:ln>
        </p:spPr>
        <p:txBody>
          <a:bodyPr anchorCtr="0" anchor="t" bIns="0" lIns="0" spcFirstLastPara="1" rIns="0" wrap="square" tIns="12700">
            <a:noAutofit/>
          </a:bodyPr>
          <a:lstStyle/>
          <a:p>
            <a:pPr indent="0" lvl="0" marL="0" marR="0" rtl="0" algn="just">
              <a:lnSpc>
                <a:spcPct val="100000"/>
              </a:lnSpc>
              <a:spcBef>
                <a:spcPts val="0"/>
              </a:spcBef>
              <a:spcAft>
                <a:spcPts val="0"/>
              </a:spcAft>
              <a:buNone/>
            </a:pPr>
            <a:r>
              <a:t/>
            </a:r>
            <a:endParaRPr sz="2800" u="sng">
              <a:latin typeface="Trebuchet MS"/>
              <a:ea typeface="Trebuchet MS"/>
              <a:cs typeface="Trebuchet MS"/>
              <a:sym typeface="Trebuchet MS"/>
            </a:endParaRPr>
          </a:p>
          <a:p>
            <a:pPr indent="0" lvl="0" marL="457200" marR="0" rtl="0" algn="just">
              <a:lnSpc>
                <a:spcPct val="100000"/>
              </a:lnSpc>
              <a:spcBef>
                <a:spcPts val="0"/>
              </a:spcBef>
              <a:spcAft>
                <a:spcPts val="0"/>
              </a:spcAft>
              <a:buNone/>
            </a:pPr>
            <a:r>
              <a:rPr lang="en-US" sz="2400">
                <a:latin typeface="Trebuchet MS"/>
                <a:ea typeface="Trebuchet MS"/>
                <a:cs typeface="Trebuchet MS"/>
                <a:sym typeface="Trebuchet MS"/>
              </a:rPr>
              <a:t>HTTP Streaming</a:t>
            </a:r>
            <a:r>
              <a:rPr lang="en-US" sz="2400">
                <a:latin typeface="Trebuchet MS"/>
                <a:ea typeface="Trebuchet MS"/>
                <a:cs typeface="Trebuchet MS"/>
                <a:sym typeface="Trebuchet MS"/>
              </a:rPr>
              <a:t>:</a:t>
            </a:r>
            <a:endParaRPr sz="2400">
              <a:latin typeface="Trebuchet MS"/>
              <a:ea typeface="Trebuchet MS"/>
              <a:cs typeface="Trebuchet MS"/>
              <a:sym typeface="Trebuchet MS"/>
            </a:endParaRPr>
          </a:p>
          <a:p>
            <a:pPr indent="0" lvl="0" marL="457200" marR="0" rtl="0" algn="just">
              <a:lnSpc>
                <a:spcPct val="100000"/>
              </a:lnSpc>
              <a:spcBef>
                <a:spcPts val="0"/>
              </a:spcBef>
              <a:spcAft>
                <a:spcPts val="0"/>
              </a:spcAft>
              <a:buNone/>
            </a:pPr>
            <a:r>
              <a:t/>
            </a:r>
            <a:endParaRPr sz="2400">
              <a:latin typeface="Trebuchet MS"/>
              <a:ea typeface="Trebuchet MS"/>
              <a:cs typeface="Trebuchet MS"/>
              <a:sym typeface="Trebuchet MS"/>
            </a:endParaRPr>
          </a:p>
          <a:p>
            <a:pPr indent="0" lvl="0" marL="457200" marR="0" rtl="0" algn="just">
              <a:lnSpc>
                <a:spcPct val="100000"/>
              </a:lnSpc>
              <a:spcBef>
                <a:spcPts val="0"/>
              </a:spcBef>
              <a:spcAft>
                <a:spcPts val="0"/>
              </a:spcAft>
              <a:buNone/>
            </a:pPr>
            <a:r>
              <a:rPr lang="en-US" sz="1800">
                <a:solidFill>
                  <a:schemeClr val="dk1"/>
                </a:solidFill>
                <a:highlight>
                  <a:srgbClr val="FFFFFF"/>
                </a:highlight>
                <a:latin typeface="Roboto"/>
                <a:ea typeface="Roboto"/>
                <a:cs typeface="Roboto"/>
                <a:sym typeface="Roboto"/>
              </a:rPr>
              <a:t>HTTP streaming provides a long-lived connection for instant and continuous data push. You get the familiarity of HTTP with the performance of WebSockets.</a:t>
            </a:r>
            <a:endParaRPr sz="1800">
              <a:solidFill>
                <a:schemeClr val="dk1"/>
              </a:solidFill>
              <a:latin typeface="Roboto"/>
              <a:ea typeface="Roboto"/>
              <a:cs typeface="Roboto"/>
              <a:sym typeface="Roboto"/>
            </a:endParaRPr>
          </a:p>
          <a:p>
            <a:pPr indent="0" lvl="0" marL="457200" rtl="0" algn="just">
              <a:spcBef>
                <a:spcPts val="0"/>
              </a:spcBef>
              <a:spcAft>
                <a:spcPts val="0"/>
              </a:spcAft>
              <a:buNone/>
            </a:pPr>
            <a:r>
              <a:t/>
            </a:r>
            <a:endParaRPr sz="1800">
              <a:solidFill>
                <a:schemeClr val="dk1"/>
              </a:solidFill>
              <a:latin typeface="Roboto"/>
              <a:ea typeface="Roboto"/>
              <a:cs typeface="Roboto"/>
              <a:sym typeface="Roboto"/>
            </a:endParaRPr>
          </a:p>
          <a:p>
            <a:pPr indent="0" lvl="0" marL="457200" marR="0" rtl="0" algn="just">
              <a:lnSpc>
                <a:spcPct val="100000"/>
              </a:lnSpc>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457200" lvl="0" marL="457200" marR="0" rtl="0" algn="just">
              <a:lnSpc>
                <a:spcPct val="100000"/>
              </a:lnSpc>
              <a:spcBef>
                <a:spcPts val="0"/>
              </a:spcBef>
              <a:spcAft>
                <a:spcPts val="0"/>
              </a:spcAft>
              <a:buNone/>
            </a:pPr>
            <a:r>
              <a:t/>
            </a:r>
            <a:endParaRPr sz="1800"/>
          </a:p>
          <a:p>
            <a:pPr indent="0" lvl="0" marL="0" marR="0" rtl="0" algn="just">
              <a:lnSpc>
                <a:spcPct val="100000"/>
              </a:lnSpc>
              <a:spcBef>
                <a:spcPts val="0"/>
              </a:spcBef>
              <a:spcAft>
                <a:spcPts val="0"/>
              </a:spcAft>
              <a:buNone/>
            </a:pPr>
            <a:r>
              <a:t/>
            </a:r>
            <a:endParaRPr sz="1100"/>
          </a:p>
          <a:p>
            <a:pPr indent="457200" lvl="0" marL="457200" marR="0" rtl="0" algn="just">
              <a:lnSpc>
                <a:spcPct val="100000"/>
              </a:lnSpc>
              <a:spcBef>
                <a:spcPts val="0"/>
              </a:spcBef>
              <a:spcAft>
                <a:spcPts val="0"/>
              </a:spcAft>
              <a:buClr>
                <a:schemeClr val="dk1"/>
              </a:buClr>
              <a:buSzPts val="1100"/>
              <a:buFont typeface="Arial"/>
              <a:buNone/>
            </a:pPr>
            <a:r>
              <a:rPr lang="en-US" sz="1100">
                <a:solidFill>
                  <a:schemeClr val="dk1"/>
                </a:solidFill>
              </a:rPr>
              <a:t>	</a:t>
            </a:r>
            <a:endParaRPr sz="1100">
              <a:solidFill>
                <a:schemeClr val="dk1"/>
              </a:solidFill>
            </a:endParaRPr>
          </a:p>
          <a:p>
            <a:pPr indent="457200" lvl="0" marL="457200" marR="0" rtl="0" algn="just">
              <a:lnSpc>
                <a:spcPct val="100000"/>
              </a:lnSpc>
              <a:spcBef>
                <a:spcPts val="0"/>
              </a:spcBef>
              <a:spcAft>
                <a:spcPts val="0"/>
              </a:spcAft>
              <a:buClr>
                <a:schemeClr val="dk1"/>
              </a:buClr>
              <a:buSzPts val="1100"/>
              <a:buFont typeface="Arial"/>
              <a:buNone/>
            </a:pPr>
            <a:r>
              <a:rPr lang="en-US" sz="1100">
                <a:solidFill>
                  <a:schemeClr val="dk1"/>
                </a:solidFill>
              </a:rPr>
              <a:t>		</a:t>
            </a:r>
            <a:endParaRPr sz="1100">
              <a:solidFill>
                <a:schemeClr val="dk1"/>
              </a:solidFill>
            </a:endParaRPr>
          </a:p>
          <a:p>
            <a:pPr indent="457200" lvl="0" marL="457200" marR="0" rtl="0" algn="just">
              <a:lnSpc>
                <a:spcPct val="100000"/>
              </a:lnSpc>
              <a:spcBef>
                <a:spcPts val="0"/>
              </a:spcBef>
              <a:spcAft>
                <a:spcPts val="0"/>
              </a:spcAft>
              <a:buNone/>
            </a:pPr>
            <a:r>
              <a:t/>
            </a:r>
            <a:endParaRPr sz="1800"/>
          </a:p>
          <a:p>
            <a:pPr indent="457200" lvl="0" marL="457200" marR="0" rtl="0" algn="just">
              <a:lnSpc>
                <a:spcPct val="100000"/>
              </a:lnSpc>
              <a:spcBef>
                <a:spcPts val="0"/>
              </a:spcBef>
              <a:spcAft>
                <a:spcPts val="0"/>
              </a:spcAft>
              <a:buNone/>
            </a:pPr>
            <a:r>
              <a:t/>
            </a:r>
            <a:endParaRPr sz="1800"/>
          </a:p>
          <a:p>
            <a:pPr indent="457200" lvl="0" marL="457200" marR="0" rtl="0" algn="just">
              <a:lnSpc>
                <a:spcPct val="100000"/>
              </a:lnSpc>
              <a:spcBef>
                <a:spcPts val="0"/>
              </a:spcBef>
              <a:spcAft>
                <a:spcPts val="0"/>
              </a:spcAft>
              <a:buNone/>
            </a:pPr>
            <a:r>
              <a:t/>
            </a:r>
            <a:endParaRPr sz="1800"/>
          </a:p>
          <a:p>
            <a:pPr indent="0" lvl="0" marL="0" marR="0" rtl="0" algn="just">
              <a:lnSpc>
                <a:spcPct val="100000"/>
              </a:lnSpc>
              <a:spcBef>
                <a:spcPts val="0"/>
              </a:spcBef>
              <a:spcAft>
                <a:spcPts val="0"/>
              </a:spcAft>
              <a:buNone/>
            </a:pPr>
            <a:r>
              <a:t/>
            </a:r>
            <a:endParaRPr sz="1800"/>
          </a:p>
          <a:p>
            <a:pPr indent="0" lvl="0" marL="0" marR="0" rtl="0" algn="just">
              <a:lnSpc>
                <a:spcPct val="100000"/>
              </a:lnSpc>
              <a:spcBef>
                <a:spcPts val="0"/>
              </a:spcBef>
              <a:spcAft>
                <a:spcPts val="0"/>
              </a:spcAft>
              <a:buNone/>
            </a:pPr>
            <a:r>
              <a:t/>
            </a:r>
            <a:endParaRPr sz="1800"/>
          </a:p>
          <a:p>
            <a:pPr indent="0" lvl="0" marL="457200" marR="0" rtl="0" algn="just">
              <a:lnSpc>
                <a:spcPct val="100000"/>
              </a:lnSpc>
              <a:spcBef>
                <a:spcPts val="0"/>
              </a:spcBef>
              <a:spcAft>
                <a:spcPts val="0"/>
              </a:spcAft>
              <a:buNone/>
            </a:pPr>
            <a:r>
              <a:t/>
            </a:r>
            <a:endParaRPr sz="2800">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None/>
            </a:pPr>
            <a:r>
              <a:t/>
            </a:r>
            <a:endParaRPr sz="2800" u="sng">
              <a:solidFill>
                <a:srgbClr val="0033CC"/>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9"/>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 name="Google Shape;66;p9"/>
          <p:cNvSpPr txBox="1"/>
          <p:nvPr/>
        </p:nvSpPr>
        <p:spPr>
          <a:xfrm>
            <a:off x="2667000" y="1143000"/>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Intelligent Functionality</a:t>
            </a:r>
            <a:endParaRPr b="0" i="0" sz="1800" u="none" cap="none" strike="noStrike">
              <a:solidFill>
                <a:schemeClr val="dk1"/>
              </a:solidFill>
              <a:latin typeface="Arial"/>
              <a:ea typeface="Arial"/>
              <a:cs typeface="Arial"/>
              <a:sym typeface="Arial"/>
            </a:endParaRPr>
          </a:p>
        </p:txBody>
      </p:sp>
      <p:sp>
        <p:nvSpPr>
          <p:cNvPr id="67" name="Google Shape;67;p9"/>
          <p:cNvSpPr txBox="1"/>
          <p:nvPr/>
        </p:nvSpPr>
        <p:spPr>
          <a:xfrm>
            <a:off x="166150" y="1520250"/>
            <a:ext cx="8329800" cy="5496600"/>
          </a:xfrm>
          <a:prstGeom prst="rect">
            <a:avLst/>
          </a:prstGeom>
          <a:noFill/>
          <a:ln>
            <a:noFill/>
          </a:ln>
        </p:spPr>
        <p:txBody>
          <a:bodyPr anchorCtr="0" anchor="t" bIns="0" lIns="0" spcFirstLastPara="1" rIns="0" wrap="square" tIns="12700">
            <a:noAutofit/>
          </a:bodyPr>
          <a:lstStyle/>
          <a:p>
            <a:pPr indent="0" lvl="0" marL="0" marR="0" rtl="0" algn="just">
              <a:lnSpc>
                <a:spcPct val="100000"/>
              </a:lnSpc>
              <a:spcBef>
                <a:spcPts val="0"/>
              </a:spcBef>
              <a:spcAft>
                <a:spcPts val="0"/>
              </a:spcAft>
              <a:buNone/>
            </a:pPr>
            <a:r>
              <a:t/>
            </a:r>
            <a:endParaRPr sz="2800">
              <a:solidFill>
                <a:srgbClr val="0033CC"/>
              </a:solidFill>
              <a:latin typeface="Trebuchet MS"/>
              <a:ea typeface="Trebuchet MS"/>
              <a:cs typeface="Trebuchet MS"/>
              <a:sym typeface="Trebuchet MS"/>
            </a:endParaRPr>
          </a:p>
          <a:p>
            <a:pPr indent="0" lvl="0" marL="457200" rtl="0" algn="just">
              <a:spcBef>
                <a:spcPts val="0"/>
              </a:spcBef>
              <a:spcAft>
                <a:spcPts val="0"/>
              </a:spcAft>
              <a:buNone/>
            </a:pPr>
            <a:r>
              <a:rPr lang="en-US" sz="2400">
                <a:latin typeface="Trebuchet MS"/>
                <a:ea typeface="Trebuchet MS"/>
                <a:cs typeface="Trebuchet MS"/>
                <a:sym typeface="Trebuchet MS"/>
              </a:rPr>
              <a:t>Graphs for electricity usage</a:t>
            </a:r>
            <a:endParaRPr sz="2400">
              <a:latin typeface="Trebuchet MS"/>
              <a:ea typeface="Trebuchet MS"/>
              <a:cs typeface="Trebuchet MS"/>
              <a:sym typeface="Trebuchet MS"/>
            </a:endParaRPr>
          </a:p>
          <a:p>
            <a:pPr indent="0" lvl="0" marL="457200" marR="0" rtl="0" algn="just">
              <a:lnSpc>
                <a:spcPct val="100000"/>
              </a:lnSpc>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457200" marR="0" rtl="0" algn="just">
              <a:lnSpc>
                <a:spcPct val="100000"/>
              </a:lnSpc>
              <a:spcBef>
                <a:spcPts val="0"/>
              </a:spcBef>
              <a:spcAft>
                <a:spcPts val="0"/>
              </a:spcAft>
              <a:buClr>
                <a:schemeClr val="dk1"/>
              </a:buClr>
              <a:buSzPts val="1100"/>
              <a:buFont typeface="Arial"/>
              <a:buNone/>
            </a:pPr>
            <a:r>
              <a:rPr lang="en-US" sz="1800">
                <a:latin typeface="Roboto"/>
                <a:ea typeface="Roboto"/>
                <a:cs typeface="Roboto"/>
                <a:sym typeface="Roboto"/>
              </a:rPr>
              <a:t>To display the graphs we use victory library. Victory is a set of modular charting components for React,it is a kind data visualizations with fully customizable styles and behaviors. These graphs help us better visualize the usage of all the components.</a:t>
            </a:r>
            <a:endParaRPr sz="1800">
              <a:latin typeface="Roboto"/>
              <a:ea typeface="Roboto"/>
              <a:cs typeface="Roboto"/>
              <a:sym typeface="Roboto"/>
            </a:endParaRPr>
          </a:p>
          <a:p>
            <a:pPr indent="0" lvl="0" marL="0" marR="0" rtl="0" algn="just">
              <a:lnSpc>
                <a:spcPct val="100000"/>
              </a:lnSpc>
              <a:spcBef>
                <a:spcPts val="0"/>
              </a:spcBef>
              <a:spcAft>
                <a:spcPts val="0"/>
              </a:spcAft>
              <a:buNone/>
            </a:pPr>
            <a:r>
              <a:t/>
            </a:r>
            <a:endParaRPr sz="2800" u="sng">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None/>
            </a:pPr>
            <a:r>
              <a:rPr lang="en-US" sz="2400">
                <a:latin typeface="Trebuchet MS"/>
                <a:ea typeface="Trebuchet MS"/>
                <a:cs typeface="Trebuchet MS"/>
                <a:sym typeface="Trebuchet MS"/>
              </a:rPr>
              <a:t>Linear regression model </a:t>
            </a:r>
            <a:endParaRPr sz="2400">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2800" u="sng">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chemeClr val="dk1"/>
              </a:buClr>
              <a:buSzPts val="1100"/>
              <a:buFont typeface="Arial"/>
              <a:buNone/>
            </a:pPr>
            <a:r>
              <a:rPr lang="en-US" sz="1800">
                <a:latin typeface="Roboto"/>
                <a:ea typeface="Roboto"/>
                <a:cs typeface="Roboto"/>
                <a:sym typeface="Roboto"/>
              </a:rPr>
              <a:t>Linear regression is a linear model,used to show or predict the relationship between two variables or factors.It is both a statistical algorithm and a machine learning algorithm.</a:t>
            </a:r>
            <a:endParaRPr sz="1800">
              <a:latin typeface="Roboto"/>
              <a:ea typeface="Roboto"/>
              <a:cs typeface="Roboto"/>
              <a:sym typeface="Roboto"/>
            </a:endParaRPr>
          </a:p>
          <a:p>
            <a:pPr indent="0" lvl="0" marL="457200" marR="0" rtl="0" algn="just">
              <a:lnSpc>
                <a:spcPct val="100000"/>
              </a:lnSpc>
              <a:spcBef>
                <a:spcPts val="0"/>
              </a:spcBef>
              <a:spcAft>
                <a:spcPts val="0"/>
              </a:spcAft>
              <a:buNone/>
            </a:pPr>
            <a:r>
              <a:t/>
            </a:r>
            <a:endParaRPr sz="2800" u="sng">
              <a:solidFill>
                <a:srgbClr val="0033CC"/>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0"/>
          <p:cNvSpPr/>
          <p:nvPr/>
        </p:nvSpPr>
        <p:spPr>
          <a:xfrm>
            <a:off x="1619753" y="3352800"/>
            <a:ext cx="3734400" cy="708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4000"/>
              <a:buFont typeface="Arial"/>
              <a:buNone/>
            </a:pPr>
            <a:r>
              <a:rPr b="0" i="0" lang="en-US" sz="4000" u="none" cap="none" strike="noStrike">
                <a:solidFill>
                  <a:srgbClr val="FF0000"/>
                </a:solidFill>
                <a:latin typeface="Trebuchet MS"/>
                <a:ea typeface="Trebuchet MS"/>
                <a:cs typeface="Trebuchet MS"/>
                <a:sym typeface="Trebuchet MS"/>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