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5" r:id="rId1"/>
  </p:sldMasterIdLst>
  <p:notesMasterIdLst>
    <p:notesMasterId r:id="rId16"/>
  </p:notesMasterIdLst>
  <p:sldIdLst>
    <p:sldId id="256" r:id="rId2"/>
    <p:sldId id="269" r:id="rId3"/>
    <p:sldId id="257" r:id="rId4"/>
    <p:sldId id="258" r:id="rId5"/>
    <p:sldId id="259" r:id="rId6"/>
    <p:sldId id="260" r:id="rId7"/>
    <p:sldId id="261" r:id="rId8"/>
    <p:sldId id="262" r:id="rId9"/>
    <p:sldId id="263" r:id="rId10"/>
    <p:sldId id="265" r:id="rId11"/>
    <p:sldId id="264"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0" d="100"/>
          <a:sy n="80" d="100"/>
        </p:scale>
        <p:origin x="-342" y="21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96EDC7-3954-4F51-B5A0-2730DC2BD40C}" type="datetimeFigureOut">
              <a:rPr lang="en-US" smtClean="0"/>
              <a:t>8/24/2024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D809A9-EE0C-49C0-9C9F-C1D33926D7E4}" type="slidenum">
              <a:rPr lang="en-US" smtClean="0"/>
              <a:t>‹#›</a:t>
            </a:fld>
            <a:endParaRPr lang="en-US"/>
          </a:p>
        </p:txBody>
      </p:sp>
    </p:spTree>
    <p:extLst>
      <p:ext uri="{BB962C8B-B14F-4D97-AF65-F5344CB8AC3E}">
        <p14:creationId xmlns:p14="http://schemas.microsoft.com/office/powerpoint/2010/main" val="2332875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12192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12192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965060" y="5052546"/>
            <a:ext cx="7516013"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2" name="Title 1"/>
          <p:cNvSpPr>
            <a:spLocks noGrp="1"/>
          </p:cNvSpPr>
          <p:nvPr>
            <p:ph type="ctrTitle"/>
          </p:nvPr>
        </p:nvSpPr>
        <p:spPr>
          <a:xfrm>
            <a:off x="1090109" y="3132290"/>
            <a:ext cx="9567135"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2540000" y="731519"/>
            <a:ext cx="85344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8/24/2024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8344" y="376518"/>
            <a:ext cx="27432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432151" y="731520"/>
            <a:ext cx="6439049"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A87A34-81AB-432B-8DAE-1953F412C126}" type="datetimeFigureOut">
              <a:rPr lang="en-US" smtClean="0"/>
              <a:t>8/24/2024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524000" y="731520"/>
            <a:ext cx="85344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710927" y="2172648"/>
            <a:ext cx="7955555"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696584" y="4607511"/>
            <a:ext cx="7960659"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8A87A34-81AB-432B-8DAE-1953F412C126}" type="datetimeFigureOut">
              <a:rPr lang="en-US" smtClean="0"/>
              <a:t>8/24/2024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523999" y="731519"/>
            <a:ext cx="4462272"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6193536" y="731520"/>
            <a:ext cx="4462272"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0"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41929" y="1400327"/>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6403"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6193367" y="1399032"/>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8794" y="2209801"/>
            <a:ext cx="4848113"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6124688" y="731520"/>
            <a:ext cx="5356113"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34354" y="3497802"/>
            <a:ext cx="4518213"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966900" y="1143000"/>
            <a:ext cx="54864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70516" y="1010486"/>
            <a:ext cx="4925485"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2" name="Title 1"/>
          <p:cNvSpPr>
            <a:spLocks noGrp="1"/>
          </p:cNvSpPr>
          <p:nvPr>
            <p:ph type="title"/>
          </p:nvPr>
        </p:nvSpPr>
        <p:spPr>
          <a:xfrm>
            <a:off x="969691" y="4464421"/>
            <a:ext cx="8511384"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12192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2192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12192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2391053" y="4372168"/>
            <a:ext cx="8683348"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524000" y="732260"/>
            <a:ext cx="85344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00" y="6172201"/>
            <a:ext cx="33528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48A87A34-81AB-432B-8DAE-1953F412C126}" type="datetimeFigureOut">
              <a:rPr lang="en-US" smtClean="0"/>
              <a:pPr/>
              <a:t>8/24/2024</a:t>
            </a:fld>
            <a:endParaRPr lang="en-US" dirty="0"/>
          </a:p>
        </p:txBody>
      </p:sp>
      <p:sp>
        <p:nvSpPr>
          <p:cNvPr id="5" name="Footer Placeholder 4"/>
          <p:cNvSpPr>
            <a:spLocks noGrp="1"/>
          </p:cNvSpPr>
          <p:nvPr>
            <p:ph type="ftr" sz="quarter" idx="3"/>
          </p:nvPr>
        </p:nvSpPr>
        <p:spPr>
          <a:xfrm>
            <a:off x="609600" y="6172201"/>
            <a:ext cx="44704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5080000" y="6172201"/>
            <a:ext cx="24384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6D22F896-40B5-4ADD-8801-0D06FADFA09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pixabay.com/en/thanks-word-letters-scrabble-1804597/" TargetMode="External"/><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92A3406B-A0E9-45F7-8EFE-2140F74859F9}"/>
              </a:ext>
            </a:extLst>
          </p:cNvPr>
          <p:cNvSpPr>
            <a:spLocks noGrp="1"/>
          </p:cNvSpPr>
          <p:nvPr>
            <p:ph type="subTitle" idx="1"/>
          </p:nvPr>
        </p:nvSpPr>
        <p:spPr>
          <a:xfrm>
            <a:off x="1398496" y="2433918"/>
            <a:ext cx="3960157" cy="685800"/>
          </a:xfrm>
        </p:spPr>
        <p:txBody>
          <a:bodyPr>
            <a:normAutofit fontScale="92500" lnSpcReduction="10000"/>
          </a:bodyPr>
          <a:lstStyle/>
          <a:p>
            <a:r>
              <a:rPr lang="en-US" sz="4000" b="1" i="1" dirty="0"/>
              <a:t>Team Member:</a:t>
            </a:r>
          </a:p>
          <a:p>
            <a:pPr lvl="6"/>
            <a:endParaRPr lang="en-US" sz="3600" b="1" i="1" dirty="0"/>
          </a:p>
        </p:txBody>
      </p:sp>
      <p:sp>
        <p:nvSpPr>
          <p:cNvPr id="2" name="Title 1">
            <a:extLst>
              <a:ext uri="{FF2B5EF4-FFF2-40B4-BE49-F238E27FC236}">
                <a16:creationId xmlns:a16="http://schemas.microsoft.com/office/drawing/2014/main" xmlns="" id="{D1702DCA-A3C5-4A89-BDB3-D5A65AD16411}"/>
              </a:ext>
            </a:extLst>
          </p:cNvPr>
          <p:cNvSpPr>
            <a:spLocks noGrp="1"/>
          </p:cNvSpPr>
          <p:nvPr>
            <p:ph type="ctrTitle"/>
          </p:nvPr>
        </p:nvSpPr>
        <p:spPr>
          <a:xfrm>
            <a:off x="0" y="1151671"/>
            <a:ext cx="8027894" cy="874057"/>
          </a:xfrm>
        </p:spPr>
        <p:txBody>
          <a:bodyPr>
            <a:normAutofit fontScale="90000"/>
          </a:bodyPr>
          <a:lstStyle/>
          <a:p>
            <a:r>
              <a:rPr lang="en-US" b="1" dirty="0"/>
              <a:t>Project       presentation</a:t>
            </a:r>
          </a:p>
        </p:txBody>
      </p:sp>
      <p:sp>
        <p:nvSpPr>
          <p:cNvPr id="4" name="TextBox 3">
            <a:extLst>
              <a:ext uri="{FF2B5EF4-FFF2-40B4-BE49-F238E27FC236}">
                <a16:creationId xmlns:a16="http://schemas.microsoft.com/office/drawing/2014/main" xmlns="" id="{3382EAF1-DFCA-472B-8418-34DEF00C8A0B}"/>
              </a:ext>
            </a:extLst>
          </p:cNvPr>
          <p:cNvSpPr txBox="1"/>
          <p:nvPr/>
        </p:nvSpPr>
        <p:spPr>
          <a:xfrm>
            <a:off x="5230905" y="3294530"/>
            <a:ext cx="4069977" cy="1815882"/>
          </a:xfrm>
          <a:prstGeom prst="rect">
            <a:avLst/>
          </a:prstGeom>
          <a:noFill/>
        </p:spPr>
        <p:txBody>
          <a:bodyPr wrap="square" rtlCol="0">
            <a:spAutoFit/>
          </a:bodyPr>
          <a:lstStyle/>
          <a:p>
            <a:pPr marL="342900" indent="-342900">
              <a:buFont typeface="+mj-lt"/>
              <a:buAutoNum type="arabicPeriod"/>
            </a:pPr>
            <a:r>
              <a:rPr lang="en-US" sz="2800" b="1" i="1" dirty="0"/>
              <a:t>Ishwar Dangi</a:t>
            </a:r>
          </a:p>
          <a:p>
            <a:pPr marL="342900" indent="-342900">
              <a:buFont typeface="+mj-lt"/>
              <a:buAutoNum type="arabicPeriod"/>
            </a:pPr>
            <a:r>
              <a:rPr lang="en-US" sz="2800" b="1" i="1" dirty="0" err="1"/>
              <a:t>Susmita</a:t>
            </a:r>
            <a:r>
              <a:rPr lang="en-US" sz="2800" b="1" i="1" dirty="0"/>
              <a:t> Sapkota</a:t>
            </a:r>
          </a:p>
          <a:p>
            <a:pPr marL="342900" indent="-342900">
              <a:buFont typeface="+mj-lt"/>
              <a:buAutoNum type="arabicPeriod"/>
            </a:pPr>
            <a:r>
              <a:rPr lang="en-US" sz="2800" b="1" i="1" dirty="0"/>
              <a:t>Anusha </a:t>
            </a:r>
            <a:r>
              <a:rPr lang="en-US" sz="2800" b="1" i="1" dirty="0" err="1"/>
              <a:t>Silwal</a:t>
            </a:r>
            <a:endParaRPr lang="en-US" sz="2800" b="1" i="1" dirty="0"/>
          </a:p>
          <a:p>
            <a:pPr marL="342900" indent="-342900">
              <a:buFont typeface="+mj-lt"/>
              <a:buAutoNum type="arabicPeriod"/>
            </a:pPr>
            <a:r>
              <a:rPr lang="en-US" sz="2800" b="1" i="1" dirty="0" err="1"/>
              <a:t>Ashrika</a:t>
            </a:r>
            <a:r>
              <a:rPr lang="en-US" sz="2800" b="1" i="1" dirty="0"/>
              <a:t> </a:t>
            </a:r>
            <a:r>
              <a:rPr lang="en-US" sz="2800" b="1" i="1" dirty="0" err="1"/>
              <a:t>Chaulagain</a:t>
            </a:r>
            <a:endParaRPr lang="en-US" sz="2800" b="1" i="1" dirty="0"/>
          </a:p>
        </p:txBody>
      </p:sp>
    </p:spTree>
    <p:extLst>
      <p:ext uri="{BB962C8B-B14F-4D97-AF65-F5344CB8AC3E}">
        <p14:creationId xmlns:p14="http://schemas.microsoft.com/office/powerpoint/2010/main" val="27686405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animEffect transition="in" filter="fade">
                                      <p:cBhvr>
                                        <p:cTn id="31" dur="500"/>
                                        <p:tgtEl>
                                          <p:spTgt spid="4">
                                            <p:txEl>
                                              <p:pRg st="0" end="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1" end="1"/>
                                            </p:txEl>
                                          </p:spTgt>
                                        </p:tgtEl>
                                        <p:attrNameLst>
                                          <p:attrName>style.visibility</p:attrName>
                                        </p:attrNameLst>
                                      </p:cBhvr>
                                      <p:to>
                                        <p:strVal val="visible"/>
                                      </p:to>
                                    </p:set>
                                    <p:animEffect transition="in" filter="fade">
                                      <p:cBhvr>
                                        <p:cTn id="34" dur="500"/>
                                        <p:tgtEl>
                                          <p:spTgt spid="4">
                                            <p:txEl>
                                              <p:pRg st="1" end="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Effect transition="in" filter="fade">
                                      <p:cBhvr>
                                        <p:cTn id="37" dur="500"/>
                                        <p:tgtEl>
                                          <p:spTgt spid="4">
                                            <p:txEl>
                                              <p:pRg st="2" end="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3" end="3"/>
                                            </p:txEl>
                                          </p:spTgt>
                                        </p:tgtEl>
                                        <p:attrNameLst>
                                          <p:attrName>style.visibility</p:attrName>
                                        </p:attrNameLst>
                                      </p:cBhvr>
                                      <p:to>
                                        <p:strVal val="visible"/>
                                      </p:to>
                                    </p:set>
                                    <p:animEffect transition="in" filter="fade">
                                      <p:cBhvr>
                                        <p:cTn id="40"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749967C8-E76B-4941-A8A9-C5E9F708EC32}"/>
              </a:ext>
            </a:extLst>
          </p:cNvPr>
          <p:cNvSpPr txBox="1"/>
          <p:nvPr/>
        </p:nvSpPr>
        <p:spPr>
          <a:xfrm flipH="1">
            <a:off x="9360048" y="0"/>
            <a:ext cx="2831952" cy="369332"/>
          </a:xfrm>
          <a:prstGeom prst="rect">
            <a:avLst/>
          </a:prstGeom>
          <a:noFill/>
        </p:spPr>
        <p:txBody>
          <a:bodyPr wrap="square" rtlCol="0">
            <a:spAutoFit/>
          </a:bodyPr>
          <a:lstStyle/>
          <a:p>
            <a:r>
              <a:rPr lang="en-US" dirty="0">
                <a:effectLst>
                  <a:outerShdw blurRad="38100" dist="38100" dir="2700000" algn="tl">
                    <a:srgbClr val="000000">
                      <a:alpha val="43137"/>
                    </a:srgbClr>
                  </a:outerShdw>
                </a:effectLst>
              </a:rPr>
              <a:t>Component (contd….)</a:t>
            </a:r>
          </a:p>
        </p:txBody>
      </p:sp>
      <p:sp>
        <p:nvSpPr>
          <p:cNvPr id="5" name="TextBox 4">
            <a:extLst>
              <a:ext uri="{FF2B5EF4-FFF2-40B4-BE49-F238E27FC236}">
                <a16:creationId xmlns:a16="http://schemas.microsoft.com/office/drawing/2014/main" xmlns="" id="{862BE848-FF23-4C5F-8794-9190EADE4AE5}"/>
              </a:ext>
            </a:extLst>
          </p:cNvPr>
          <p:cNvSpPr txBox="1"/>
          <p:nvPr/>
        </p:nvSpPr>
        <p:spPr>
          <a:xfrm>
            <a:off x="0" y="1465729"/>
            <a:ext cx="3993777" cy="369332"/>
          </a:xfrm>
          <a:prstGeom prst="rect">
            <a:avLst/>
          </a:prstGeom>
          <a:noFill/>
        </p:spPr>
        <p:txBody>
          <a:bodyPr wrap="square" rtlCol="0">
            <a:spAutoFit/>
          </a:bodyPr>
          <a:lstStyle/>
          <a:p>
            <a:r>
              <a:rPr lang="en-US" b="1" dirty="0"/>
              <a:t>convert_temperature Function:</a:t>
            </a:r>
          </a:p>
        </p:txBody>
      </p:sp>
      <p:pic>
        <p:nvPicPr>
          <p:cNvPr id="6" name="Picture 5">
            <a:extLst>
              <a:ext uri="{FF2B5EF4-FFF2-40B4-BE49-F238E27FC236}">
                <a16:creationId xmlns:a16="http://schemas.microsoft.com/office/drawing/2014/main" xmlns="" id="{94DB4A33-DFDA-49A1-B6E1-6CDDA519074B}"/>
              </a:ext>
            </a:extLst>
          </p:cNvPr>
          <p:cNvPicPr>
            <a:picLocks noChangeAspect="1"/>
          </p:cNvPicPr>
          <p:nvPr/>
        </p:nvPicPr>
        <p:blipFill>
          <a:blip r:embed="rId2"/>
          <a:stretch>
            <a:fillRect/>
          </a:stretch>
        </p:blipFill>
        <p:spPr>
          <a:xfrm>
            <a:off x="7059706" y="826532"/>
            <a:ext cx="5010477" cy="3514855"/>
          </a:xfrm>
          <a:prstGeom prst="rect">
            <a:avLst/>
          </a:prstGeom>
        </p:spPr>
      </p:pic>
      <p:sp>
        <p:nvSpPr>
          <p:cNvPr id="7" name="TextBox 6">
            <a:extLst>
              <a:ext uri="{FF2B5EF4-FFF2-40B4-BE49-F238E27FC236}">
                <a16:creationId xmlns:a16="http://schemas.microsoft.com/office/drawing/2014/main" xmlns="" id="{0DA40A67-C266-4AD8-8DAF-0673BC6F979C}"/>
              </a:ext>
            </a:extLst>
          </p:cNvPr>
          <p:cNvSpPr txBox="1"/>
          <p:nvPr/>
        </p:nvSpPr>
        <p:spPr>
          <a:xfrm flipH="1">
            <a:off x="973565" y="2104926"/>
            <a:ext cx="5965116" cy="3329053"/>
          </a:xfrm>
          <a:prstGeom prst="rect">
            <a:avLst/>
          </a:prstGeom>
          <a:noFill/>
        </p:spPr>
        <p:txBody>
          <a:bodyPr wrap="square" rtlCol="0">
            <a:spAutoFit/>
          </a:bodyPr>
          <a:lstStyle/>
          <a:p>
            <a:pPr marL="400050" indent="-400050">
              <a:lnSpc>
                <a:spcPct val="200000"/>
              </a:lnSpc>
              <a:buFont typeface="+mj-lt"/>
              <a:buAutoNum type="romanUcPeriod"/>
            </a:pPr>
            <a:r>
              <a:rPr lang="en-US" b="1" dirty="0"/>
              <a:t>Converts between temperature units: Celsius, Fahrenheit, Kelvin.</a:t>
            </a:r>
          </a:p>
          <a:p>
            <a:pPr marL="400050" indent="-400050">
              <a:lnSpc>
                <a:spcPct val="200000"/>
              </a:lnSpc>
              <a:buFont typeface="+mj-lt"/>
              <a:buAutoNum type="romanUcPeriod"/>
            </a:pPr>
            <a:r>
              <a:rPr lang="en-US" b="1" dirty="0"/>
              <a:t>Returns the converted value based on the selected units.</a:t>
            </a:r>
          </a:p>
          <a:p>
            <a:pPr marL="400050" indent="-400050">
              <a:lnSpc>
                <a:spcPct val="200000"/>
              </a:lnSpc>
              <a:buFont typeface="+mj-lt"/>
              <a:buAutoNum type="romanUcPeriod"/>
            </a:pPr>
            <a:r>
              <a:rPr lang="en-US" b="1" dirty="0"/>
              <a:t>Returns ‘None’ if an invalid unit combination is provided.</a:t>
            </a:r>
          </a:p>
        </p:txBody>
      </p:sp>
    </p:spTree>
    <p:extLst>
      <p:ext uri="{BB962C8B-B14F-4D97-AF65-F5344CB8AC3E}">
        <p14:creationId xmlns:p14="http://schemas.microsoft.com/office/powerpoint/2010/main" val="3343696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7437875-8325-4BBF-9003-F57265AC33A2}"/>
              </a:ext>
            </a:extLst>
          </p:cNvPr>
          <p:cNvSpPr txBox="1"/>
          <p:nvPr/>
        </p:nvSpPr>
        <p:spPr>
          <a:xfrm>
            <a:off x="9273988" y="31509"/>
            <a:ext cx="2918012" cy="369332"/>
          </a:xfrm>
          <a:prstGeom prst="rect">
            <a:avLst/>
          </a:prstGeom>
          <a:noFill/>
        </p:spPr>
        <p:txBody>
          <a:bodyPr wrap="square" rtlCol="0">
            <a:spAutoFit/>
          </a:bodyPr>
          <a:lstStyle/>
          <a:p>
            <a:r>
              <a:rPr lang="en-US" dirty="0">
                <a:effectLst>
                  <a:outerShdw blurRad="38100" dist="38100" dir="2700000" algn="tl">
                    <a:srgbClr val="000000">
                      <a:alpha val="43137"/>
                    </a:srgbClr>
                  </a:outerShdw>
                </a:effectLst>
              </a:rPr>
              <a:t>Component (contd….)</a:t>
            </a:r>
          </a:p>
        </p:txBody>
      </p:sp>
      <p:sp>
        <p:nvSpPr>
          <p:cNvPr id="5" name="TextBox 4">
            <a:extLst>
              <a:ext uri="{FF2B5EF4-FFF2-40B4-BE49-F238E27FC236}">
                <a16:creationId xmlns:a16="http://schemas.microsoft.com/office/drawing/2014/main" xmlns="" id="{7A35A2A5-8087-4A6F-BE3D-3A94225CE2B7}"/>
              </a:ext>
            </a:extLst>
          </p:cNvPr>
          <p:cNvSpPr txBox="1"/>
          <p:nvPr/>
        </p:nvSpPr>
        <p:spPr>
          <a:xfrm>
            <a:off x="147917" y="1513256"/>
            <a:ext cx="3671047" cy="461665"/>
          </a:xfrm>
          <a:prstGeom prst="rect">
            <a:avLst/>
          </a:prstGeom>
          <a:noFill/>
        </p:spPr>
        <p:txBody>
          <a:bodyPr wrap="square" rtlCol="0">
            <a:spAutoFit/>
          </a:bodyPr>
          <a:lstStyle/>
          <a:p>
            <a:r>
              <a:rPr lang="en-US" sz="2400" b="1" dirty="0"/>
              <a:t>update_unit Function:</a:t>
            </a:r>
          </a:p>
        </p:txBody>
      </p:sp>
      <p:pic>
        <p:nvPicPr>
          <p:cNvPr id="11" name="Picture 10">
            <a:extLst>
              <a:ext uri="{FF2B5EF4-FFF2-40B4-BE49-F238E27FC236}">
                <a16:creationId xmlns:a16="http://schemas.microsoft.com/office/drawing/2014/main" xmlns="" id="{B542D4A6-1305-4AA4-B9DD-69B9C541A05A}"/>
              </a:ext>
            </a:extLst>
          </p:cNvPr>
          <p:cNvPicPr>
            <a:picLocks noChangeAspect="1"/>
          </p:cNvPicPr>
          <p:nvPr/>
        </p:nvPicPr>
        <p:blipFill>
          <a:blip r:embed="rId2"/>
          <a:stretch>
            <a:fillRect/>
          </a:stretch>
        </p:blipFill>
        <p:spPr>
          <a:xfrm>
            <a:off x="6642653" y="1630686"/>
            <a:ext cx="5401430" cy="3505689"/>
          </a:xfrm>
          <a:prstGeom prst="rect">
            <a:avLst/>
          </a:prstGeom>
        </p:spPr>
      </p:pic>
      <p:sp>
        <p:nvSpPr>
          <p:cNvPr id="12" name="TextBox 11">
            <a:extLst>
              <a:ext uri="{FF2B5EF4-FFF2-40B4-BE49-F238E27FC236}">
                <a16:creationId xmlns:a16="http://schemas.microsoft.com/office/drawing/2014/main" xmlns="" id="{E7240AA7-69AA-46C1-BF7F-9002B85BA93D}"/>
              </a:ext>
            </a:extLst>
          </p:cNvPr>
          <p:cNvSpPr txBox="1"/>
          <p:nvPr/>
        </p:nvSpPr>
        <p:spPr>
          <a:xfrm>
            <a:off x="672352" y="2151529"/>
            <a:ext cx="5997194" cy="3970318"/>
          </a:xfrm>
          <a:prstGeom prst="rect">
            <a:avLst/>
          </a:prstGeom>
          <a:noFill/>
        </p:spPr>
        <p:txBody>
          <a:bodyPr wrap="square" rtlCol="0">
            <a:spAutoFit/>
          </a:bodyPr>
          <a:lstStyle/>
          <a:p>
            <a:pPr marL="400050" indent="-400050">
              <a:lnSpc>
                <a:spcPct val="200000"/>
              </a:lnSpc>
              <a:buFont typeface="+mj-lt"/>
              <a:buAutoNum type="romanUcPeriod"/>
            </a:pPr>
            <a:r>
              <a:rPr lang="en-US" b="1" dirty="0"/>
              <a:t>Updates the available units in the comboboxes based on the selected category.</a:t>
            </a:r>
          </a:p>
          <a:p>
            <a:pPr marL="400050" indent="-400050">
              <a:lnSpc>
                <a:spcPct val="200000"/>
              </a:lnSpc>
              <a:buFont typeface="+mj-lt"/>
              <a:buAutoNum type="romanUcPeriod"/>
            </a:pPr>
            <a:r>
              <a:rPr lang="en-US" b="1" dirty="0"/>
              <a:t>Determines which units to display based on the selected conversion category (Weight, Length, Time, Temperature).</a:t>
            </a:r>
          </a:p>
          <a:p>
            <a:pPr marL="400050" indent="-400050">
              <a:lnSpc>
                <a:spcPct val="200000"/>
              </a:lnSpc>
              <a:buFont typeface="+mj-lt"/>
              <a:buAutoNum type="romanUcPeriod"/>
            </a:pPr>
            <a:r>
              <a:rPr lang="en-US" b="1" dirty="0"/>
              <a:t>Sets the default options for the ‘</a:t>
            </a:r>
            <a:r>
              <a:rPr lang="en-US" b="1" i="1" dirty="0" smtClean="0">
                <a:effectLst>
                  <a:outerShdw blurRad="38100" dist="38100" dir="2700000" algn="tl">
                    <a:srgbClr val="000000">
                      <a:alpha val="43137"/>
                    </a:srgbClr>
                  </a:outerShdw>
                </a:effectLst>
              </a:rPr>
              <a:t>combo_from</a:t>
            </a:r>
            <a:r>
              <a:rPr lang="en-US" b="1" dirty="0"/>
              <a:t>’ and </a:t>
            </a:r>
            <a:r>
              <a:rPr lang="en-US" b="1" dirty="0" smtClean="0"/>
              <a:t>‘</a:t>
            </a:r>
            <a:r>
              <a:rPr lang="en-US" b="1" i="1" dirty="0" smtClean="0">
                <a:effectLst>
                  <a:outerShdw blurRad="38100" dist="38100" dir="2700000" algn="tl">
                    <a:srgbClr val="000000">
                      <a:alpha val="43137"/>
                    </a:srgbClr>
                  </a:outerShdw>
                </a:effectLst>
              </a:rPr>
              <a:t>combo</a:t>
            </a:r>
            <a:r>
              <a:rPr lang="en-US" b="1" i="1" u="sng" dirty="0"/>
              <a:t>_</a:t>
            </a:r>
            <a:r>
              <a:rPr lang="en-US" b="1" i="1" dirty="0" smtClean="0">
                <a:effectLst>
                  <a:outerShdw blurRad="38100" dist="38100" dir="2700000" algn="tl">
                    <a:srgbClr val="000000">
                      <a:alpha val="43137"/>
                    </a:srgbClr>
                  </a:outerShdw>
                </a:effectLst>
              </a:rPr>
              <a:t>to</a:t>
            </a:r>
            <a:r>
              <a:rPr lang="en-US" b="1" dirty="0" smtClean="0"/>
              <a:t>’ </a:t>
            </a:r>
            <a:r>
              <a:rPr lang="en-US" b="1" dirty="0"/>
              <a:t>dropdowns.</a:t>
            </a:r>
          </a:p>
        </p:txBody>
      </p:sp>
    </p:spTree>
    <p:extLst>
      <p:ext uri="{BB962C8B-B14F-4D97-AF65-F5344CB8AC3E}">
        <p14:creationId xmlns:p14="http://schemas.microsoft.com/office/powerpoint/2010/main" val="4250012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AD8406AA-6A43-4782-9E03-7164CF922B9E}"/>
              </a:ext>
            </a:extLst>
          </p:cNvPr>
          <p:cNvSpPr txBox="1"/>
          <p:nvPr/>
        </p:nvSpPr>
        <p:spPr>
          <a:xfrm>
            <a:off x="201707" y="1506070"/>
            <a:ext cx="1949824" cy="369332"/>
          </a:xfrm>
          <a:prstGeom prst="rect">
            <a:avLst/>
          </a:prstGeom>
          <a:noFill/>
        </p:spPr>
        <p:txBody>
          <a:bodyPr wrap="square" rtlCol="0">
            <a:spAutoFit/>
          </a:bodyPr>
          <a:lstStyle/>
          <a:p>
            <a:r>
              <a:rPr lang="en-US" b="1" u="sng" dirty="0">
                <a:effectLst>
                  <a:outerShdw blurRad="38100" dist="38100" dir="2700000" algn="tl">
                    <a:srgbClr val="000000">
                      <a:alpha val="43137"/>
                    </a:srgbClr>
                  </a:outerShdw>
                </a:effectLst>
              </a:rPr>
              <a:t>Key Takeways:</a:t>
            </a:r>
          </a:p>
        </p:txBody>
      </p:sp>
      <p:sp>
        <p:nvSpPr>
          <p:cNvPr id="5" name="TextBox 4">
            <a:extLst>
              <a:ext uri="{FF2B5EF4-FFF2-40B4-BE49-F238E27FC236}">
                <a16:creationId xmlns:a16="http://schemas.microsoft.com/office/drawing/2014/main" xmlns="" id="{CD506990-B97C-483F-B05B-EE6E2298B464}"/>
              </a:ext>
            </a:extLst>
          </p:cNvPr>
          <p:cNvSpPr txBox="1"/>
          <p:nvPr/>
        </p:nvSpPr>
        <p:spPr>
          <a:xfrm>
            <a:off x="531160" y="2218765"/>
            <a:ext cx="6071346" cy="2308324"/>
          </a:xfrm>
          <a:prstGeom prst="rect">
            <a:avLst/>
          </a:prstGeom>
          <a:noFill/>
        </p:spPr>
        <p:txBody>
          <a:bodyPr wrap="square" rtlCol="0">
            <a:spAutoFit/>
          </a:bodyPr>
          <a:lstStyle/>
          <a:p>
            <a:pPr marL="400050" indent="-400050">
              <a:lnSpc>
                <a:spcPct val="200000"/>
              </a:lnSpc>
              <a:buFont typeface="+mj-lt"/>
              <a:buAutoNum type="romanUcPeriod"/>
            </a:pPr>
            <a:r>
              <a:rPr lang="en-US" b="1" dirty="0"/>
              <a:t>Simple yet powerful tool for unit conversion.</a:t>
            </a:r>
          </a:p>
          <a:p>
            <a:pPr marL="400050" indent="-400050">
              <a:lnSpc>
                <a:spcPct val="200000"/>
              </a:lnSpc>
              <a:buFont typeface="+mj-lt"/>
              <a:buAutoNum type="romanUcPeriod"/>
            </a:pPr>
            <a:r>
              <a:rPr lang="en-US" b="1" dirty="0"/>
              <a:t>Easy-to-use GUI with real-time updates.</a:t>
            </a:r>
          </a:p>
          <a:p>
            <a:pPr marL="400050" indent="-400050">
              <a:lnSpc>
                <a:spcPct val="200000"/>
              </a:lnSpc>
              <a:buFont typeface="+mj-lt"/>
              <a:buAutoNum type="romanUcPeriod"/>
            </a:pPr>
            <a:r>
              <a:rPr lang="en-US" b="1" dirty="0"/>
              <a:t>Extensible code for adding more categories or units.</a:t>
            </a:r>
          </a:p>
        </p:txBody>
      </p:sp>
      <p:pic>
        <p:nvPicPr>
          <p:cNvPr id="6" name="Picture 5">
            <a:extLst>
              <a:ext uri="{FF2B5EF4-FFF2-40B4-BE49-F238E27FC236}">
                <a16:creationId xmlns:a16="http://schemas.microsoft.com/office/drawing/2014/main" xmlns="" id="{00623B92-A229-4E00-A2F0-82511CEB48FC}"/>
              </a:ext>
            </a:extLst>
          </p:cNvPr>
          <p:cNvPicPr>
            <a:picLocks noChangeAspect="1"/>
          </p:cNvPicPr>
          <p:nvPr/>
        </p:nvPicPr>
        <p:blipFill>
          <a:blip r:embed="rId2"/>
          <a:stretch>
            <a:fillRect/>
          </a:stretch>
        </p:blipFill>
        <p:spPr>
          <a:xfrm>
            <a:off x="7221070" y="1875402"/>
            <a:ext cx="3065929" cy="2966354"/>
          </a:xfrm>
          <a:prstGeom prst="rect">
            <a:avLst/>
          </a:prstGeom>
        </p:spPr>
      </p:pic>
    </p:spTree>
    <p:extLst>
      <p:ext uri="{BB962C8B-B14F-4D97-AF65-F5344CB8AC3E}">
        <p14:creationId xmlns:p14="http://schemas.microsoft.com/office/powerpoint/2010/main" val="929133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xmlns="" id="{0D7BE49D-F19E-4EC3-A273-13B40318CCA2}"/>
              </a:ext>
            </a:extLst>
          </p:cNvPr>
          <p:cNvSpPr txBox="1"/>
          <p:nvPr/>
        </p:nvSpPr>
        <p:spPr>
          <a:xfrm>
            <a:off x="1129553" y="1909482"/>
            <a:ext cx="8774468" cy="2308324"/>
          </a:xfrm>
          <a:prstGeom prst="rect">
            <a:avLst/>
          </a:prstGeom>
          <a:noFill/>
        </p:spPr>
        <p:txBody>
          <a:bodyPr wrap="square" rtlCol="0">
            <a:spAutoFit/>
          </a:bodyPr>
          <a:lstStyle/>
          <a:p>
            <a:pPr marL="400050" indent="-400050">
              <a:lnSpc>
                <a:spcPct val="200000"/>
              </a:lnSpc>
              <a:buFont typeface="+mj-lt"/>
              <a:buAutoNum type="romanUcPeriod"/>
            </a:pPr>
            <a:r>
              <a:rPr lang="en-US" b="1" i="1" dirty="0"/>
              <a:t>Showcase how the unit converter works with different categories and units.</a:t>
            </a:r>
          </a:p>
          <a:p>
            <a:pPr marL="400050" indent="-400050">
              <a:lnSpc>
                <a:spcPct val="200000"/>
              </a:lnSpc>
              <a:buFont typeface="+mj-lt"/>
              <a:buAutoNum type="romanUcPeriod"/>
            </a:pPr>
            <a:r>
              <a:rPr lang="en-US" b="1" i="1" dirty="0"/>
              <a:t>Lets go to the ‘Anaconda Prompt’ for code execution to see some real time unit conversion example.</a:t>
            </a:r>
          </a:p>
        </p:txBody>
      </p:sp>
      <p:sp>
        <p:nvSpPr>
          <p:cNvPr id="11" name="TextBox 10">
            <a:extLst>
              <a:ext uri="{FF2B5EF4-FFF2-40B4-BE49-F238E27FC236}">
                <a16:creationId xmlns:a16="http://schemas.microsoft.com/office/drawing/2014/main" xmlns="" id="{5D5280A3-B22A-45C1-A1B0-185806453825}"/>
              </a:ext>
            </a:extLst>
          </p:cNvPr>
          <p:cNvSpPr txBox="1"/>
          <p:nvPr/>
        </p:nvSpPr>
        <p:spPr>
          <a:xfrm>
            <a:off x="121023" y="1613185"/>
            <a:ext cx="3039036" cy="369332"/>
          </a:xfrm>
          <a:prstGeom prst="rect">
            <a:avLst/>
          </a:prstGeom>
          <a:noFill/>
        </p:spPr>
        <p:txBody>
          <a:bodyPr wrap="square" rtlCol="0">
            <a:spAutoFit/>
          </a:bodyPr>
          <a:lstStyle/>
          <a:p>
            <a:r>
              <a:rPr lang="en-US" b="1" u="sng" dirty="0">
                <a:effectLst>
                  <a:outerShdw blurRad="38100" dist="38100" dir="2700000" algn="tl">
                    <a:srgbClr val="000000">
                      <a:alpha val="43137"/>
                    </a:srgbClr>
                  </a:outerShdw>
                </a:effectLst>
              </a:rPr>
              <a:t>Live Demonstration:</a:t>
            </a:r>
          </a:p>
        </p:txBody>
      </p:sp>
      <p:sp>
        <p:nvSpPr>
          <p:cNvPr id="12" name="TextBox 11">
            <a:extLst>
              <a:ext uri="{FF2B5EF4-FFF2-40B4-BE49-F238E27FC236}">
                <a16:creationId xmlns:a16="http://schemas.microsoft.com/office/drawing/2014/main" xmlns="" id="{309AA14F-EF9C-4E33-92BE-38169DA175FE}"/>
              </a:ext>
            </a:extLst>
          </p:cNvPr>
          <p:cNvSpPr txBox="1"/>
          <p:nvPr/>
        </p:nvSpPr>
        <p:spPr>
          <a:xfrm>
            <a:off x="8420361" y="154379"/>
            <a:ext cx="1788459" cy="707886"/>
          </a:xfrm>
          <a:prstGeom prst="rect">
            <a:avLst/>
          </a:prstGeom>
          <a:noFill/>
        </p:spPr>
        <p:txBody>
          <a:bodyPr wrap="square" rtlCol="0">
            <a:spAutoFit/>
          </a:bodyPr>
          <a:lstStyle/>
          <a:p>
            <a:r>
              <a:rPr lang="en-US" sz="4000" b="1" dirty="0"/>
              <a:t>DEMO</a:t>
            </a:r>
          </a:p>
        </p:txBody>
      </p:sp>
    </p:spTree>
    <p:extLst>
      <p:ext uri="{BB962C8B-B14F-4D97-AF65-F5344CB8AC3E}">
        <p14:creationId xmlns:p14="http://schemas.microsoft.com/office/powerpoint/2010/main" val="2346871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BB076B47-3723-4F87-801D-1261162C4C60}"/>
              </a:ext>
            </a:extLst>
          </p:cNvPr>
          <p:cNvPicPr>
            <a:picLocks noChangeAspect="1"/>
          </p:cNvPicPr>
          <p:nvPr/>
        </p:nvPicPr>
        <p:blipFill>
          <a:blip r:embed="rId2">
            <a:extLst>
              <a:ext uri="{837473B0-CC2E-450A-ABE3-18F120FF3D39}">
                <a1611:picAttrSrcUrl xmlns:a1611="http://schemas.microsoft.com/office/drawing/2016/11/main" xmlns="" r:id="rId3"/>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12991449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smtClean="0"/>
              <a:t>Thought behind  developing unit conversion tool</a:t>
            </a:r>
            <a:endParaRPr lang="en-US" sz="3200" b="1" i="1" dirty="0"/>
          </a:p>
        </p:txBody>
      </p:sp>
      <p:sp>
        <p:nvSpPr>
          <p:cNvPr id="3" name="Content Placeholder 2"/>
          <p:cNvSpPr>
            <a:spLocks noGrp="1"/>
          </p:cNvSpPr>
          <p:nvPr>
            <p:ph sz="quarter" idx="13"/>
          </p:nvPr>
        </p:nvSpPr>
        <p:spPr/>
        <p:txBody>
          <a:bodyPr>
            <a:normAutofit fontScale="92500" lnSpcReduction="20000"/>
          </a:bodyPr>
          <a:lstStyle/>
          <a:p>
            <a:pPr marL="0" indent="0">
              <a:buNone/>
            </a:pPr>
            <a:endParaRPr lang="en-US" dirty="0" smtClean="0"/>
          </a:p>
          <a:p>
            <a:pPr marL="0" indent="0">
              <a:buNone/>
            </a:pPr>
            <a:r>
              <a:rPr lang="en-US" sz="2800" b="1" dirty="0" smtClean="0"/>
              <a:t>The </a:t>
            </a:r>
            <a:r>
              <a:rPr lang="en-US" sz="2800" b="1" dirty="0"/>
              <a:t>primary thought behind developing a unit conversion tool is to simplify and automate the process of converting measurements between different units. This tool aims to enhance accuracy, reduce manual errors, and save time by providing quick and reliable conversions. It caters to various needs across fields like science, engineering, and daily life, ensuring consistent and efficient handling of measurements.</a:t>
            </a:r>
          </a:p>
        </p:txBody>
      </p:sp>
    </p:spTree>
    <p:extLst>
      <p:ext uri="{BB962C8B-B14F-4D97-AF65-F5344CB8AC3E}">
        <p14:creationId xmlns:p14="http://schemas.microsoft.com/office/powerpoint/2010/main" val="92807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FB7B5A0-5E4D-4326-888B-E0FE718797FB}"/>
              </a:ext>
            </a:extLst>
          </p:cNvPr>
          <p:cNvSpPr>
            <a:spLocks noGrp="1"/>
          </p:cNvSpPr>
          <p:nvPr>
            <p:ph sz="quarter" idx="13"/>
          </p:nvPr>
        </p:nvSpPr>
        <p:spPr>
          <a:xfrm>
            <a:off x="665629" y="2355010"/>
            <a:ext cx="11255188" cy="4292797"/>
          </a:xfrm>
        </p:spPr>
        <p:txBody>
          <a:bodyPr>
            <a:noAutofit/>
          </a:bodyPr>
          <a:lstStyle/>
          <a:p>
            <a:pPr>
              <a:lnSpc>
                <a:spcPct val="160000"/>
              </a:lnSpc>
              <a:buFont typeface="Wingdings" panose="05000000000000000000" pitchFamily="2" charset="2"/>
              <a:buChar char="Ø"/>
            </a:pPr>
            <a:r>
              <a:rPr lang="en-US" sz="1800" b="1" dirty="0"/>
              <a:t>We developed a GUI based unit conversion tool using Python and ‘Tkinter’.</a:t>
            </a:r>
          </a:p>
          <a:p>
            <a:pPr>
              <a:lnSpc>
                <a:spcPct val="160000"/>
              </a:lnSpc>
              <a:buFont typeface="Wingdings" panose="05000000000000000000" pitchFamily="2" charset="2"/>
              <a:buChar char="Ø"/>
            </a:pPr>
            <a:r>
              <a:rPr lang="en-US" sz="1800" b="1" dirty="0"/>
              <a:t>‘Tkinter’ is a the standard Python library used for creating graphical user interfaces (GUIs). It is a simple and straightforward tool that allows us to create windows, buttons, text fields, and other GUI elements in Python applications.</a:t>
            </a:r>
          </a:p>
          <a:p>
            <a:pPr>
              <a:lnSpc>
                <a:spcPct val="160000"/>
              </a:lnSpc>
              <a:buFont typeface="Wingdings" panose="05000000000000000000" pitchFamily="2" charset="2"/>
              <a:buChar char="v"/>
            </a:pPr>
            <a:r>
              <a:rPr lang="en-US" sz="1800" b="1" i="1" dirty="0">
                <a:effectLst>
                  <a:outerShdw blurRad="38100" dist="38100" dir="2700000" algn="tl">
                    <a:srgbClr val="000000">
                      <a:alpha val="43137"/>
                    </a:srgbClr>
                  </a:outerShdw>
                </a:effectLst>
              </a:rPr>
              <a:t>Key features of our project:</a:t>
            </a:r>
          </a:p>
          <a:p>
            <a:pPr>
              <a:lnSpc>
                <a:spcPct val="160000"/>
              </a:lnSpc>
            </a:pPr>
            <a:r>
              <a:rPr lang="en-US" sz="1800" b="1" dirty="0"/>
              <a:t>Supports multiple categories: Weight, Length, Time, Temperature</a:t>
            </a:r>
          </a:p>
          <a:p>
            <a:pPr>
              <a:lnSpc>
                <a:spcPct val="160000"/>
              </a:lnSpc>
            </a:pPr>
            <a:r>
              <a:rPr lang="en-US" sz="1800" b="1" dirty="0"/>
              <a:t>Interactive GUI with Tkinter</a:t>
            </a:r>
          </a:p>
          <a:p>
            <a:pPr>
              <a:lnSpc>
                <a:spcPct val="160000"/>
              </a:lnSpc>
            </a:pPr>
            <a:r>
              <a:rPr lang="en-US" sz="1800" b="1" dirty="0"/>
              <a:t>Real-time conversion with error handling</a:t>
            </a:r>
          </a:p>
          <a:p>
            <a:pPr marL="0" indent="0">
              <a:lnSpc>
                <a:spcPct val="160000"/>
              </a:lnSpc>
              <a:buNone/>
            </a:pPr>
            <a:r>
              <a:rPr lang="en-US" sz="1800" b="1" dirty="0"/>
              <a:t>                 </a:t>
            </a:r>
          </a:p>
          <a:p>
            <a:pPr marL="0" indent="0">
              <a:lnSpc>
                <a:spcPct val="160000"/>
              </a:lnSpc>
              <a:buNone/>
            </a:pPr>
            <a:endParaRPr lang="en-US" sz="1800" b="1" dirty="0"/>
          </a:p>
          <a:p>
            <a:pPr marL="0" indent="0">
              <a:lnSpc>
                <a:spcPct val="160000"/>
              </a:lnSpc>
              <a:buNone/>
            </a:pPr>
            <a:r>
              <a:rPr lang="en-US" sz="1800" b="1" dirty="0"/>
              <a:t>                           </a:t>
            </a:r>
          </a:p>
        </p:txBody>
      </p:sp>
      <p:sp>
        <p:nvSpPr>
          <p:cNvPr id="5" name="TextBox 4">
            <a:extLst>
              <a:ext uri="{FF2B5EF4-FFF2-40B4-BE49-F238E27FC236}">
                <a16:creationId xmlns:a16="http://schemas.microsoft.com/office/drawing/2014/main" xmlns="" id="{16FF413E-E310-4EF0-BA73-9BFE3288FDA4}"/>
              </a:ext>
            </a:extLst>
          </p:cNvPr>
          <p:cNvSpPr txBox="1"/>
          <p:nvPr/>
        </p:nvSpPr>
        <p:spPr>
          <a:xfrm>
            <a:off x="633234" y="962044"/>
            <a:ext cx="6158753" cy="646331"/>
          </a:xfrm>
          <a:prstGeom prst="rect">
            <a:avLst/>
          </a:prstGeom>
          <a:noFill/>
        </p:spPr>
        <p:txBody>
          <a:bodyPr wrap="square" rtlCol="0">
            <a:spAutoFit/>
          </a:bodyPr>
          <a:lstStyle/>
          <a:p>
            <a:r>
              <a:rPr lang="en-US" sz="3600" b="1" dirty="0">
                <a:effectLst>
                  <a:outerShdw blurRad="38100" dist="38100" dir="2700000" algn="tl">
                    <a:srgbClr val="000000">
                      <a:alpha val="43137"/>
                    </a:srgbClr>
                  </a:outerShdw>
                </a:effectLst>
              </a:rPr>
              <a:t>Unit Converter Application</a:t>
            </a:r>
          </a:p>
        </p:txBody>
      </p:sp>
      <p:sp>
        <p:nvSpPr>
          <p:cNvPr id="6" name="TextBox 5">
            <a:extLst>
              <a:ext uri="{FF2B5EF4-FFF2-40B4-BE49-F238E27FC236}">
                <a16:creationId xmlns:a16="http://schemas.microsoft.com/office/drawing/2014/main" xmlns="" id="{19C21E6D-C8B1-4ABD-9D2F-06796B603FD8}"/>
              </a:ext>
            </a:extLst>
          </p:cNvPr>
          <p:cNvSpPr txBox="1"/>
          <p:nvPr/>
        </p:nvSpPr>
        <p:spPr>
          <a:xfrm flipH="1">
            <a:off x="5110774" y="1608375"/>
            <a:ext cx="7081226" cy="707886"/>
          </a:xfrm>
          <a:prstGeom prst="rect">
            <a:avLst/>
          </a:prstGeom>
          <a:noFill/>
        </p:spPr>
        <p:txBody>
          <a:bodyPr wrap="square" rtlCol="0">
            <a:spAutoFit/>
          </a:bodyPr>
          <a:lstStyle/>
          <a:p>
            <a:r>
              <a:rPr lang="en-US" sz="2000" b="1" u="sng" dirty="0"/>
              <a:t>Objectives: Develop a user friendly unit conversion tool</a:t>
            </a:r>
          </a:p>
          <a:p>
            <a:endParaRPr lang="en-US" sz="2000" b="1" u="sng" dirty="0"/>
          </a:p>
        </p:txBody>
      </p:sp>
      <p:sp>
        <p:nvSpPr>
          <p:cNvPr id="8" name="TextBox 7">
            <a:extLst>
              <a:ext uri="{FF2B5EF4-FFF2-40B4-BE49-F238E27FC236}">
                <a16:creationId xmlns:a16="http://schemas.microsoft.com/office/drawing/2014/main" xmlns="" id="{98780B3F-392A-4866-8B60-EE5249991A17}"/>
              </a:ext>
            </a:extLst>
          </p:cNvPr>
          <p:cNvSpPr txBox="1"/>
          <p:nvPr/>
        </p:nvSpPr>
        <p:spPr>
          <a:xfrm>
            <a:off x="5607423" y="2971800"/>
            <a:ext cx="914400" cy="914400"/>
          </a:xfrm>
          <a:prstGeom prst="rect">
            <a:avLst/>
          </a:prstGeom>
          <a:noFill/>
        </p:spPr>
        <p:txBody>
          <a:bodyPr wrap="square" rtlCol="0">
            <a:spAutoFit/>
          </a:bodyPr>
          <a:lstStyle/>
          <a:p>
            <a:endParaRPr lang="en-US" dirty="0"/>
          </a:p>
        </p:txBody>
      </p:sp>
      <p:sp>
        <p:nvSpPr>
          <p:cNvPr id="10" name="Rectangle 1">
            <a:extLst>
              <a:ext uri="{FF2B5EF4-FFF2-40B4-BE49-F238E27FC236}">
                <a16:creationId xmlns:a16="http://schemas.microsoft.com/office/drawing/2014/main" xmlns="" id="{56E883FB-C281-4EC3-8963-EA3A59496E86}"/>
              </a:ext>
            </a:extLst>
          </p:cNvPr>
          <p:cNvSpPr>
            <a:spLocks noChangeArrowheads="1"/>
          </p:cNvSpPr>
          <p:nvPr/>
        </p:nvSpPr>
        <p:spPr bwMode="auto">
          <a:xfrm>
            <a:off x="0"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91256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80">
                                          <p:stCondLst>
                                            <p:cond delay="0"/>
                                          </p:stCondLst>
                                        </p:cTn>
                                        <p:tgtEl>
                                          <p:spTgt spid="5">
                                            <p:txEl>
                                              <p:pRg st="0" end="0"/>
                                            </p:txEl>
                                          </p:spTgt>
                                        </p:tgtEl>
                                      </p:cBhvr>
                                    </p:animEffect>
                                    <p:anim calcmode="lin" valueType="num">
                                      <p:cBhvr>
                                        <p:cTn id="8"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xEl>
                                              <p:pRg st="0" end="0"/>
                                            </p:txEl>
                                          </p:spTgt>
                                        </p:tgtEl>
                                      </p:cBhvr>
                                      <p:to x="100000" y="60000"/>
                                    </p:animScale>
                                    <p:animScale>
                                      <p:cBhvr>
                                        <p:cTn id="14" dur="166" decel="50000">
                                          <p:stCondLst>
                                            <p:cond delay="676"/>
                                          </p:stCondLst>
                                        </p:cTn>
                                        <p:tgtEl>
                                          <p:spTgt spid="5">
                                            <p:txEl>
                                              <p:pRg st="0" end="0"/>
                                            </p:txEl>
                                          </p:spTgt>
                                        </p:tgtEl>
                                      </p:cBhvr>
                                      <p:to x="100000" y="100000"/>
                                    </p:animScale>
                                    <p:animScale>
                                      <p:cBhvr>
                                        <p:cTn id="15" dur="26">
                                          <p:stCondLst>
                                            <p:cond delay="1312"/>
                                          </p:stCondLst>
                                        </p:cTn>
                                        <p:tgtEl>
                                          <p:spTgt spid="5">
                                            <p:txEl>
                                              <p:pRg st="0" end="0"/>
                                            </p:txEl>
                                          </p:spTgt>
                                        </p:tgtEl>
                                      </p:cBhvr>
                                      <p:to x="100000" y="80000"/>
                                    </p:animScale>
                                    <p:animScale>
                                      <p:cBhvr>
                                        <p:cTn id="16" dur="166" decel="50000">
                                          <p:stCondLst>
                                            <p:cond delay="1338"/>
                                          </p:stCondLst>
                                        </p:cTn>
                                        <p:tgtEl>
                                          <p:spTgt spid="5">
                                            <p:txEl>
                                              <p:pRg st="0" end="0"/>
                                            </p:txEl>
                                          </p:spTgt>
                                        </p:tgtEl>
                                      </p:cBhvr>
                                      <p:to x="100000" y="100000"/>
                                    </p:animScale>
                                    <p:animScale>
                                      <p:cBhvr>
                                        <p:cTn id="17" dur="26">
                                          <p:stCondLst>
                                            <p:cond delay="1642"/>
                                          </p:stCondLst>
                                        </p:cTn>
                                        <p:tgtEl>
                                          <p:spTgt spid="5">
                                            <p:txEl>
                                              <p:pRg st="0" end="0"/>
                                            </p:txEl>
                                          </p:spTgt>
                                        </p:tgtEl>
                                      </p:cBhvr>
                                      <p:to x="100000" y="90000"/>
                                    </p:animScale>
                                    <p:animScale>
                                      <p:cBhvr>
                                        <p:cTn id="18" dur="166" decel="50000">
                                          <p:stCondLst>
                                            <p:cond delay="1668"/>
                                          </p:stCondLst>
                                        </p:cTn>
                                        <p:tgtEl>
                                          <p:spTgt spid="5">
                                            <p:txEl>
                                              <p:pRg st="0" end="0"/>
                                            </p:txEl>
                                          </p:spTgt>
                                        </p:tgtEl>
                                      </p:cBhvr>
                                      <p:to x="100000" y="100000"/>
                                    </p:animScale>
                                    <p:animScale>
                                      <p:cBhvr>
                                        <p:cTn id="19" dur="26">
                                          <p:stCondLst>
                                            <p:cond delay="1808"/>
                                          </p:stCondLst>
                                        </p:cTn>
                                        <p:tgtEl>
                                          <p:spTgt spid="5">
                                            <p:txEl>
                                              <p:pRg st="0" end="0"/>
                                            </p:txEl>
                                          </p:spTgt>
                                        </p:tgtEl>
                                      </p:cBhvr>
                                      <p:to x="100000" y="95000"/>
                                    </p:animScale>
                                    <p:animScale>
                                      <p:cBhvr>
                                        <p:cTn id="20" dur="166" decel="50000">
                                          <p:stCondLst>
                                            <p:cond delay="1834"/>
                                          </p:stCondLst>
                                        </p:cTn>
                                        <p:tgtEl>
                                          <p:spTgt spid="5">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 calcmode="lin" valueType="num">
                                      <p:cBhvr additive="base">
                                        <p:cTn id="2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 calcmode="lin" valueType="num">
                                      <p:cBhvr additive="base">
                                        <p:cTn id="3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 calcmode="lin" valueType="num">
                                      <p:cBhvr additive="base">
                                        <p:cTn id="3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 calcmode="lin" valueType="num">
                                      <p:cBhvr additive="base">
                                        <p:cTn id="4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3" end="3"/>
                                            </p:txEl>
                                          </p:spTgt>
                                        </p:tgtEl>
                                        <p:attrNameLst>
                                          <p:attrName>style.visibility</p:attrName>
                                        </p:attrNameLst>
                                      </p:cBhvr>
                                      <p:to>
                                        <p:strVal val="visible"/>
                                      </p:to>
                                    </p:set>
                                    <p:anim calcmode="lin" valueType="num">
                                      <p:cBhvr additive="base">
                                        <p:cTn id="4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 calcmode="lin" valueType="num">
                                      <p:cBhvr additive="base">
                                        <p:cTn id="5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5" end="5"/>
                                            </p:txEl>
                                          </p:spTgt>
                                        </p:tgtEl>
                                        <p:attrNameLst>
                                          <p:attrName>style.visibility</p:attrName>
                                        </p:attrNameLst>
                                      </p:cBhvr>
                                      <p:to>
                                        <p:strVal val="visible"/>
                                      </p:to>
                                    </p:set>
                                    <p:anim calcmode="lin" valueType="num">
                                      <p:cBhvr additive="base">
                                        <p:cTn id="6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6" end="6"/>
                                            </p:txEl>
                                          </p:spTgt>
                                        </p:tgtEl>
                                        <p:attrNameLst>
                                          <p:attrName>style.visibility</p:attrName>
                                        </p:attrNameLst>
                                      </p:cBhvr>
                                      <p:to>
                                        <p:strVal val="visible"/>
                                      </p:to>
                                    </p:set>
                                    <p:anim calcmode="lin" valueType="num">
                                      <p:cBhvr additive="base">
                                        <p:cTn id="6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8" end="8"/>
                                            </p:txEl>
                                          </p:spTgt>
                                        </p:tgtEl>
                                        <p:attrNameLst>
                                          <p:attrName>style.visibility</p:attrName>
                                        </p:attrNameLst>
                                      </p:cBhvr>
                                      <p:to>
                                        <p:strVal val="visible"/>
                                      </p:to>
                                    </p:set>
                                    <p:anim calcmode="lin" valueType="num">
                                      <p:cBhvr additive="base">
                                        <p:cTn id="7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15CC04B0-FAA3-4790-A3DE-00770C919A4D}"/>
              </a:ext>
            </a:extLst>
          </p:cNvPr>
          <p:cNvPicPr>
            <a:picLocks noGrp="1" noChangeAspect="1"/>
          </p:cNvPicPr>
          <p:nvPr>
            <p:ph sz="quarter" idx="13"/>
          </p:nvPr>
        </p:nvPicPr>
        <p:blipFill>
          <a:blip r:embed="rId2"/>
          <a:stretch>
            <a:fillRect/>
          </a:stretch>
        </p:blipFill>
        <p:spPr>
          <a:xfrm>
            <a:off x="1432788" y="1557464"/>
            <a:ext cx="3112317" cy="1082215"/>
          </a:xfrm>
          <a:prstGeom prst="rect">
            <a:avLst/>
          </a:prstGeom>
        </p:spPr>
      </p:pic>
      <p:sp>
        <p:nvSpPr>
          <p:cNvPr id="5" name="TextBox 4">
            <a:extLst>
              <a:ext uri="{FF2B5EF4-FFF2-40B4-BE49-F238E27FC236}">
                <a16:creationId xmlns:a16="http://schemas.microsoft.com/office/drawing/2014/main" xmlns="" id="{4714ECAD-8859-4B3E-85E9-877D3218731F}"/>
              </a:ext>
            </a:extLst>
          </p:cNvPr>
          <p:cNvSpPr txBox="1"/>
          <p:nvPr/>
        </p:nvSpPr>
        <p:spPr>
          <a:xfrm>
            <a:off x="2857499" y="846885"/>
            <a:ext cx="9236732" cy="461665"/>
          </a:xfrm>
          <a:prstGeom prst="rect">
            <a:avLst/>
          </a:prstGeom>
          <a:noFill/>
        </p:spPr>
        <p:txBody>
          <a:bodyPr wrap="square" rtlCol="0">
            <a:spAutoFit/>
          </a:bodyPr>
          <a:lstStyle/>
          <a:p>
            <a:r>
              <a:rPr lang="en-US" sz="2400" b="1" dirty="0"/>
              <a:t>Import</a:t>
            </a:r>
            <a:r>
              <a:rPr lang="en-US" sz="2400" dirty="0">
                <a:effectLst>
                  <a:outerShdw blurRad="38100" dist="38100" dir="2700000" algn="tl">
                    <a:srgbClr val="000000">
                      <a:alpha val="43137"/>
                    </a:srgbClr>
                  </a:outerShdw>
                </a:effectLst>
              </a:rPr>
              <a:t> </a:t>
            </a:r>
            <a:r>
              <a:rPr lang="en-US" sz="2400" b="1" dirty="0"/>
              <a:t>statement</a:t>
            </a:r>
            <a:r>
              <a:rPr lang="en-US" sz="2400" dirty="0">
                <a:effectLst>
                  <a:outerShdw blurRad="38100" dist="38100" dir="2700000" algn="tl">
                    <a:srgbClr val="000000">
                      <a:alpha val="43137"/>
                    </a:srgbClr>
                  </a:outerShdw>
                </a:effectLst>
              </a:rPr>
              <a:t> </a:t>
            </a:r>
            <a:r>
              <a:rPr lang="en-US" sz="2400" b="1" dirty="0"/>
              <a:t>for</a:t>
            </a:r>
            <a:r>
              <a:rPr lang="en-US" sz="2400" dirty="0">
                <a:effectLst>
                  <a:outerShdw blurRad="38100" dist="38100" dir="2700000" algn="tl">
                    <a:srgbClr val="000000">
                      <a:alpha val="43137"/>
                    </a:srgbClr>
                  </a:outerShdw>
                </a:effectLst>
              </a:rPr>
              <a:t> </a:t>
            </a:r>
            <a:r>
              <a:rPr lang="en-US" sz="2400" b="1" dirty="0"/>
              <a:t>using</a:t>
            </a:r>
            <a:r>
              <a:rPr lang="en-US" sz="2400" dirty="0">
                <a:effectLst>
                  <a:outerShdw blurRad="38100" dist="38100" dir="2700000" algn="tl">
                    <a:srgbClr val="000000">
                      <a:alpha val="43137"/>
                    </a:srgbClr>
                  </a:outerShdw>
                </a:effectLst>
              </a:rPr>
              <a:t> </a:t>
            </a:r>
            <a:r>
              <a:rPr lang="en-US" sz="2400" b="1" dirty="0"/>
              <a:t>tkinter</a:t>
            </a:r>
            <a:r>
              <a:rPr lang="en-US" sz="2400" dirty="0">
                <a:effectLst>
                  <a:outerShdw blurRad="38100" dist="38100" dir="2700000" algn="tl">
                    <a:srgbClr val="000000">
                      <a:alpha val="43137"/>
                    </a:srgbClr>
                  </a:outerShdw>
                </a:effectLst>
              </a:rPr>
              <a:t> </a:t>
            </a:r>
            <a:r>
              <a:rPr lang="en-US" sz="2400" b="1" dirty="0"/>
              <a:t>and</a:t>
            </a:r>
            <a:r>
              <a:rPr lang="en-US" sz="2400" dirty="0">
                <a:effectLst>
                  <a:outerShdw blurRad="38100" dist="38100" dir="2700000" algn="tl">
                    <a:srgbClr val="000000">
                      <a:alpha val="43137"/>
                    </a:srgbClr>
                  </a:outerShdw>
                </a:effectLst>
              </a:rPr>
              <a:t> </a:t>
            </a:r>
            <a:r>
              <a:rPr lang="en-US" sz="2400" b="1" dirty="0"/>
              <a:t>its</a:t>
            </a:r>
            <a:r>
              <a:rPr lang="en-US" sz="2400" dirty="0">
                <a:effectLst>
                  <a:outerShdw blurRad="38100" dist="38100" dir="2700000" algn="tl">
                    <a:srgbClr val="000000">
                      <a:alpha val="43137"/>
                    </a:srgbClr>
                  </a:outerShdw>
                </a:effectLst>
              </a:rPr>
              <a:t> </a:t>
            </a:r>
            <a:r>
              <a:rPr lang="en-US" sz="2400" b="1" dirty="0"/>
              <a:t>related</a:t>
            </a:r>
            <a:r>
              <a:rPr lang="en-US" sz="2400" dirty="0">
                <a:effectLst>
                  <a:outerShdw blurRad="38100" dist="38100" dir="2700000" algn="tl">
                    <a:srgbClr val="000000">
                      <a:alpha val="43137"/>
                    </a:srgbClr>
                  </a:outerShdw>
                </a:effectLst>
              </a:rPr>
              <a:t> </a:t>
            </a:r>
            <a:r>
              <a:rPr lang="en-US" sz="2400" b="1" dirty="0"/>
              <a:t>modules</a:t>
            </a:r>
            <a:r>
              <a:rPr lang="en-US" sz="2400" dirty="0">
                <a:effectLst>
                  <a:outerShdw blurRad="38100" dist="38100" dir="2700000" algn="tl">
                    <a:srgbClr val="000000">
                      <a:alpha val="43137"/>
                    </a:srgbClr>
                  </a:outerShdw>
                </a:effectLst>
              </a:rPr>
              <a:t>:</a:t>
            </a:r>
          </a:p>
        </p:txBody>
      </p:sp>
      <p:sp>
        <p:nvSpPr>
          <p:cNvPr id="8" name="TextBox 7">
            <a:extLst>
              <a:ext uri="{FF2B5EF4-FFF2-40B4-BE49-F238E27FC236}">
                <a16:creationId xmlns:a16="http://schemas.microsoft.com/office/drawing/2014/main" xmlns="" id="{0E4C07CB-3121-41CE-B86A-AEC2192F761E}"/>
              </a:ext>
            </a:extLst>
          </p:cNvPr>
          <p:cNvSpPr txBox="1"/>
          <p:nvPr/>
        </p:nvSpPr>
        <p:spPr>
          <a:xfrm>
            <a:off x="1035423" y="2804772"/>
            <a:ext cx="3644153" cy="369332"/>
          </a:xfrm>
          <a:prstGeom prst="rect">
            <a:avLst/>
          </a:prstGeom>
          <a:noFill/>
        </p:spPr>
        <p:txBody>
          <a:bodyPr wrap="square" rtlCol="0">
            <a:spAutoFit/>
          </a:bodyPr>
          <a:lstStyle/>
          <a:p>
            <a:r>
              <a:rPr lang="en-US" b="1" i="1" dirty="0"/>
              <a:t>Above code imports following:</a:t>
            </a:r>
          </a:p>
        </p:txBody>
      </p:sp>
      <p:sp>
        <p:nvSpPr>
          <p:cNvPr id="12" name="Rectangle 1">
            <a:extLst>
              <a:ext uri="{FF2B5EF4-FFF2-40B4-BE49-F238E27FC236}">
                <a16:creationId xmlns:a16="http://schemas.microsoft.com/office/drawing/2014/main" xmlns="" id="{333E156F-F92E-4387-AD6A-459E3702236F}"/>
              </a:ext>
            </a:extLst>
          </p:cNvPr>
          <p:cNvSpPr>
            <a:spLocks noChangeArrowheads="1"/>
          </p:cNvSpPr>
          <p:nvPr/>
        </p:nvSpPr>
        <p:spPr bwMode="auto">
          <a:xfrm>
            <a:off x="1532962" y="3356205"/>
            <a:ext cx="10058400" cy="300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defTabSz="914400" eaLnBrk="0" fontAlgn="base" hangingPunct="0">
              <a:lnSpc>
                <a:spcPct val="150000"/>
              </a:lnSpc>
              <a:spcBef>
                <a:spcPct val="0"/>
              </a:spcBef>
              <a:spcAft>
                <a:spcPct val="0"/>
              </a:spcAft>
              <a:buFont typeface="+mj-lt"/>
              <a:buAutoNum type="alphaLcPeriod"/>
            </a:pPr>
            <a:r>
              <a:rPr kumimoji="0" lang="en-US" altLang="en-US" b="1" i="0" u="none" strike="noStrike" cap="none" normalizeH="0" baseline="0" dirty="0">
                <a:ln>
                  <a:noFill/>
                </a:ln>
                <a:solidFill>
                  <a:schemeClr val="tx1"/>
                </a:solidFill>
                <a:effectLst/>
                <a:latin typeface="Arial Unicode MS" panose="020B0604020202020204" pitchFamily="34" charset="-128"/>
              </a:rPr>
              <a:t>‘tkinter as tk’ </a:t>
            </a:r>
            <a:r>
              <a:rPr kumimoji="0" lang="en-US" altLang="en-US" b="0" i="0" u="none" strike="noStrike" cap="none" normalizeH="0" baseline="0" dirty="0">
                <a:ln>
                  <a:noFill/>
                </a:ln>
                <a:solidFill>
                  <a:schemeClr val="tx1"/>
                </a:solidFill>
                <a:effectLst/>
              </a:rPr>
              <a:t>: Imports the main Tkinter module, which is used for creating GUIs in Python</a:t>
            </a:r>
            <a:r>
              <a:rPr lang="en-US" altLang="en-US" dirty="0"/>
              <a:t>. </a:t>
            </a:r>
            <a:r>
              <a:rPr lang="en-US" altLang="en-US" b="1" dirty="0"/>
              <a:t>‘tk’</a:t>
            </a:r>
            <a:r>
              <a:rPr lang="en-US" altLang="en-US" dirty="0"/>
              <a:t>  is simply an shorthand for the tkinter module. This makes it easier and quicker to reference Tkinter's functions and classes without typing tkinter repeatedly.</a:t>
            </a:r>
            <a:endParaRPr kumimoji="0" lang="en-US" altLang="en-US"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50000"/>
              </a:lnSpc>
              <a:spcBef>
                <a:spcPct val="0"/>
              </a:spcBef>
              <a:spcAft>
                <a:spcPct val="0"/>
              </a:spcAft>
              <a:buClrTx/>
              <a:buSzTx/>
              <a:buFont typeface="+mj-lt"/>
              <a:buAutoNum type="alphaLcPeriod"/>
              <a:tabLst/>
            </a:pPr>
            <a:r>
              <a:rPr kumimoji="0" lang="en-US" altLang="en-US" b="0" i="0" u="none" strike="noStrike" cap="none" normalizeH="0" baseline="0" dirty="0">
                <a:ln>
                  <a:noFill/>
                </a:ln>
                <a:solidFill>
                  <a:schemeClr val="tx1"/>
                </a:solidFill>
                <a:effectLst/>
                <a:latin typeface="Arial" panose="020B0604020202020204" pitchFamily="34" charset="0"/>
              </a:rPr>
              <a:t>‘</a:t>
            </a:r>
            <a:r>
              <a:rPr kumimoji="0" lang="en-US" altLang="en-US" b="1" i="0" u="none" strike="noStrike" cap="none" normalizeH="0" baseline="0" dirty="0">
                <a:ln>
                  <a:noFill/>
                </a:ln>
                <a:solidFill>
                  <a:schemeClr val="tx1"/>
                </a:solidFill>
                <a:effectLst/>
                <a:latin typeface="Arial" panose="020B0604020202020204" pitchFamily="34" charset="0"/>
              </a:rPr>
              <a:t>ttk’ : </a:t>
            </a:r>
            <a:r>
              <a:rPr kumimoji="0" lang="en-US" altLang="en-US" i="0" u="none" strike="noStrike" cap="none" normalizeH="0" baseline="0" dirty="0">
                <a:ln>
                  <a:noFill/>
                </a:ln>
                <a:solidFill>
                  <a:schemeClr val="tx1"/>
                </a:solidFill>
                <a:effectLst/>
                <a:latin typeface="Arial" panose="020B0604020202020204" pitchFamily="34" charset="0"/>
              </a:rPr>
              <a:t>Imports the themed Tkinter </a:t>
            </a:r>
            <a:r>
              <a:rPr kumimoji="0" lang="en-US" altLang="en-US" i="0" u="none" strike="noStrike" cap="none" normalizeH="0" baseline="0" dirty="0" smtClean="0">
                <a:ln>
                  <a:noFill/>
                </a:ln>
                <a:solidFill>
                  <a:schemeClr val="tx1"/>
                </a:solidFill>
                <a:effectLst/>
                <a:latin typeface="Arial" panose="020B0604020202020204" pitchFamily="34" charset="0"/>
              </a:rPr>
              <a:t>widgets, which</a:t>
            </a:r>
            <a:r>
              <a:rPr lang="en-US" altLang="en-US" dirty="0" smtClean="0">
                <a:latin typeface="Arial" panose="020B0604020202020204" pitchFamily="34" charset="0"/>
              </a:rPr>
              <a:t> </a:t>
            </a:r>
            <a:r>
              <a:rPr lang="en-US" altLang="en-US" dirty="0">
                <a:latin typeface="Arial" panose="020B0604020202020204" pitchFamily="34" charset="0"/>
              </a:rPr>
              <a:t>provide a modern look and feel for our GUI components.</a:t>
            </a:r>
          </a:p>
          <a:p>
            <a:pPr marL="342900" lvl="0" indent="-342900" defTabSz="914400" eaLnBrk="0" fontAlgn="base" hangingPunct="0">
              <a:lnSpc>
                <a:spcPct val="150000"/>
              </a:lnSpc>
              <a:spcBef>
                <a:spcPct val="0"/>
              </a:spcBef>
              <a:spcAft>
                <a:spcPct val="0"/>
              </a:spcAft>
              <a:buFont typeface="+mj-lt"/>
              <a:buAutoNum type="alphaLcPeriod"/>
            </a:pPr>
            <a:r>
              <a:rPr lang="en-US" altLang="en-US" b="1" dirty="0">
                <a:latin typeface="Arial" panose="020B0604020202020204" pitchFamily="34" charset="0"/>
              </a:rPr>
              <a:t>‘messagebox’:</a:t>
            </a:r>
            <a:r>
              <a:rPr lang="en-US" altLang="en-US" dirty="0">
                <a:latin typeface="Arial" panose="020B0604020202020204" pitchFamily="34" charset="0"/>
              </a:rPr>
              <a:t> Imports the messagebox module, which is used to display various dialog boxes like information, warning, and error messages.</a:t>
            </a:r>
          </a:p>
        </p:txBody>
      </p:sp>
    </p:spTree>
    <p:extLst>
      <p:ext uri="{BB962C8B-B14F-4D97-AF65-F5344CB8AC3E}">
        <p14:creationId xmlns:p14="http://schemas.microsoft.com/office/powerpoint/2010/main" val="90891041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E5C5794-8CAF-46C8-AA08-3394CDE3F290}"/>
              </a:ext>
            </a:extLst>
          </p:cNvPr>
          <p:cNvSpPr>
            <a:spLocks noGrp="1"/>
          </p:cNvSpPr>
          <p:nvPr>
            <p:ph sz="quarter" idx="13"/>
          </p:nvPr>
        </p:nvSpPr>
        <p:spPr>
          <a:xfrm>
            <a:off x="1559626" y="2548445"/>
            <a:ext cx="8534400" cy="3474720"/>
          </a:xfrm>
        </p:spPr>
        <p:txBody>
          <a:bodyPr>
            <a:normAutofit fontScale="77500" lnSpcReduction="20000"/>
          </a:bodyPr>
          <a:lstStyle/>
          <a:p>
            <a:pPr marL="457200" indent="-457200">
              <a:lnSpc>
                <a:spcPct val="150000"/>
              </a:lnSpc>
              <a:buFont typeface="+mj-lt"/>
              <a:buAutoNum type="arabicPeriod"/>
            </a:pPr>
            <a:r>
              <a:rPr lang="en-US" dirty="0">
                <a:effectLst>
                  <a:outerShdw blurRad="38100" dist="38100" dir="2700000" algn="tl">
                    <a:srgbClr val="000000">
                      <a:alpha val="43137"/>
                    </a:srgbClr>
                  </a:outerShdw>
                </a:effectLst>
              </a:rPr>
              <a:t>Conversion Functions:  </a:t>
            </a:r>
            <a:r>
              <a:rPr lang="en-US" b="1" dirty="0"/>
              <a:t>‘convert_weight’ , ‘convert_length’ , ‘convert_time’ </a:t>
            </a:r>
            <a:r>
              <a:rPr lang="en-US" dirty="0"/>
              <a:t>and </a:t>
            </a:r>
            <a:r>
              <a:rPr lang="en-US" b="1" dirty="0"/>
              <a:t>‘convert_temperature’.</a:t>
            </a:r>
            <a:endParaRPr lang="en-US" dirty="0"/>
          </a:p>
          <a:p>
            <a:pPr marL="457200" indent="-457200">
              <a:lnSpc>
                <a:spcPct val="150000"/>
              </a:lnSpc>
              <a:buFont typeface="+mj-lt"/>
              <a:buAutoNum type="arabicPeriod"/>
            </a:pPr>
            <a:r>
              <a:rPr lang="en-US" dirty="0">
                <a:effectLst>
                  <a:outerShdw blurRad="38100" dist="38100" dir="2700000" algn="tl">
                    <a:srgbClr val="000000">
                      <a:alpha val="43137"/>
                    </a:srgbClr>
                  </a:outerShdw>
                </a:effectLst>
              </a:rPr>
              <a:t>Main Conversion Function: </a:t>
            </a:r>
            <a:r>
              <a:rPr lang="en-US" b="1" dirty="0">
                <a:effectLst>
                  <a:outerShdw blurRad="38100" dist="38100" dir="2700000" algn="tl">
                    <a:srgbClr val="000000">
                      <a:alpha val="43137"/>
                    </a:srgbClr>
                  </a:outerShdw>
                </a:effectLst>
              </a:rPr>
              <a:t> </a:t>
            </a:r>
            <a:r>
              <a:rPr lang="en-US" b="1" dirty="0"/>
              <a:t>‘convert_units’.</a:t>
            </a:r>
            <a:endParaRPr lang="en-US" dirty="0"/>
          </a:p>
          <a:p>
            <a:pPr marL="457200" indent="-457200">
              <a:lnSpc>
                <a:spcPct val="150000"/>
              </a:lnSpc>
              <a:buFont typeface="+mj-lt"/>
              <a:buAutoNum type="arabicPeriod"/>
            </a:pPr>
            <a:r>
              <a:rPr lang="en-US" dirty="0">
                <a:effectLst>
                  <a:outerShdw blurRad="38100" dist="38100" dir="2700000" algn="tl">
                    <a:srgbClr val="000000">
                      <a:alpha val="43137"/>
                    </a:srgbClr>
                  </a:outerShdw>
                </a:effectLst>
              </a:rPr>
              <a:t>GUI Components</a:t>
            </a:r>
            <a:r>
              <a:rPr lang="en-US" dirty="0"/>
              <a:t>:  Labels, Comboboxes, Entry, and Button.</a:t>
            </a:r>
          </a:p>
          <a:p>
            <a:pPr marL="457200" indent="-457200">
              <a:lnSpc>
                <a:spcPct val="150000"/>
              </a:lnSpc>
              <a:buFont typeface="+mj-lt"/>
              <a:buAutoNum type="arabicPeriod"/>
            </a:pPr>
            <a:r>
              <a:rPr lang="en-US" dirty="0">
                <a:effectLst>
                  <a:outerShdw blurRad="38100" dist="38100" dir="2700000" algn="tl">
                    <a:srgbClr val="000000">
                      <a:alpha val="43137"/>
                    </a:srgbClr>
                  </a:outerShdw>
                </a:effectLst>
              </a:rPr>
              <a:t>We defined one more function </a:t>
            </a:r>
            <a:r>
              <a:rPr lang="en-US" b="1" dirty="0"/>
              <a:t>‘update_units’, </a:t>
            </a:r>
            <a:r>
              <a:rPr lang="en-US" dirty="0"/>
              <a:t>which dynamically Changes the units in the dropdown based on the selected category.</a:t>
            </a:r>
            <a:endParaRPr lang="en-US" dirty="0">
              <a:effectLst>
                <a:outerShdw blurRad="38100" dist="38100" dir="2700000" algn="tl">
                  <a:srgbClr val="000000">
                    <a:alpha val="43137"/>
                  </a:srgbClr>
                </a:outerShdw>
              </a:effectLst>
            </a:endParaRPr>
          </a:p>
          <a:p>
            <a:pPr>
              <a:lnSpc>
                <a:spcPct val="150000"/>
              </a:lnSpc>
              <a:buFont typeface="Wingdings" panose="05000000000000000000" pitchFamily="2" charset="2"/>
              <a:buChar char="Ø"/>
            </a:pPr>
            <a:r>
              <a:rPr lang="en-US" dirty="0"/>
              <a:t> Above mentioned each ‘</a:t>
            </a:r>
            <a:r>
              <a:rPr lang="en-US" dirty="0">
                <a:effectLst>
                  <a:outerShdw blurRad="38100" dist="38100" dir="2700000" algn="tl">
                    <a:srgbClr val="000000">
                      <a:alpha val="43137"/>
                    </a:srgbClr>
                  </a:outerShdw>
                </a:effectLst>
              </a:rPr>
              <a:t>Conversion Function’</a:t>
            </a:r>
            <a:r>
              <a:rPr lang="en-US" dirty="0"/>
              <a:t> takes three arguments(i.e. Value,from_unit,to_unit). </a:t>
            </a:r>
          </a:p>
        </p:txBody>
      </p:sp>
      <p:sp>
        <p:nvSpPr>
          <p:cNvPr id="5" name="TextBox 4">
            <a:extLst>
              <a:ext uri="{FF2B5EF4-FFF2-40B4-BE49-F238E27FC236}">
                <a16:creationId xmlns:a16="http://schemas.microsoft.com/office/drawing/2014/main" xmlns="" id="{43F3CFBC-36FE-489E-8568-C5440050C606}"/>
              </a:ext>
            </a:extLst>
          </p:cNvPr>
          <p:cNvSpPr txBox="1"/>
          <p:nvPr/>
        </p:nvSpPr>
        <p:spPr>
          <a:xfrm>
            <a:off x="935182" y="1317812"/>
            <a:ext cx="5096435" cy="523220"/>
          </a:xfrm>
          <a:prstGeom prst="rect">
            <a:avLst/>
          </a:prstGeom>
          <a:noFill/>
        </p:spPr>
        <p:txBody>
          <a:bodyPr wrap="square" rtlCol="0">
            <a:spAutoFit/>
          </a:bodyPr>
          <a:lstStyle/>
          <a:p>
            <a:r>
              <a:rPr lang="en-US" sz="2800" b="1" dirty="0"/>
              <a:t>COMPONENTS</a:t>
            </a:r>
            <a:r>
              <a:rPr lang="en-US" sz="2800" i="1" u="sng" dirty="0">
                <a:effectLst>
                  <a:outerShdw blurRad="38100" dist="38100" dir="2700000" algn="tl">
                    <a:srgbClr val="000000">
                      <a:alpha val="43137"/>
                    </a:srgbClr>
                  </a:outerShdw>
                </a:effectLst>
              </a:rPr>
              <a:t> </a:t>
            </a:r>
            <a:r>
              <a:rPr lang="en-US" sz="2800" b="1" dirty="0"/>
              <a:t>OVERVIEW</a:t>
            </a:r>
            <a:r>
              <a:rPr lang="en-US" sz="2800" i="1" u="sng" dirty="0">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426435735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additive="base">
                                        <p:cTn id="3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additive="base">
                                        <p:cTn id="4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 calcmode="lin" valueType="num">
                                      <p:cBhvr additive="base">
                                        <p:cTn id="4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86B13AD7-F432-4616-90D5-15E5A08C8C5A}"/>
              </a:ext>
            </a:extLst>
          </p:cNvPr>
          <p:cNvPicPr>
            <a:picLocks noGrp="1" noChangeAspect="1"/>
          </p:cNvPicPr>
          <p:nvPr>
            <p:ph sz="quarter" idx="13"/>
          </p:nvPr>
        </p:nvPicPr>
        <p:blipFill>
          <a:blip r:embed="rId2"/>
          <a:stretch>
            <a:fillRect/>
          </a:stretch>
        </p:blipFill>
        <p:spPr>
          <a:xfrm>
            <a:off x="5898944" y="679701"/>
            <a:ext cx="6293056" cy="3475037"/>
          </a:xfrm>
          <a:prstGeom prst="rect">
            <a:avLst/>
          </a:prstGeom>
        </p:spPr>
      </p:pic>
      <p:pic>
        <p:nvPicPr>
          <p:cNvPr id="6" name="Picture 5">
            <a:extLst>
              <a:ext uri="{FF2B5EF4-FFF2-40B4-BE49-F238E27FC236}">
                <a16:creationId xmlns:a16="http://schemas.microsoft.com/office/drawing/2014/main" xmlns="" id="{77447812-8565-4824-9A8A-1F07142DA3CB}"/>
              </a:ext>
            </a:extLst>
          </p:cNvPr>
          <p:cNvPicPr>
            <a:picLocks noChangeAspect="1"/>
          </p:cNvPicPr>
          <p:nvPr/>
        </p:nvPicPr>
        <p:blipFill>
          <a:blip r:embed="rId3"/>
          <a:stretch>
            <a:fillRect/>
          </a:stretch>
        </p:blipFill>
        <p:spPr>
          <a:xfrm>
            <a:off x="5847911" y="4154738"/>
            <a:ext cx="6462253" cy="1401915"/>
          </a:xfrm>
          <a:prstGeom prst="rect">
            <a:avLst/>
          </a:prstGeom>
        </p:spPr>
      </p:pic>
      <p:sp>
        <p:nvSpPr>
          <p:cNvPr id="7" name="TextBox 6">
            <a:extLst>
              <a:ext uri="{FF2B5EF4-FFF2-40B4-BE49-F238E27FC236}">
                <a16:creationId xmlns:a16="http://schemas.microsoft.com/office/drawing/2014/main" xmlns="" id="{8CE6B921-21CA-4127-BE3F-4C2656F62487}"/>
              </a:ext>
            </a:extLst>
          </p:cNvPr>
          <p:cNvSpPr txBox="1"/>
          <p:nvPr/>
        </p:nvSpPr>
        <p:spPr>
          <a:xfrm>
            <a:off x="402685" y="2057401"/>
            <a:ext cx="4975412" cy="4194674"/>
          </a:xfrm>
          <a:prstGeom prst="rect">
            <a:avLst/>
          </a:prstGeom>
          <a:noFill/>
        </p:spPr>
        <p:txBody>
          <a:bodyPr wrap="square" rtlCol="0">
            <a:spAutoFit/>
          </a:bodyPr>
          <a:lstStyle/>
          <a:p>
            <a:pPr marL="400050" indent="-400050">
              <a:lnSpc>
                <a:spcPct val="150000"/>
              </a:lnSpc>
              <a:buFont typeface="+mj-lt"/>
              <a:buAutoNum type="romanUcPeriod"/>
            </a:pPr>
            <a:r>
              <a:rPr lang="en-US" b="1" dirty="0"/>
              <a:t>Handles the retrieval of input values.</a:t>
            </a:r>
          </a:p>
          <a:p>
            <a:pPr marL="400050" indent="-400050">
              <a:lnSpc>
                <a:spcPct val="150000"/>
              </a:lnSpc>
              <a:buFont typeface="+mj-lt"/>
              <a:buAutoNum type="romanUcPeriod"/>
            </a:pPr>
            <a:r>
              <a:rPr lang="en-US" b="1" dirty="0"/>
              <a:t>Determines the conversion type based on the selected category.</a:t>
            </a:r>
          </a:p>
          <a:p>
            <a:pPr marL="400050" indent="-400050">
              <a:lnSpc>
                <a:spcPct val="150000"/>
              </a:lnSpc>
              <a:buFont typeface="+mj-lt"/>
              <a:buAutoNum type="romanUcPeriod"/>
            </a:pPr>
            <a:r>
              <a:rPr lang="en-US" b="1" dirty="0"/>
              <a:t>Calls the appropriate conversion function.</a:t>
            </a:r>
          </a:p>
          <a:p>
            <a:pPr marL="400050" indent="-400050">
              <a:lnSpc>
                <a:spcPct val="150000"/>
              </a:lnSpc>
              <a:buFont typeface="+mj-lt"/>
              <a:buAutoNum type="romanUcPeriod"/>
            </a:pPr>
            <a:r>
              <a:rPr lang="en-US" b="1" dirty="0"/>
              <a:t>Displays the result in the GUI.</a:t>
            </a:r>
          </a:p>
          <a:p>
            <a:pPr marL="400050" indent="-400050">
              <a:lnSpc>
                <a:spcPct val="150000"/>
              </a:lnSpc>
              <a:buFont typeface="+mj-lt"/>
              <a:buAutoNum type="romanUcPeriod"/>
            </a:pPr>
            <a:r>
              <a:rPr lang="en-US" b="1" dirty="0"/>
              <a:t>Convert user input from string to a floating-point number.</a:t>
            </a:r>
          </a:p>
          <a:p>
            <a:pPr marL="400050" indent="-400050">
              <a:lnSpc>
                <a:spcPct val="150000"/>
              </a:lnSpc>
              <a:buFont typeface="+mj-lt"/>
              <a:buAutoNum type="romanUcPeriod"/>
            </a:pPr>
            <a:r>
              <a:rPr lang="en-US" b="1" dirty="0"/>
              <a:t>Catches and displays an error if the input value is invalid (non-numeric).</a:t>
            </a:r>
          </a:p>
        </p:txBody>
      </p:sp>
      <p:sp>
        <p:nvSpPr>
          <p:cNvPr id="9" name="TextBox 8">
            <a:extLst>
              <a:ext uri="{FF2B5EF4-FFF2-40B4-BE49-F238E27FC236}">
                <a16:creationId xmlns:a16="http://schemas.microsoft.com/office/drawing/2014/main" xmlns="" id="{DA5E5F4B-7D4E-4096-A2E1-40145883A830}"/>
              </a:ext>
            </a:extLst>
          </p:cNvPr>
          <p:cNvSpPr txBox="1"/>
          <p:nvPr/>
        </p:nvSpPr>
        <p:spPr>
          <a:xfrm flipH="1">
            <a:off x="-4346" y="1562801"/>
            <a:ext cx="2826469" cy="369332"/>
          </a:xfrm>
          <a:prstGeom prst="rect">
            <a:avLst/>
          </a:prstGeom>
          <a:noFill/>
        </p:spPr>
        <p:txBody>
          <a:bodyPr wrap="square" rtlCol="0">
            <a:spAutoFit/>
          </a:bodyPr>
          <a:lstStyle/>
          <a:p>
            <a:r>
              <a:rPr lang="en-US" b="1" dirty="0"/>
              <a:t>Convert_units Function</a:t>
            </a:r>
            <a:r>
              <a:rPr lang="en-US" dirty="0">
                <a:effectLst>
                  <a:outerShdw blurRad="38100" dist="38100" dir="2700000" algn="tl">
                    <a:srgbClr val="000000">
                      <a:alpha val="43137"/>
                    </a:srgbClr>
                  </a:outerShdw>
                </a:effectLst>
              </a:rPr>
              <a:t>:</a:t>
            </a:r>
          </a:p>
        </p:txBody>
      </p:sp>
      <p:sp>
        <p:nvSpPr>
          <p:cNvPr id="11" name="TextBox 10">
            <a:extLst>
              <a:ext uri="{FF2B5EF4-FFF2-40B4-BE49-F238E27FC236}">
                <a16:creationId xmlns:a16="http://schemas.microsoft.com/office/drawing/2014/main" xmlns="" id="{667D75D6-6C30-48F2-8972-4F80F2B476B3}"/>
              </a:ext>
            </a:extLst>
          </p:cNvPr>
          <p:cNvSpPr txBox="1"/>
          <p:nvPr/>
        </p:nvSpPr>
        <p:spPr>
          <a:xfrm flipH="1">
            <a:off x="9104554" y="-24623"/>
            <a:ext cx="3087446" cy="369332"/>
          </a:xfrm>
          <a:prstGeom prst="rect">
            <a:avLst/>
          </a:prstGeom>
          <a:noFill/>
        </p:spPr>
        <p:txBody>
          <a:bodyPr wrap="square" rtlCol="0">
            <a:spAutoFit/>
          </a:bodyPr>
          <a:lstStyle/>
          <a:p>
            <a:r>
              <a:rPr lang="en-US" spc="-150" dirty="0">
                <a:effectLst>
                  <a:outerShdw blurRad="38100" dist="38100" dir="2700000" algn="tl">
                    <a:srgbClr val="000000">
                      <a:alpha val="43137"/>
                    </a:srgbClr>
                  </a:outerShdw>
                </a:effectLst>
              </a:rPr>
              <a:t>Component (contd….)</a:t>
            </a:r>
          </a:p>
        </p:txBody>
      </p:sp>
    </p:spTree>
    <p:extLst>
      <p:ext uri="{BB962C8B-B14F-4D97-AF65-F5344CB8AC3E}">
        <p14:creationId xmlns:p14="http://schemas.microsoft.com/office/powerpoint/2010/main" val="3402330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647C8D64-3837-4D74-8FEF-2CC94ED19C16}"/>
              </a:ext>
            </a:extLst>
          </p:cNvPr>
          <p:cNvSpPr txBox="1"/>
          <p:nvPr/>
        </p:nvSpPr>
        <p:spPr>
          <a:xfrm flipH="1">
            <a:off x="987013" y="927847"/>
            <a:ext cx="1890658" cy="369332"/>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xmlns="" id="{C9867A58-0BFC-4DA3-ADA4-E81EBF253870}"/>
              </a:ext>
            </a:extLst>
          </p:cNvPr>
          <p:cNvSpPr txBox="1"/>
          <p:nvPr/>
        </p:nvSpPr>
        <p:spPr>
          <a:xfrm>
            <a:off x="8910918" y="0"/>
            <a:ext cx="3281082" cy="369332"/>
          </a:xfrm>
          <a:prstGeom prst="rect">
            <a:avLst/>
          </a:prstGeom>
          <a:noFill/>
        </p:spPr>
        <p:txBody>
          <a:bodyPr wrap="square" rtlCol="0">
            <a:spAutoFit/>
          </a:bodyPr>
          <a:lstStyle/>
          <a:p>
            <a:r>
              <a:rPr lang="en-US" spc="-150" dirty="0">
                <a:effectLst>
                  <a:outerShdw blurRad="38100" dist="38100" dir="2700000" algn="tl">
                    <a:srgbClr val="000000">
                      <a:alpha val="43137"/>
                    </a:srgbClr>
                  </a:outerShdw>
                </a:effectLst>
              </a:rPr>
              <a:t>Component (contd…)</a:t>
            </a:r>
          </a:p>
        </p:txBody>
      </p:sp>
      <p:pic>
        <p:nvPicPr>
          <p:cNvPr id="11" name="Picture 10">
            <a:extLst>
              <a:ext uri="{FF2B5EF4-FFF2-40B4-BE49-F238E27FC236}">
                <a16:creationId xmlns:a16="http://schemas.microsoft.com/office/drawing/2014/main" xmlns="" id="{88B757FA-7D82-4B9E-BE1F-8FD408E2C56D}"/>
              </a:ext>
            </a:extLst>
          </p:cNvPr>
          <p:cNvPicPr>
            <a:picLocks noChangeAspect="1"/>
          </p:cNvPicPr>
          <p:nvPr/>
        </p:nvPicPr>
        <p:blipFill>
          <a:blip r:embed="rId2"/>
          <a:stretch>
            <a:fillRect/>
          </a:stretch>
        </p:blipFill>
        <p:spPr>
          <a:xfrm>
            <a:off x="7552678" y="2162659"/>
            <a:ext cx="4639322" cy="2391109"/>
          </a:xfrm>
          <a:prstGeom prst="rect">
            <a:avLst/>
          </a:prstGeom>
        </p:spPr>
      </p:pic>
      <p:sp>
        <p:nvSpPr>
          <p:cNvPr id="12" name="TextBox 11">
            <a:extLst>
              <a:ext uri="{FF2B5EF4-FFF2-40B4-BE49-F238E27FC236}">
                <a16:creationId xmlns:a16="http://schemas.microsoft.com/office/drawing/2014/main" xmlns="" id="{315952A3-94AA-4827-BB68-CBA5CED1BD2F}"/>
              </a:ext>
            </a:extLst>
          </p:cNvPr>
          <p:cNvSpPr txBox="1"/>
          <p:nvPr/>
        </p:nvSpPr>
        <p:spPr>
          <a:xfrm flipH="1">
            <a:off x="987013" y="1735479"/>
            <a:ext cx="6403491" cy="4247317"/>
          </a:xfrm>
          <a:prstGeom prst="rect">
            <a:avLst/>
          </a:prstGeom>
          <a:noFill/>
        </p:spPr>
        <p:txBody>
          <a:bodyPr wrap="square" rtlCol="0">
            <a:spAutoFit/>
          </a:bodyPr>
          <a:lstStyle/>
          <a:p>
            <a:pPr marL="400050" indent="-400050">
              <a:lnSpc>
                <a:spcPct val="150000"/>
              </a:lnSpc>
              <a:buFont typeface="+mj-lt"/>
              <a:buAutoNum type="romanUcPeriod"/>
            </a:pPr>
            <a:r>
              <a:rPr lang="en-US" b="1" dirty="0"/>
              <a:t>Handles conversion between kilograms, grams, and pounds.</a:t>
            </a:r>
          </a:p>
          <a:p>
            <a:pPr marL="400050" indent="-400050">
              <a:lnSpc>
                <a:spcPct val="150000"/>
              </a:lnSpc>
              <a:buFont typeface="+mj-lt"/>
              <a:buAutoNum type="romanUcPeriod"/>
            </a:pPr>
            <a:r>
              <a:rPr lang="en-US" b="1" dirty="0"/>
              <a:t>Only one if statement executes for one complete execution of program.</a:t>
            </a:r>
          </a:p>
          <a:p>
            <a:pPr marL="400050" indent="-400050">
              <a:lnSpc>
                <a:spcPct val="150000"/>
              </a:lnSpc>
              <a:buFont typeface="+mj-lt"/>
              <a:buAutoNum type="romanUcPeriod"/>
            </a:pPr>
            <a:r>
              <a:rPr lang="en-US" b="1" dirty="0"/>
              <a:t>It takes three arguments </a:t>
            </a:r>
            <a:r>
              <a:rPr lang="en-US" b="1" dirty="0" smtClean="0"/>
              <a:t>i.e. </a:t>
            </a:r>
            <a:r>
              <a:rPr lang="en-US" b="1" dirty="0"/>
              <a:t>value; from_unit and </a:t>
            </a:r>
            <a:r>
              <a:rPr lang="en-US" b="1" dirty="0" smtClean="0"/>
              <a:t>to_unit.</a:t>
            </a:r>
            <a:endParaRPr lang="en-US" b="1" dirty="0"/>
          </a:p>
          <a:p>
            <a:pPr marL="400050" indent="-400050">
              <a:lnSpc>
                <a:spcPct val="150000"/>
              </a:lnSpc>
              <a:buFont typeface="+mj-lt"/>
              <a:buAutoNum type="romanUcPeriod"/>
            </a:pPr>
            <a:r>
              <a:rPr lang="en-US" b="1" dirty="0"/>
              <a:t>Returns the converted value based on the selected units.</a:t>
            </a:r>
          </a:p>
          <a:p>
            <a:pPr marL="400050" indent="-400050">
              <a:lnSpc>
                <a:spcPct val="150000"/>
              </a:lnSpc>
              <a:buFont typeface="+mj-lt"/>
              <a:buAutoNum type="romanUcPeriod"/>
            </a:pPr>
            <a:r>
              <a:rPr lang="en-US" b="1" dirty="0"/>
              <a:t>Returns ‘None’ if an invalid unit combination is provided.</a:t>
            </a:r>
          </a:p>
        </p:txBody>
      </p:sp>
      <p:sp>
        <p:nvSpPr>
          <p:cNvPr id="13" name="TextBox 12">
            <a:extLst>
              <a:ext uri="{FF2B5EF4-FFF2-40B4-BE49-F238E27FC236}">
                <a16:creationId xmlns:a16="http://schemas.microsoft.com/office/drawing/2014/main" xmlns="" id="{CCE34DA1-9AFD-4EF6-906D-128F3B87F0EF}"/>
              </a:ext>
            </a:extLst>
          </p:cNvPr>
          <p:cNvSpPr txBox="1"/>
          <p:nvPr/>
        </p:nvSpPr>
        <p:spPr>
          <a:xfrm>
            <a:off x="392653" y="1307958"/>
            <a:ext cx="3079377" cy="369332"/>
          </a:xfrm>
          <a:prstGeom prst="rect">
            <a:avLst/>
          </a:prstGeom>
          <a:noFill/>
        </p:spPr>
        <p:txBody>
          <a:bodyPr wrap="square" rtlCol="0">
            <a:spAutoFit/>
          </a:bodyPr>
          <a:lstStyle/>
          <a:p>
            <a:r>
              <a:rPr lang="en-US" b="1" dirty="0"/>
              <a:t>convert_weight</a:t>
            </a:r>
            <a:r>
              <a:rPr lang="en-US" dirty="0">
                <a:effectLst>
                  <a:outerShdw blurRad="38100" dist="38100" dir="2700000" algn="tl">
                    <a:srgbClr val="000000">
                      <a:alpha val="43137"/>
                    </a:srgbClr>
                  </a:outerShdw>
                </a:effectLst>
              </a:rPr>
              <a:t> </a:t>
            </a:r>
            <a:r>
              <a:rPr lang="en-US" b="1" dirty="0"/>
              <a:t>Function</a:t>
            </a:r>
            <a:r>
              <a:rPr lang="en-US" dirty="0">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310990036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6D25FD4-6F75-4345-AE4F-D91BFE30371B}"/>
              </a:ext>
            </a:extLst>
          </p:cNvPr>
          <p:cNvSpPr txBox="1"/>
          <p:nvPr/>
        </p:nvSpPr>
        <p:spPr>
          <a:xfrm flipH="1">
            <a:off x="9386942" y="0"/>
            <a:ext cx="2805058" cy="369332"/>
          </a:xfrm>
          <a:prstGeom prst="rect">
            <a:avLst/>
          </a:prstGeom>
          <a:noFill/>
        </p:spPr>
        <p:txBody>
          <a:bodyPr wrap="square" rtlCol="0">
            <a:spAutoFit/>
          </a:bodyPr>
          <a:lstStyle/>
          <a:p>
            <a:r>
              <a:rPr lang="en-US" dirty="0">
                <a:effectLst>
                  <a:outerShdw blurRad="38100" dist="38100" dir="2700000" algn="tl">
                    <a:srgbClr val="000000">
                      <a:alpha val="43137"/>
                    </a:srgbClr>
                  </a:outerShdw>
                </a:effectLst>
              </a:rPr>
              <a:t>Component (contd…)</a:t>
            </a:r>
          </a:p>
        </p:txBody>
      </p:sp>
      <p:pic>
        <p:nvPicPr>
          <p:cNvPr id="5" name="Picture 4">
            <a:extLst>
              <a:ext uri="{FF2B5EF4-FFF2-40B4-BE49-F238E27FC236}">
                <a16:creationId xmlns:a16="http://schemas.microsoft.com/office/drawing/2014/main" xmlns="" id="{5E017F36-7F6C-47FF-B728-B118871BD257}"/>
              </a:ext>
            </a:extLst>
          </p:cNvPr>
          <p:cNvPicPr>
            <a:picLocks noChangeAspect="1"/>
          </p:cNvPicPr>
          <p:nvPr/>
        </p:nvPicPr>
        <p:blipFill>
          <a:blip r:embed="rId2"/>
          <a:stretch>
            <a:fillRect/>
          </a:stretch>
        </p:blipFill>
        <p:spPr>
          <a:xfrm>
            <a:off x="6979024" y="1496321"/>
            <a:ext cx="5034552" cy="3505985"/>
          </a:xfrm>
          <a:prstGeom prst="rect">
            <a:avLst/>
          </a:prstGeom>
        </p:spPr>
      </p:pic>
      <p:sp>
        <p:nvSpPr>
          <p:cNvPr id="6" name="TextBox 5">
            <a:extLst>
              <a:ext uri="{FF2B5EF4-FFF2-40B4-BE49-F238E27FC236}">
                <a16:creationId xmlns:a16="http://schemas.microsoft.com/office/drawing/2014/main" xmlns="" id="{0A14BC0A-413F-420A-8784-AD6DDB72B8A6}"/>
              </a:ext>
            </a:extLst>
          </p:cNvPr>
          <p:cNvSpPr txBox="1"/>
          <p:nvPr/>
        </p:nvSpPr>
        <p:spPr>
          <a:xfrm flipH="1">
            <a:off x="0" y="1907239"/>
            <a:ext cx="3141233" cy="369332"/>
          </a:xfrm>
          <a:prstGeom prst="rect">
            <a:avLst/>
          </a:prstGeom>
          <a:noFill/>
        </p:spPr>
        <p:txBody>
          <a:bodyPr wrap="square" rtlCol="0">
            <a:spAutoFit/>
          </a:bodyPr>
          <a:lstStyle/>
          <a:p>
            <a:r>
              <a:rPr lang="en-US" b="1" dirty="0"/>
              <a:t>convert_length Function:</a:t>
            </a:r>
          </a:p>
        </p:txBody>
      </p:sp>
      <p:sp>
        <p:nvSpPr>
          <p:cNvPr id="7" name="TextBox 6">
            <a:extLst>
              <a:ext uri="{FF2B5EF4-FFF2-40B4-BE49-F238E27FC236}">
                <a16:creationId xmlns:a16="http://schemas.microsoft.com/office/drawing/2014/main" xmlns="" id="{558FA152-B12B-4111-AAE3-48BAB56F1434}"/>
              </a:ext>
            </a:extLst>
          </p:cNvPr>
          <p:cNvSpPr txBox="1"/>
          <p:nvPr/>
        </p:nvSpPr>
        <p:spPr>
          <a:xfrm flipH="1">
            <a:off x="731519" y="2276571"/>
            <a:ext cx="6247505" cy="3883051"/>
          </a:xfrm>
          <a:prstGeom prst="rect">
            <a:avLst/>
          </a:prstGeom>
          <a:noFill/>
        </p:spPr>
        <p:txBody>
          <a:bodyPr wrap="square" rtlCol="0">
            <a:spAutoFit/>
          </a:bodyPr>
          <a:lstStyle/>
          <a:p>
            <a:pPr marL="400050" indent="-400050">
              <a:lnSpc>
                <a:spcPct val="200000"/>
              </a:lnSpc>
              <a:buFont typeface="+mj-lt"/>
              <a:buAutoNum type="romanUcPeriod"/>
            </a:pPr>
            <a:r>
              <a:rPr lang="en-US" b="1" dirty="0"/>
              <a:t>Converts between length units: Meters, Kilometers, Miles, Feet, Inches.</a:t>
            </a:r>
          </a:p>
          <a:p>
            <a:pPr marL="400050" indent="-400050">
              <a:lnSpc>
                <a:spcPct val="200000"/>
              </a:lnSpc>
              <a:buFont typeface="+mj-lt"/>
              <a:buAutoNum type="romanUcPeriod"/>
            </a:pPr>
            <a:r>
              <a:rPr lang="en-US" b="1" dirty="0"/>
              <a:t>Returns the converted value based on the selected units.</a:t>
            </a:r>
          </a:p>
          <a:p>
            <a:pPr marL="400050" indent="-400050">
              <a:lnSpc>
                <a:spcPct val="200000"/>
              </a:lnSpc>
              <a:buFont typeface="+mj-lt"/>
              <a:buAutoNum type="romanUcPeriod"/>
            </a:pPr>
            <a:r>
              <a:rPr lang="en-US" b="1" dirty="0"/>
              <a:t>Returns ‘None’ if an invalid unit combination is provided.</a:t>
            </a:r>
          </a:p>
          <a:p>
            <a:pPr marL="400050" indent="-400050">
              <a:lnSpc>
                <a:spcPct val="200000"/>
              </a:lnSpc>
              <a:buFont typeface="+mj-lt"/>
              <a:buAutoNum type="romanUcPeriod"/>
            </a:pPr>
            <a:endParaRPr lang="en-US" b="1" dirty="0"/>
          </a:p>
        </p:txBody>
      </p:sp>
    </p:spTree>
    <p:extLst>
      <p:ext uri="{BB962C8B-B14F-4D97-AF65-F5344CB8AC3E}">
        <p14:creationId xmlns:p14="http://schemas.microsoft.com/office/powerpoint/2010/main" val="2086615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06F0EE66-C6AB-449F-BA90-2F2663DE8953}"/>
              </a:ext>
            </a:extLst>
          </p:cNvPr>
          <p:cNvPicPr>
            <a:picLocks noChangeAspect="1"/>
          </p:cNvPicPr>
          <p:nvPr/>
        </p:nvPicPr>
        <p:blipFill>
          <a:blip r:embed="rId2"/>
          <a:stretch>
            <a:fillRect/>
          </a:stretch>
        </p:blipFill>
        <p:spPr>
          <a:xfrm>
            <a:off x="7113494" y="1075765"/>
            <a:ext cx="4777374" cy="3832411"/>
          </a:xfrm>
          <a:prstGeom prst="rect">
            <a:avLst/>
          </a:prstGeom>
        </p:spPr>
      </p:pic>
      <p:sp>
        <p:nvSpPr>
          <p:cNvPr id="9" name="TextBox 8">
            <a:extLst>
              <a:ext uri="{FF2B5EF4-FFF2-40B4-BE49-F238E27FC236}">
                <a16:creationId xmlns:a16="http://schemas.microsoft.com/office/drawing/2014/main" xmlns="" id="{6B2B4A03-FA5D-4ECA-9E8B-986C7E399FBC}"/>
              </a:ext>
            </a:extLst>
          </p:cNvPr>
          <p:cNvSpPr txBox="1"/>
          <p:nvPr/>
        </p:nvSpPr>
        <p:spPr>
          <a:xfrm flipH="1">
            <a:off x="9386942" y="-6262"/>
            <a:ext cx="2805058" cy="369332"/>
          </a:xfrm>
          <a:prstGeom prst="rect">
            <a:avLst/>
          </a:prstGeom>
          <a:noFill/>
        </p:spPr>
        <p:txBody>
          <a:bodyPr wrap="square" rtlCol="0">
            <a:spAutoFit/>
          </a:bodyPr>
          <a:lstStyle/>
          <a:p>
            <a:r>
              <a:rPr lang="en-US" dirty="0">
                <a:effectLst>
                  <a:outerShdw blurRad="38100" dist="38100" dir="2700000" algn="tl">
                    <a:srgbClr val="000000">
                      <a:alpha val="43137"/>
                    </a:srgbClr>
                  </a:outerShdw>
                </a:effectLst>
              </a:rPr>
              <a:t>Component (contd….)</a:t>
            </a:r>
          </a:p>
        </p:txBody>
      </p:sp>
      <p:sp>
        <p:nvSpPr>
          <p:cNvPr id="10" name="TextBox 9">
            <a:extLst>
              <a:ext uri="{FF2B5EF4-FFF2-40B4-BE49-F238E27FC236}">
                <a16:creationId xmlns:a16="http://schemas.microsoft.com/office/drawing/2014/main" xmlns="" id="{148A25F6-0984-48FC-BCE1-0E2F7036ACF7}"/>
              </a:ext>
            </a:extLst>
          </p:cNvPr>
          <p:cNvSpPr txBox="1"/>
          <p:nvPr/>
        </p:nvSpPr>
        <p:spPr>
          <a:xfrm flipH="1">
            <a:off x="99425" y="1412261"/>
            <a:ext cx="3706092" cy="369332"/>
          </a:xfrm>
          <a:prstGeom prst="rect">
            <a:avLst/>
          </a:prstGeom>
          <a:noFill/>
        </p:spPr>
        <p:txBody>
          <a:bodyPr wrap="square" rtlCol="0">
            <a:spAutoFit/>
          </a:bodyPr>
          <a:lstStyle/>
          <a:p>
            <a:r>
              <a:rPr lang="en-US" b="1" dirty="0"/>
              <a:t>convert_time Function:</a:t>
            </a:r>
          </a:p>
        </p:txBody>
      </p:sp>
      <p:sp>
        <p:nvSpPr>
          <p:cNvPr id="11" name="TextBox 10">
            <a:extLst>
              <a:ext uri="{FF2B5EF4-FFF2-40B4-BE49-F238E27FC236}">
                <a16:creationId xmlns:a16="http://schemas.microsoft.com/office/drawing/2014/main" xmlns="" id="{CD3B362D-AB88-4587-B050-8AB2B37837FD}"/>
              </a:ext>
            </a:extLst>
          </p:cNvPr>
          <p:cNvSpPr txBox="1"/>
          <p:nvPr/>
        </p:nvSpPr>
        <p:spPr>
          <a:xfrm flipH="1">
            <a:off x="658906" y="1954910"/>
            <a:ext cx="6293222" cy="4194674"/>
          </a:xfrm>
          <a:prstGeom prst="rect">
            <a:avLst/>
          </a:prstGeom>
          <a:noFill/>
        </p:spPr>
        <p:txBody>
          <a:bodyPr wrap="square" rtlCol="0">
            <a:spAutoFit/>
          </a:bodyPr>
          <a:lstStyle/>
          <a:p>
            <a:pPr marL="400050" indent="-400050">
              <a:lnSpc>
                <a:spcPct val="150000"/>
              </a:lnSpc>
              <a:buFont typeface="+mj-lt"/>
              <a:buAutoNum type="romanUcPeriod"/>
            </a:pPr>
            <a:r>
              <a:rPr lang="en-US" b="1" dirty="0"/>
              <a:t>Converts between time units: hours, minutes, seconds.</a:t>
            </a:r>
          </a:p>
          <a:p>
            <a:pPr marL="400050" indent="-400050">
              <a:lnSpc>
                <a:spcPct val="150000"/>
              </a:lnSpc>
              <a:buFont typeface="+mj-lt"/>
              <a:buAutoNum type="romanUcPeriod"/>
            </a:pPr>
            <a:r>
              <a:rPr lang="en-US" b="1" dirty="0"/>
              <a:t>Special formatting for results as displays results in hours, minutes, and seconds if converting from seconds to hours.</a:t>
            </a:r>
          </a:p>
          <a:p>
            <a:pPr marL="400050" indent="-400050">
              <a:lnSpc>
                <a:spcPct val="150000"/>
              </a:lnSpc>
              <a:buFont typeface="+mj-lt"/>
              <a:buAutoNum type="romanUcPeriod"/>
            </a:pPr>
            <a:r>
              <a:rPr lang="en-US" b="1" dirty="0"/>
              <a:t>Returns the converted value based on the selected units.</a:t>
            </a:r>
          </a:p>
          <a:p>
            <a:pPr marL="400050" indent="-400050">
              <a:lnSpc>
                <a:spcPct val="150000"/>
              </a:lnSpc>
              <a:buFont typeface="+mj-lt"/>
              <a:buAutoNum type="romanUcPeriod"/>
            </a:pPr>
            <a:r>
              <a:rPr lang="en-US" b="1" dirty="0"/>
              <a:t>Returns ‘None’ if an invalid unit combination is provided.</a:t>
            </a:r>
          </a:p>
          <a:p>
            <a:pPr marL="400050" indent="-400050">
              <a:lnSpc>
                <a:spcPct val="150000"/>
              </a:lnSpc>
              <a:buFont typeface="+mj-lt"/>
              <a:buAutoNum type="romanUcPeriod"/>
            </a:pPr>
            <a:endParaRPr lang="en-US" b="1" dirty="0"/>
          </a:p>
        </p:txBody>
      </p:sp>
    </p:spTree>
    <p:extLst>
      <p:ext uri="{BB962C8B-B14F-4D97-AF65-F5344CB8AC3E}">
        <p14:creationId xmlns:p14="http://schemas.microsoft.com/office/powerpoint/2010/main" val="114112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Slipstream</Template>
  <TotalTime>355</TotalTime>
  <Words>760</Words>
  <Application>Microsoft Office PowerPoint</Application>
  <PresentationFormat>Custom</PresentationFormat>
  <Paragraphs>75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Slipstream</vt:lpstr>
      <vt:lpstr>Project       presentation</vt:lpstr>
      <vt:lpstr>Thought behind  developing unit conversion tool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creator>ISHWAR DANGI</dc:creator>
  <cp:lastModifiedBy>LENOVO</cp:lastModifiedBy>
  <cp:revision>45</cp:revision>
  <dcterms:created xsi:type="dcterms:W3CDTF">2024-08-17T06:33:12Z</dcterms:created>
  <dcterms:modified xsi:type="dcterms:W3CDTF">2024-08-24T02:32:53Z</dcterms:modified>
</cp:coreProperties>
</file>