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imes New Roman" charset="1" panose="020305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https://www.kaggle.com/datasets/atharvaingle/crop-recommendation-dataset?utm_source=chatgpt.com"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https://github.com/ishwari04/Crop_Recommendation_System"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https://www.kaggle.com/datasets/atharvaingle/crop-recommendation-dataset?utm_source=chatgpt.com" TargetMode="External" Type="http://schemas.openxmlformats.org/officeDocument/2006/relationships/hyperlink"/><Relationship Id="rId5" Target="https://scikit-learn.org" TargetMode="External" Type="http://schemas.openxmlformats.org/officeDocument/2006/relationships/hyperlink"/><Relationship Id="rId6" Target="https://github.com/ishwari04/Crop_Recommendation_System"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Freeform 11" id="11" descr="A person sitting at a desk with a comput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grpSp>
        <p:nvGrpSpPr>
          <p:cNvPr name="Group 12" id="12"/>
          <p:cNvGrpSpPr/>
          <p:nvPr/>
        </p:nvGrpSpPr>
        <p:grpSpPr>
          <a:xfrm rot="0">
            <a:off x="8791575" y="857250"/>
            <a:ext cx="7048500" cy="1504950"/>
            <a:chOff x="0" y="0"/>
            <a:chExt cx="9398000" cy="2006600"/>
          </a:xfrm>
        </p:grpSpPr>
        <p:sp>
          <p:nvSpPr>
            <p:cNvPr name="Freeform 13" id="13"/>
            <p:cNvSpPr/>
            <p:nvPr/>
          </p:nvSpPr>
          <p:spPr>
            <a:xfrm flipH="false" flipV="false" rot="0">
              <a:off x="25400" y="25400"/>
              <a:ext cx="9347200" cy="1955800"/>
            </a:xfrm>
            <a:custGeom>
              <a:avLst/>
              <a:gdLst/>
              <a:ahLst/>
              <a:cxnLst/>
              <a:rect r="r" b="b" t="t" l="l"/>
              <a:pathLst>
                <a:path h="1955800" w="93472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sp>
        <p:sp>
          <p:nvSpPr>
            <p:cNvPr name="Freeform 14" id="14"/>
            <p:cNvSpPr/>
            <p:nvPr/>
          </p:nvSpPr>
          <p:spPr>
            <a:xfrm flipH="false" flipV="false" rot="0">
              <a:off x="0" y="0"/>
              <a:ext cx="9398000" cy="2006600"/>
            </a:xfrm>
            <a:custGeom>
              <a:avLst/>
              <a:gdLst/>
              <a:ahLst/>
              <a:cxnLst/>
              <a:rect r="r" b="b" t="t" l="l"/>
              <a:pathLst>
                <a:path h="2006600" w="93980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sp>
      </p:grpSp>
      <p:grpSp>
        <p:nvGrpSpPr>
          <p:cNvPr name="Group 15" id="15"/>
          <p:cNvGrpSpPr/>
          <p:nvPr/>
        </p:nvGrpSpPr>
        <p:grpSpPr>
          <a:xfrm rot="0">
            <a:off x="6941453" y="3051746"/>
            <a:ext cx="10946497" cy="2842832"/>
            <a:chOff x="0" y="0"/>
            <a:chExt cx="14595330" cy="3790442"/>
          </a:xfrm>
        </p:grpSpPr>
        <p:sp>
          <p:nvSpPr>
            <p:cNvPr name="Freeform 16" id="16"/>
            <p:cNvSpPr/>
            <p:nvPr/>
          </p:nvSpPr>
          <p:spPr>
            <a:xfrm flipH="false" flipV="false" rot="0">
              <a:off x="0" y="0"/>
              <a:ext cx="14595329" cy="3790442"/>
            </a:xfrm>
            <a:custGeom>
              <a:avLst/>
              <a:gdLst/>
              <a:ahLst/>
              <a:cxnLst/>
              <a:rect r="r" b="b" t="t" l="l"/>
              <a:pathLst>
                <a:path h="3790442" w="14595329">
                  <a:moveTo>
                    <a:pt x="0" y="0"/>
                  </a:moveTo>
                  <a:lnTo>
                    <a:pt x="14595329" y="0"/>
                  </a:lnTo>
                  <a:lnTo>
                    <a:pt x="14595329" y="3790442"/>
                  </a:lnTo>
                  <a:lnTo>
                    <a:pt x="0" y="3790442"/>
                  </a:lnTo>
                  <a:close/>
                </a:path>
              </a:pathLst>
            </a:custGeom>
            <a:solidFill>
              <a:srgbClr val="000000">
                <a:alpha val="0"/>
              </a:srgbClr>
            </a:solidFill>
          </p:spPr>
        </p:sp>
        <p:sp>
          <p:nvSpPr>
            <p:cNvPr name="TextBox 17" id="17"/>
            <p:cNvSpPr txBox="true"/>
            <p:nvPr/>
          </p:nvSpPr>
          <p:spPr>
            <a:xfrm>
              <a:off x="0" y="-114300"/>
              <a:ext cx="14595330" cy="3904742"/>
            </a:xfrm>
            <a:prstGeom prst="rect">
              <a:avLst/>
            </a:prstGeom>
          </p:spPr>
          <p:txBody>
            <a:bodyPr anchor="t" rtlCol="false" tIns="0" lIns="0" bIns="0" rIns="0"/>
            <a:lstStyle/>
            <a:p>
              <a:pPr algn="l">
                <a:lnSpc>
                  <a:spcPts val="6840"/>
                </a:lnSpc>
              </a:pPr>
              <a:r>
                <a:rPr lang="en-US" sz="5700" b="true">
                  <a:solidFill>
                    <a:srgbClr val="FFFFFF"/>
                  </a:solidFill>
                  <a:latin typeface="Times New Roman Bold"/>
                  <a:ea typeface="Times New Roman Bold"/>
                  <a:cs typeface="Times New Roman Bold"/>
                  <a:sym typeface="Times New Roman Bold"/>
                </a:rPr>
                <a:t>Case Study Title: </a:t>
              </a:r>
            </a:p>
            <a:p>
              <a:pPr algn="l">
                <a:lnSpc>
                  <a:spcPts val="6840"/>
                </a:lnSpc>
              </a:pPr>
              <a:r>
                <a:rPr lang="en-US" sz="5700" b="true">
                  <a:solidFill>
                    <a:srgbClr val="FFFFFF"/>
                  </a:solidFill>
                  <a:latin typeface="Times New Roman Bold"/>
                  <a:ea typeface="Times New Roman Bold"/>
                  <a:cs typeface="Times New Roman Bold"/>
                  <a:sym typeface="Times New Roman Bold"/>
                </a:rPr>
                <a:t>AI-Powered Sustainable Crop Recommendation System</a:t>
              </a:r>
            </a:p>
          </p:txBody>
        </p:sp>
      </p:grpSp>
      <p:sp>
        <p:nvSpPr>
          <p:cNvPr name="Freeform 18" id="18" descr="A close up of a logo  Description automatically generated"/>
          <p:cNvSpPr/>
          <p:nvPr/>
        </p:nvSpPr>
        <p:spPr>
          <a:xfrm flipH="false" flipV="false" rot="0">
            <a:off x="13576988" y="1251987"/>
            <a:ext cx="1894735" cy="616250"/>
          </a:xfrm>
          <a:custGeom>
            <a:avLst/>
            <a:gdLst/>
            <a:ahLst/>
            <a:cxnLst/>
            <a:rect r="r" b="b" t="t" l="l"/>
            <a:pathLst>
              <a:path h="616250" w="1894735">
                <a:moveTo>
                  <a:pt x="0" y="0"/>
                </a:moveTo>
                <a:lnTo>
                  <a:pt x="1894735" y="0"/>
                </a:lnTo>
                <a:lnTo>
                  <a:pt x="1894735" y="616250"/>
                </a:lnTo>
                <a:lnTo>
                  <a:pt x="0" y="616250"/>
                </a:lnTo>
                <a:lnTo>
                  <a:pt x="0" y="0"/>
                </a:lnTo>
                <a:close/>
              </a:path>
            </a:pathLst>
          </a:custGeom>
          <a:blipFill>
            <a:blip r:embed="rId5"/>
            <a:stretch>
              <a:fillRect l="0" t="-86" r="0" b="-86"/>
            </a:stretch>
          </a:blipFill>
        </p:spPr>
      </p:sp>
      <p:sp>
        <p:nvSpPr>
          <p:cNvPr name="Freeform 19" id="19" descr="A yellow and red shell logo  Description automatically generated"/>
          <p:cNvSpPr/>
          <p:nvPr/>
        </p:nvSpPr>
        <p:spPr>
          <a:xfrm flipH="false" flipV="false" rot="0">
            <a:off x="9144000" y="1061829"/>
            <a:ext cx="1185239" cy="996567"/>
          </a:xfrm>
          <a:custGeom>
            <a:avLst/>
            <a:gdLst/>
            <a:ahLst/>
            <a:cxnLst/>
            <a:rect r="r" b="b" t="t" l="l"/>
            <a:pathLst>
              <a:path h="996567" w="1185239">
                <a:moveTo>
                  <a:pt x="0" y="0"/>
                </a:moveTo>
                <a:lnTo>
                  <a:pt x="1185239" y="0"/>
                </a:lnTo>
                <a:lnTo>
                  <a:pt x="1185239" y="996567"/>
                </a:lnTo>
                <a:lnTo>
                  <a:pt x="0" y="996567"/>
                </a:lnTo>
                <a:lnTo>
                  <a:pt x="0" y="0"/>
                </a:lnTo>
                <a:close/>
              </a:path>
            </a:pathLst>
          </a:custGeom>
          <a:blipFill>
            <a:blip r:embed="rId6"/>
            <a:stretch>
              <a:fillRect l="0" t="0" r="0" b="0"/>
            </a:stretch>
          </a:blipFill>
        </p:spPr>
      </p:sp>
      <p:grpSp>
        <p:nvGrpSpPr>
          <p:cNvPr name="Group 20" id="20"/>
          <p:cNvGrpSpPr/>
          <p:nvPr/>
        </p:nvGrpSpPr>
        <p:grpSpPr>
          <a:xfrm rot="0">
            <a:off x="6840728" y="6232127"/>
            <a:ext cx="8161147" cy="3052847"/>
            <a:chOff x="0" y="0"/>
            <a:chExt cx="10881529" cy="4070463"/>
          </a:xfrm>
        </p:grpSpPr>
        <p:sp>
          <p:nvSpPr>
            <p:cNvPr name="Freeform 21" id="21"/>
            <p:cNvSpPr/>
            <p:nvPr/>
          </p:nvSpPr>
          <p:spPr>
            <a:xfrm flipH="false" flipV="false" rot="0">
              <a:off x="0" y="0"/>
              <a:ext cx="10881529" cy="4070463"/>
            </a:xfrm>
            <a:custGeom>
              <a:avLst/>
              <a:gdLst/>
              <a:ahLst/>
              <a:cxnLst/>
              <a:rect r="r" b="b" t="t" l="l"/>
              <a:pathLst>
                <a:path h="4070463" w="10881529">
                  <a:moveTo>
                    <a:pt x="0" y="0"/>
                  </a:moveTo>
                  <a:lnTo>
                    <a:pt x="10881529" y="0"/>
                  </a:lnTo>
                  <a:lnTo>
                    <a:pt x="10881529" y="4070463"/>
                  </a:lnTo>
                  <a:lnTo>
                    <a:pt x="0" y="4070463"/>
                  </a:lnTo>
                  <a:close/>
                </a:path>
              </a:pathLst>
            </a:custGeom>
            <a:solidFill>
              <a:srgbClr val="000000">
                <a:alpha val="0"/>
              </a:srgbClr>
            </a:solidFill>
          </p:spPr>
        </p:sp>
        <p:sp>
          <p:nvSpPr>
            <p:cNvPr name="TextBox 22" id="22"/>
            <p:cNvSpPr txBox="true"/>
            <p:nvPr/>
          </p:nvSpPr>
          <p:spPr>
            <a:xfrm>
              <a:off x="0" y="-57150"/>
              <a:ext cx="10881529" cy="4127613"/>
            </a:xfrm>
            <a:prstGeom prst="rect">
              <a:avLst/>
            </a:prstGeom>
          </p:spPr>
          <p:txBody>
            <a:bodyPr anchor="t" rtlCol="false" tIns="0" lIns="0" bIns="0" rIns="0"/>
            <a:lstStyle/>
            <a:p>
              <a:pPr algn="just">
                <a:lnSpc>
                  <a:spcPts val="3360"/>
                </a:lnSpc>
              </a:pPr>
              <a:r>
                <a:rPr lang="en-US" sz="2800">
                  <a:solidFill>
                    <a:srgbClr val="FFFFFF"/>
                  </a:solidFill>
                  <a:latin typeface="Times New Roman"/>
                  <a:ea typeface="Times New Roman"/>
                  <a:cs typeface="Times New Roman"/>
                  <a:sym typeface="Times New Roman"/>
                </a:rPr>
                <a:t>College : Symbiosis Institute Of Technology,Nagpur</a:t>
              </a:r>
            </a:p>
            <a:p>
              <a:pPr algn="just">
                <a:lnSpc>
                  <a:spcPts val="3360"/>
                </a:lnSpc>
              </a:pPr>
            </a:p>
            <a:p>
              <a:pPr algn="just">
                <a:lnSpc>
                  <a:spcPts val="3360"/>
                </a:lnSpc>
              </a:pPr>
              <a:r>
                <a:rPr lang="en-US" sz="2800">
                  <a:solidFill>
                    <a:srgbClr val="FFFFFF"/>
                  </a:solidFill>
                  <a:latin typeface="Times New Roman"/>
                  <a:ea typeface="Times New Roman"/>
                  <a:cs typeface="Times New Roman"/>
                  <a:sym typeface="Times New Roman"/>
                </a:rPr>
                <a:t>Members: </a:t>
              </a:r>
            </a:p>
            <a:p>
              <a:pPr algn="just">
                <a:lnSpc>
                  <a:spcPts val="3360"/>
                </a:lnSpc>
              </a:pPr>
              <a:r>
                <a:rPr lang="en-US" sz="2800">
                  <a:solidFill>
                    <a:srgbClr val="FFFFFF"/>
                  </a:solidFill>
                  <a:latin typeface="Times New Roman"/>
                  <a:ea typeface="Times New Roman"/>
                  <a:cs typeface="Times New Roman"/>
                  <a:sym typeface="Times New Roman"/>
                </a:rPr>
                <a:t>Ishwari Kakade 22070521183 (Team Leader)</a:t>
              </a:r>
            </a:p>
            <a:p>
              <a:pPr algn="just">
                <a:lnSpc>
                  <a:spcPts val="3360"/>
                </a:lnSpc>
              </a:pPr>
              <a:r>
                <a:rPr lang="en-US" sz="2800">
                  <a:solidFill>
                    <a:srgbClr val="FFFFFF"/>
                  </a:solidFill>
                  <a:latin typeface="Times New Roman"/>
                  <a:ea typeface="Times New Roman"/>
                  <a:cs typeface="Times New Roman"/>
                  <a:sym typeface="Times New Roman"/>
                </a:rPr>
                <a:t>Jay Chafale  22070521145</a:t>
              </a:r>
            </a:p>
            <a:p>
              <a:pPr algn="just">
                <a:lnSpc>
                  <a:spcPts val="3360"/>
                </a:lnSpc>
              </a:pPr>
              <a:r>
                <a:rPr lang="en-US" sz="2800">
                  <a:solidFill>
                    <a:srgbClr val="FFFFFF"/>
                  </a:solidFill>
                  <a:latin typeface="Times New Roman"/>
                  <a:ea typeface="Times New Roman"/>
                  <a:cs typeface="Times New Roman"/>
                  <a:sym typeface="Times New Roman"/>
                </a:rPr>
                <a:t>Sem VI-B</a:t>
              </a:r>
            </a:p>
            <a:p>
              <a:pPr algn="just">
                <a:lnSpc>
                  <a:spcPts val="336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6472809" y="4821843"/>
            <a:ext cx="5342382" cy="1480572"/>
            <a:chOff x="0" y="0"/>
            <a:chExt cx="7123176" cy="1974096"/>
          </a:xfrm>
        </p:grpSpPr>
        <p:sp>
          <p:nvSpPr>
            <p:cNvPr name="Freeform 12" id="12"/>
            <p:cNvSpPr/>
            <p:nvPr/>
          </p:nvSpPr>
          <p:spPr>
            <a:xfrm flipH="false" flipV="false" rot="0">
              <a:off x="0" y="0"/>
              <a:ext cx="7123176" cy="1974096"/>
            </a:xfrm>
            <a:custGeom>
              <a:avLst/>
              <a:gdLst/>
              <a:ahLst/>
              <a:cxnLst/>
              <a:rect r="r" b="b" t="t" l="l"/>
              <a:pathLst>
                <a:path h="1974096" w="7123176">
                  <a:moveTo>
                    <a:pt x="0" y="0"/>
                  </a:moveTo>
                  <a:lnTo>
                    <a:pt x="7123176" y="0"/>
                  </a:lnTo>
                  <a:lnTo>
                    <a:pt x="7123176" y="1974096"/>
                  </a:lnTo>
                  <a:lnTo>
                    <a:pt x="0" y="1974096"/>
                  </a:lnTo>
                  <a:close/>
                </a:path>
              </a:pathLst>
            </a:custGeom>
            <a:solidFill>
              <a:srgbClr val="000000">
                <a:alpha val="0"/>
              </a:srgbClr>
            </a:solidFill>
          </p:spPr>
        </p:sp>
        <p:sp>
          <p:nvSpPr>
            <p:cNvPr name="TextBox 13" id="13"/>
            <p:cNvSpPr txBox="true"/>
            <p:nvPr/>
          </p:nvSpPr>
          <p:spPr>
            <a:xfrm>
              <a:off x="0" y="-152400"/>
              <a:ext cx="7123176" cy="2126496"/>
            </a:xfrm>
            <a:prstGeom prst="rect">
              <a:avLst/>
            </a:prstGeom>
          </p:spPr>
          <p:txBody>
            <a:bodyPr anchor="t" rtlCol="false" tIns="0" lIns="0" bIns="0" rIns="0"/>
            <a:lstStyle/>
            <a:p>
              <a:pPr algn="l">
                <a:lnSpc>
                  <a:spcPts val="9000"/>
                </a:lnSpc>
              </a:pPr>
              <a:r>
                <a:rPr lang="en-US" sz="7500" b="true">
                  <a:solidFill>
                    <a:srgbClr val="213163"/>
                  </a:solidFill>
                  <a:latin typeface="Times New Roman Bold"/>
                  <a:ea typeface="Times New Roman Bold"/>
                  <a:cs typeface="Times New Roman Bold"/>
                  <a:sym typeface="Times New Roman Bold"/>
                </a:rPr>
                <a:t>Thank You</a:t>
              </a: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439826" y="5433588"/>
            <a:ext cx="17648149" cy="4210622"/>
            <a:chOff x="0" y="0"/>
            <a:chExt cx="23530865" cy="5614162"/>
          </a:xfrm>
        </p:grpSpPr>
        <p:sp>
          <p:nvSpPr>
            <p:cNvPr name="Freeform 12" id="12"/>
            <p:cNvSpPr/>
            <p:nvPr/>
          </p:nvSpPr>
          <p:spPr>
            <a:xfrm flipH="false" flipV="false" rot="0">
              <a:off x="0" y="0"/>
              <a:ext cx="23530864" cy="5614162"/>
            </a:xfrm>
            <a:custGeom>
              <a:avLst/>
              <a:gdLst/>
              <a:ahLst/>
              <a:cxnLst/>
              <a:rect r="r" b="b" t="t" l="l"/>
              <a:pathLst>
                <a:path h="5614162" w="23530864">
                  <a:moveTo>
                    <a:pt x="0" y="0"/>
                  </a:moveTo>
                  <a:lnTo>
                    <a:pt x="23530864" y="0"/>
                  </a:lnTo>
                  <a:lnTo>
                    <a:pt x="23530864" y="5614162"/>
                  </a:lnTo>
                  <a:lnTo>
                    <a:pt x="0" y="5614162"/>
                  </a:lnTo>
                  <a:close/>
                </a:path>
              </a:pathLst>
            </a:custGeom>
            <a:solidFill>
              <a:srgbClr val="000000">
                <a:alpha val="0"/>
              </a:srgbClr>
            </a:solidFill>
          </p:spPr>
        </p:sp>
        <p:sp>
          <p:nvSpPr>
            <p:cNvPr name="TextBox 13" id="13"/>
            <p:cNvSpPr txBox="true"/>
            <p:nvPr/>
          </p:nvSpPr>
          <p:spPr>
            <a:xfrm>
              <a:off x="0" y="-57150"/>
              <a:ext cx="23530865" cy="5671312"/>
            </a:xfrm>
            <a:prstGeom prst="rect">
              <a:avLst/>
            </a:prstGeom>
          </p:spPr>
          <p:txBody>
            <a:bodyPr anchor="t" rtlCol="false" tIns="0" lIns="0" bIns="0" rIns="0"/>
            <a:lstStyle/>
            <a:p>
              <a:pPr algn="just">
                <a:lnSpc>
                  <a:spcPts val="3240"/>
                </a:lnSpc>
              </a:pPr>
            </a:p>
            <a:p>
              <a:pPr algn="just">
                <a:lnSpc>
                  <a:spcPts val="3240"/>
                </a:lnSpc>
              </a:pPr>
              <a:r>
                <a:rPr lang="en-US" sz="2700" b="true">
                  <a:solidFill>
                    <a:srgbClr val="000000"/>
                  </a:solidFill>
                  <a:latin typeface="Times New Roman Bold"/>
                  <a:ea typeface="Times New Roman Bold"/>
                  <a:cs typeface="Times New Roman Bold"/>
                  <a:sym typeface="Times New Roman Bold"/>
                </a:rPr>
                <a:t>Key Objectives:</a:t>
              </a:r>
            </a:p>
            <a:p>
              <a:pPr algn="just">
                <a:lnSpc>
                  <a:spcPts val="3240"/>
                </a:lnSpc>
              </a:pPr>
              <a:r>
                <a:rPr lang="en-US" sz="2700">
                  <a:solidFill>
                    <a:srgbClr val="000000"/>
                  </a:solidFill>
                  <a:latin typeface="Times New Roman"/>
                  <a:ea typeface="Times New Roman"/>
                  <a:cs typeface="Times New Roman"/>
                  <a:sym typeface="Times New Roman"/>
                </a:rPr>
                <a:t>To build an AI/ML model that analyzes soil, weather, and environmental factors to recommend the most suitable crop, promoting sustainable agricultural practices and improving productivity.</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Provide accurate crop recommendations based on input parameters such as soil nutrients, weather, and rainfall.</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Enhance agricultural productivity and reduce risks associated with crop failure.</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Facilitate data-driven decision-making for farmers and agricultural advisors.</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Promote sustainability in agriculture through efficient land use.</a:t>
              </a:r>
            </a:p>
            <a:p>
              <a:pPr algn="just">
                <a:lnSpc>
                  <a:spcPts val="3240"/>
                </a:lnSpc>
              </a:pPr>
            </a:p>
            <a:p>
              <a:pPr algn="just" marL="488632" indent="-244316" lvl="1">
                <a:lnSpc>
                  <a:spcPts val="3240"/>
                </a:lnSpc>
              </a:pPr>
            </a:p>
          </p:txBody>
        </p:sp>
      </p:grpSp>
      <p:grpSp>
        <p:nvGrpSpPr>
          <p:cNvPr name="Group 14" id="14"/>
          <p:cNvGrpSpPr/>
          <p:nvPr/>
        </p:nvGrpSpPr>
        <p:grpSpPr>
          <a:xfrm rot="0">
            <a:off x="303107"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Times New Roman Bold"/>
                  <a:ea typeface="Times New Roman Bold"/>
                  <a:cs typeface="Times New Roman Bold"/>
                  <a:sym typeface="Times New Roman Bold"/>
                </a:rPr>
                <a:t>Problem Statement : </a:t>
              </a:r>
            </a:p>
          </p:txBody>
        </p:sp>
      </p:grpSp>
      <p:sp>
        <p:nvSpPr>
          <p:cNvPr name="AutoShape 17" id="17"/>
          <p:cNvSpPr/>
          <p:nvPr/>
        </p:nvSpPr>
        <p:spPr>
          <a:xfrm rot="3577">
            <a:off x="-9530" y="9083040"/>
            <a:ext cx="18307060" cy="0"/>
          </a:xfrm>
          <a:prstGeom prst="line">
            <a:avLst/>
          </a:prstGeom>
          <a:ln cap="rnd" w="9525">
            <a:solidFill>
              <a:srgbClr val="FFFFFF"/>
            </a:solidFill>
            <a:prstDash val="solid"/>
            <a:headEnd type="none" len="sm" w="sm"/>
            <a:tailEnd type="none" len="sm" w="sm"/>
          </a:ln>
        </p:spPr>
      </p:sp>
      <p:grpSp>
        <p:nvGrpSpPr>
          <p:cNvPr name="Group 18" id="18"/>
          <p:cNvGrpSpPr/>
          <p:nvPr/>
        </p:nvGrpSpPr>
        <p:grpSpPr>
          <a:xfrm rot="0">
            <a:off x="439826" y="2208113"/>
            <a:ext cx="17369543" cy="3492057"/>
            <a:chOff x="0" y="0"/>
            <a:chExt cx="23159391" cy="4656076"/>
          </a:xfrm>
        </p:grpSpPr>
        <p:sp>
          <p:nvSpPr>
            <p:cNvPr name="Freeform 19" id="19"/>
            <p:cNvSpPr/>
            <p:nvPr/>
          </p:nvSpPr>
          <p:spPr>
            <a:xfrm flipH="false" flipV="false" rot="0">
              <a:off x="0" y="0"/>
              <a:ext cx="23159391" cy="4656075"/>
            </a:xfrm>
            <a:custGeom>
              <a:avLst/>
              <a:gdLst/>
              <a:ahLst/>
              <a:cxnLst/>
              <a:rect r="r" b="b" t="t" l="l"/>
              <a:pathLst>
                <a:path h="4656075" w="23159391">
                  <a:moveTo>
                    <a:pt x="0" y="0"/>
                  </a:moveTo>
                  <a:lnTo>
                    <a:pt x="23159391" y="0"/>
                  </a:lnTo>
                  <a:lnTo>
                    <a:pt x="23159391" y="4656075"/>
                  </a:lnTo>
                  <a:lnTo>
                    <a:pt x="0" y="4656075"/>
                  </a:lnTo>
                  <a:close/>
                </a:path>
              </a:pathLst>
            </a:custGeom>
            <a:solidFill>
              <a:srgbClr val="000000">
                <a:alpha val="0"/>
              </a:srgbClr>
            </a:solidFill>
          </p:spPr>
        </p:sp>
        <p:sp>
          <p:nvSpPr>
            <p:cNvPr name="TextBox 20" id="20"/>
            <p:cNvSpPr txBox="true"/>
            <p:nvPr/>
          </p:nvSpPr>
          <p:spPr>
            <a:xfrm>
              <a:off x="0" y="-57150"/>
              <a:ext cx="23159391" cy="4713226"/>
            </a:xfrm>
            <a:prstGeom prst="rect">
              <a:avLst/>
            </a:prstGeom>
          </p:spPr>
          <p:txBody>
            <a:bodyPr anchor="t" rtlCol="false" tIns="0" lIns="0" bIns="0" rIns="0"/>
            <a:lstStyle/>
            <a:p>
              <a:pPr algn="just">
                <a:lnSpc>
                  <a:spcPts val="3240"/>
                </a:lnSpc>
              </a:pPr>
              <a:r>
                <a:rPr lang="en-US" sz="2700" b="true">
                  <a:solidFill>
                    <a:srgbClr val="000000"/>
                  </a:solidFill>
                  <a:latin typeface="Times New Roman Bold"/>
                  <a:ea typeface="Times New Roman Bold"/>
                  <a:cs typeface="Times New Roman Bold"/>
                  <a:sym typeface="Times New Roman Bold"/>
                </a:rPr>
                <a:t>Brief Overview:</a:t>
              </a:r>
            </a:p>
            <a:p>
              <a:pPr algn="just">
                <a:lnSpc>
                  <a:spcPts val="3240"/>
                </a:lnSpc>
              </a:pPr>
              <a:r>
                <a:rPr lang="en-US" sz="2700">
                  <a:solidFill>
                    <a:srgbClr val="000000"/>
                  </a:solidFill>
                  <a:latin typeface="Times New Roman"/>
                  <a:ea typeface="Times New Roman"/>
                  <a:cs typeface="Times New Roman"/>
                  <a:sym typeface="Times New Roman"/>
                </a:rPr>
                <a:t>Agriculture is a backbone of many economies, yet farmers often struggle with selecting the right crops for their land.Farmers often struggle to choose the right crop for their land due to a lack of information on soil conditions, environmental factors, and market trends. This leads to reduced yields and unsustainable farming practices.</a:t>
              </a:r>
            </a:p>
            <a:p>
              <a:pPr algn="just">
                <a:lnSpc>
                  <a:spcPts val="3240"/>
                </a:lnSpc>
              </a:pPr>
              <a:r>
                <a:rPr lang="en-US" sz="2700">
                  <a:solidFill>
                    <a:srgbClr val="000000"/>
                  </a:solidFill>
                  <a:latin typeface="Times New Roman"/>
                  <a:ea typeface="Times New Roman"/>
                  <a:cs typeface="Times New Roman"/>
                  <a:sym typeface="Times New Roman"/>
                </a:rPr>
                <a:t>Traditional farming methods rely heavily on intuition or limited data, leading to:</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Unsuitable crop choices.</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Overuse of resources like fertilizers and water.</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Low agricultural productivity.</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287863" y="117768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Times New Roman Bold"/>
                  <a:ea typeface="Times New Roman Bold"/>
                  <a:cs typeface="Times New Roman Bold"/>
                  <a:sym typeface="Times New Roman Bold"/>
                </a:rPr>
                <a:t>Dataset Overview</a:t>
              </a:r>
            </a:p>
          </p:txBody>
        </p:sp>
      </p:grpSp>
      <p:grpSp>
        <p:nvGrpSpPr>
          <p:cNvPr name="Group 14" id="14"/>
          <p:cNvGrpSpPr/>
          <p:nvPr/>
        </p:nvGrpSpPr>
        <p:grpSpPr>
          <a:xfrm rot="0">
            <a:off x="349882" y="1672685"/>
            <a:ext cx="17588236" cy="8614315"/>
            <a:chOff x="0" y="0"/>
            <a:chExt cx="23450982" cy="11485753"/>
          </a:xfrm>
        </p:grpSpPr>
        <p:sp>
          <p:nvSpPr>
            <p:cNvPr name="Freeform 15" id="15"/>
            <p:cNvSpPr/>
            <p:nvPr/>
          </p:nvSpPr>
          <p:spPr>
            <a:xfrm flipH="false" flipV="false" rot="0">
              <a:off x="0" y="0"/>
              <a:ext cx="23450983" cy="11485752"/>
            </a:xfrm>
            <a:custGeom>
              <a:avLst/>
              <a:gdLst/>
              <a:ahLst/>
              <a:cxnLst/>
              <a:rect r="r" b="b" t="t" l="l"/>
              <a:pathLst>
                <a:path h="11485752" w="23450983">
                  <a:moveTo>
                    <a:pt x="0" y="0"/>
                  </a:moveTo>
                  <a:lnTo>
                    <a:pt x="23450983" y="0"/>
                  </a:lnTo>
                  <a:lnTo>
                    <a:pt x="23450983" y="11485752"/>
                  </a:lnTo>
                  <a:lnTo>
                    <a:pt x="0" y="11485752"/>
                  </a:lnTo>
                  <a:close/>
                </a:path>
              </a:pathLst>
            </a:custGeom>
            <a:solidFill>
              <a:srgbClr val="000000">
                <a:alpha val="0"/>
              </a:srgbClr>
            </a:solidFill>
          </p:spPr>
        </p:sp>
        <p:sp>
          <p:nvSpPr>
            <p:cNvPr name="TextBox 16" id="16"/>
            <p:cNvSpPr txBox="true"/>
            <p:nvPr/>
          </p:nvSpPr>
          <p:spPr>
            <a:xfrm>
              <a:off x="0" y="-57150"/>
              <a:ext cx="23450982" cy="11542903"/>
            </a:xfrm>
            <a:prstGeom prst="rect">
              <a:avLst/>
            </a:prstGeom>
          </p:spPr>
          <p:txBody>
            <a:bodyPr anchor="t" rtlCol="false" tIns="0" lIns="0" bIns="0" rIns="0"/>
            <a:lstStyle/>
            <a:p>
              <a:pPr algn="just">
                <a:lnSpc>
                  <a:spcPts val="3119"/>
                </a:lnSpc>
              </a:pPr>
              <a:r>
                <a:rPr lang="en-US" sz="2599" b="true">
                  <a:solidFill>
                    <a:srgbClr val="000000"/>
                  </a:solidFill>
                  <a:latin typeface="Times New Roman Bold"/>
                  <a:ea typeface="Times New Roman Bold"/>
                  <a:cs typeface="Times New Roman Bold"/>
                  <a:sym typeface="Times New Roman Bold"/>
                </a:rPr>
                <a:t>T</a:t>
              </a:r>
              <a:r>
                <a:rPr lang="en-US" sz="2599" b="true">
                  <a:solidFill>
                    <a:srgbClr val="000000"/>
                  </a:solidFill>
                  <a:latin typeface="Times New Roman Bold"/>
                  <a:ea typeface="Times New Roman Bold"/>
                  <a:cs typeface="Times New Roman Bold"/>
                  <a:sym typeface="Times New Roman Bold"/>
                </a:rPr>
                <a:t>itle: </a:t>
              </a:r>
              <a:r>
                <a:rPr lang="en-US" sz="2599">
                  <a:solidFill>
                    <a:srgbClr val="000000"/>
                  </a:solidFill>
                  <a:latin typeface="Times New Roman"/>
                  <a:ea typeface="Times New Roman"/>
                  <a:cs typeface="Times New Roman"/>
                  <a:sym typeface="Times New Roman"/>
                </a:rPr>
                <a:t>Crop Recommendation Dataset</a:t>
              </a:r>
            </a:p>
            <a:p>
              <a:pPr algn="just">
                <a:lnSpc>
                  <a:spcPts val="360"/>
                </a:lnSpc>
              </a:pPr>
            </a:p>
            <a:p>
              <a:pPr algn="just">
                <a:lnSpc>
                  <a:spcPts val="2999"/>
                </a:lnSpc>
              </a:pPr>
              <a:r>
                <a:rPr lang="en-US" sz="2499" b="true">
                  <a:solidFill>
                    <a:srgbClr val="000000"/>
                  </a:solidFill>
                  <a:latin typeface="Times New Roman Bold"/>
                  <a:ea typeface="Times New Roman Bold"/>
                  <a:cs typeface="Times New Roman Bold"/>
                  <a:sym typeface="Times New Roman Bold"/>
                </a:rPr>
                <a:t>Source: </a:t>
              </a:r>
              <a:r>
                <a:rPr lang="en-US" sz="2499" u="sng">
                  <a:solidFill>
                    <a:srgbClr val="0000FF"/>
                  </a:solidFill>
                  <a:latin typeface="Times New Roman"/>
                  <a:ea typeface="Times New Roman"/>
                  <a:cs typeface="Times New Roman"/>
                  <a:sym typeface="Times New Roman"/>
                  <a:hlinkClick r:id="rId4" tooltip="https://www.kaggle.com/datasets/atharvaingle/crop-recommendation-dataset?utm_source=chatgpt.com"/>
                </a:rPr>
                <a:t>Link.</a:t>
              </a:r>
            </a:p>
            <a:p>
              <a:pPr algn="just">
                <a:lnSpc>
                  <a:spcPts val="1080"/>
                </a:lnSpc>
              </a:pPr>
            </a:p>
            <a:p>
              <a:pPr algn="just">
                <a:lnSpc>
                  <a:spcPts val="2999"/>
                </a:lnSpc>
              </a:pPr>
              <a:r>
                <a:rPr lang="en-US" sz="2499" b="true">
                  <a:solidFill>
                    <a:srgbClr val="000000"/>
                  </a:solidFill>
                  <a:latin typeface="Times New Roman Bold"/>
                  <a:ea typeface="Times New Roman Bold"/>
                  <a:cs typeface="Times New Roman Bold"/>
                  <a:sym typeface="Times New Roman Bold"/>
                </a:rPr>
                <a:t>Dataset Overview:</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Total Records: 2200+ rows of data.</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Features: 7 input features and 1 target variable (crop type).</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Purpose: To recommend the best-suited crop based on soil and environmental parameters</a:t>
              </a:r>
            </a:p>
            <a:p>
              <a:pPr algn="just">
                <a:lnSpc>
                  <a:spcPts val="1080"/>
                </a:lnSpc>
              </a:pPr>
              <a:r>
                <a:rPr lang="en-US" sz="900">
                  <a:solidFill>
                    <a:srgbClr val="000000"/>
                  </a:solidFill>
                  <a:latin typeface="Times New Roman"/>
                  <a:ea typeface="Times New Roman"/>
                  <a:cs typeface="Times New Roman"/>
                  <a:sym typeface="Times New Roman"/>
                </a:rPr>
                <a:t>   </a:t>
              </a:r>
            </a:p>
            <a:p>
              <a:pPr algn="just">
                <a:lnSpc>
                  <a:spcPts val="2999"/>
                </a:lnSpc>
              </a:pPr>
              <a:r>
                <a:rPr lang="en-US" sz="2499">
                  <a:solidFill>
                    <a:srgbClr val="000000"/>
                  </a:solidFill>
                  <a:latin typeface="Times New Roman"/>
                  <a:ea typeface="Times New Roman"/>
                  <a:cs typeface="Times New Roman"/>
                  <a:sym typeface="Times New Roman"/>
                </a:rPr>
                <a:t>F</a:t>
              </a:r>
              <a:r>
                <a:rPr lang="en-US" sz="2499" b="true">
                  <a:solidFill>
                    <a:srgbClr val="000000"/>
                  </a:solidFill>
                  <a:latin typeface="Times New Roman Bold"/>
                  <a:ea typeface="Times New Roman Bold"/>
                  <a:cs typeface="Times New Roman Bold"/>
                  <a:sym typeface="Times New Roman Bold"/>
                </a:rPr>
                <a:t>eatures in the Dataset:</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Nitrogen (N): This feature indicates the nitrogen content in the soil, which is essential for plant growth. High levels of nitrogen typically favor crops like wheat or maize.</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Phosphorus (P): Represents the phosphorus content in the soil, vital for root development and flowering. Balanced levels are critical for healthy crop yields.</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Potassium (K): Reflects the potassium levels in the soil, crucial for plant health and resistance against diseases.</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Temperature: The average temperature of the environment in Celsius. This factor significantly impacts crop selection as different crops thrive in specific temperature ranges.</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Humidity: Denotes the percentage of atmospheric moisture. Humidity levels are crucial, as crops like rice require high moisture, whereas crops like maize prefer moderate levels.</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pH: A measure of soil acidity or alkalinity. Crops like coffee thrive in acidic soil, whereas grapes require slightly alkaline conditions.</a:t>
              </a:r>
            </a:p>
            <a:p>
              <a:pPr algn="just" marL="539749" indent="-269875" lvl="1">
                <a:lnSpc>
                  <a:spcPts val="2999"/>
                </a:lnSpc>
                <a:buAutoNum type="arabicPeriod" startAt="1"/>
              </a:pPr>
              <a:r>
                <a:rPr lang="en-US" sz="2499">
                  <a:solidFill>
                    <a:srgbClr val="000000"/>
                  </a:solidFill>
                  <a:latin typeface="Times New Roman"/>
                  <a:ea typeface="Times New Roman"/>
                  <a:cs typeface="Times New Roman"/>
                  <a:sym typeface="Times New Roman"/>
                </a:rPr>
                <a:t>Rainfall: The amount of rainfall in millimeters. Rainfall is an essential feature, as water-intensive crops like rice demand substantial rainfall, whereas crops like millet can survive with less.</a:t>
              </a:r>
            </a:p>
            <a:p>
              <a:pPr algn="just">
                <a:lnSpc>
                  <a:spcPts val="120"/>
                </a:lnSpc>
              </a:pPr>
              <a:r>
                <a:rPr lang="en-US" sz="100">
                  <a:solidFill>
                    <a:srgbClr val="000000"/>
                  </a:solidFill>
                  <a:latin typeface="Times New Roman"/>
                  <a:ea typeface="Times New Roman"/>
                  <a:cs typeface="Times New Roman"/>
                  <a:sym typeface="Times New Roman"/>
                </a:rPr>
                <a:t>   </a:t>
              </a:r>
            </a:p>
            <a:p>
              <a:pPr algn="just">
                <a:lnSpc>
                  <a:spcPts val="2999"/>
                </a:lnSpc>
              </a:pPr>
              <a:r>
                <a:rPr lang="en-US" sz="2499">
                  <a:solidFill>
                    <a:srgbClr val="000000"/>
                  </a:solidFill>
                  <a:latin typeface="Times New Roman"/>
                  <a:ea typeface="Times New Roman"/>
                  <a:cs typeface="Times New Roman"/>
                  <a:sym typeface="Times New Roman"/>
                </a:rPr>
                <a:t>T</a:t>
              </a:r>
              <a:r>
                <a:rPr lang="en-US" sz="2499" b="true">
                  <a:solidFill>
                    <a:srgbClr val="000000"/>
                  </a:solidFill>
                  <a:latin typeface="Times New Roman Bold"/>
                  <a:ea typeface="Times New Roman Bold"/>
                  <a:cs typeface="Times New Roman Bold"/>
                  <a:sym typeface="Times New Roman Bold"/>
                </a:rPr>
                <a:t>arget Variable</a:t>
              </a:r>
            </a:p>
            <a:p>
              <a:pPr algn="just">
                <a:lnSpc>
                  <a:spcPts val="2999"/>
                </a:lnSpc>
              </a:pPr>
              <a:r>
                <a:rPr lang="en-US" sz="2499">
                  <a:solidFill>
                    <a:srgbClr val="000000"/>
                  </a:solidFill>
                  <a:latin typeface="Times New Roman"/>
                  <a:ea typeface="Times New Roman"/>
                  <a:cs typeface="Times New Roman"/>
                  <a:sym typeface="Times New Roman"/>
                </a:rPr>
                <a:t>The target variable in the dataset is the crop type.</a:t>
              </a:r>
            </a:p>
          </p:txBody>
        </p:sp>
      </p:grpSp>
      <p:sp>
        <p:nvSpPr>
          <p:cNvPr name="AutoShape 17" id="17"/>
          <p:cNvSpPr/>
          <p:nvPr/>
        </p:nvSpPr>
        <p:spPr>
          <a:xfrm>
            <a:off x="1028705" y="9263062"/>
            <a:ext cx="18307050" cy="19050"/>
          </a:xfrm>
          <a:prstGeom prst="line">
            <a:avLst/>
          </a:prstGeom>
          <a:ln cap="rnd" w="9525">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03107" y="1577233"/>
            <a:ext cx="17784869" cy="8617458"/>
            <a:chOff x="0" y="0"/>
            <a:chExt cx="23713158" cy="11489944"/>
          </a:xfrm>
        </p:grpSpPr>
        <p:sp>
          <p:nvSpPr>
            <p:cNvPr name="Freeform 12" id="12"/>
            <p:cNvSpPr/>
            <p:nvPr/>
          </p:nvSpPr>
          <p:spPr>
            <a:xfrm flipH="false" flipV="false" rot="0">
              <a:off x="0" y="0"/>
              <a:ext cx="23713157" cy="11489944"/>
            </a:xfrm>
            <a:custGeom>
              <a:avLst/>
              <a:gdLst/>
              <a:ahLst/>
              <a:cxnLst/>
              <a:rect r="r" b="b" t="t" l="l"/>
              <a:pathLst>
                <a:path h="11489944" w="23713157">
                  <a:moveTo>
                    <a:pt x="0" y="0"/>
                  </a:moveTo>
                  <a:lnTo>
                    <a:pt x="23713157" y="0"/>
                  </a:lnTo>
                  <a:lnTo>
                    <a:pt x="23713157" y="11489944"/>
                  </a:lnTo>
                  <a:lnTo>
                    <a:pt x="0" y="11489944"/>
                  </a:lnTo>
                  <a:close/>
                </a:path>
              </a:pathLst>
            </a:custGeom>
            <a:solidFill>
              <a:srgbClr val="000000">
                <a:alpha val="0"/>
              </a:srgbClr>
            </a:solidFill>
          </p:spPr>
        </p:sp>
        <p:sp>
          <p:nvSpPr>
            <p:cNvPr name="TextBox 13" id="13"/>
            <p:cNvSpPr txBox="true"/>
            <p:nvPr/>
          </p:nvSpPr>
          <p:spPr>
            <a:xfrm>
              <a:off x="0" y="-47625"/>
              <a:ext cx="23713158" cy="11537569"/>
            </a:xfrm>
            <a:prstGeom prst="rect">
              <a:avLst/>
            </a:prstGeom>
          </p:spPr>
          <p:txBody>
            <a:bodyPr anchor="t" rtlCol="false" tIns="0" lIns="0" bIns="0" rIns="0"/>
            <a:lstStyle/>
            <a:p>
              <a:pPr algn="just">
                <a:lnSpc>
                  <a:spcPts val="2879"/>
                </a:lnSpc>
              </a:pPr>
              <a:r>
                <a:rPr lang="en-US" sz="2400" b="true">
                  <a:solidFill>
                    <a:srgbClr val="000000"/>
                  </a:solidFill>
                  <a:latin typeface="Times New Roman Bold"/>
                  <a:ea typeface="Times New Roman Bold"/>
                  <a:cs typeface="Times New Roman Bold"/>
                  <a:sym typeface="Times New Roman Bold"/>
                </a:rPr>
                <a:t>Approach:</a:t>
              </a:r>
            </a:p>
            <a:p>
              <a:pPr algn="just">
                <a:lnSpc>
                  <a:spcPts val="1200"/>
                </a:lnSpc>
              </a:pPr>
            </a:p>
            <a:p>
              <a:pPr algn="just">
                <a:lnSpc>
                  <a:spcPts val="2879"/>
                </a:lnSpc>
              </a:pPr>
              <a:r>
                <a:rPr lang="en-US" b="true" sz="2400">
                  <a:solidFill>
                    <a:srgbClr val="000000"/>
                  </a:solidFill>
                  <a:latin typeface="Times New Roman Bold"/>
                  <a:ea typeface="Times New Roman Bold"/>
                  <a:cs typeface="Times New Roman Bold"/>
                  <a:sym typeface="Times New Roman Bold"/>
                </a:rPr>
                <a:t>Data Collection:</a:t>
              </a:r>
            </a:p>
            <a:p>
              <a:pPr algn="just">
                <a:lnSpc>
                  <a:spcPts val="2879"/>
                </a:lnSpc>
              </a:pPr>
              <a:r>
                <a:rPr lang="en-US" sz="2400">
                  <a:solidFill>
                    <a:srgbClr val="000000"/>
                  </a:solidFill>
                  <a:latin typeface="Times New Roman"/>
                  <a:ea typeface="Times New Roman"/>
                  <a:cs typeface="Times New Roman"/>
                  <a:sym typeface="Times New Roman"/>
                </a:rPr>
                <a:t> Gathered a dataset with features like soil nutrients (N, P, K), temperature, humidity, pH, rainfall, and crop types from Kaggle.</a:t>
              </a:r>
            </a:p>
            <a:p>
              <a:pPr algn="just">
                <a:lnSpc>
                  <a:spcPts val="1200"/>
                </a:lnSpc>
              </a:pPr>
            </a:p>
            <a:p>
              <a:pPr algn="just">
                <a:lnSpc>
                  <a:spcPts val="2879"/>
                </a:lnSpc>
              </a:pPr>
              <a:r>
                <a:rPr lang="en-US" b="true" sz="2400">
                  <a:solidFill>
                    <a:srgbClr val="000000"/>
                  </a:solidFill>
                  <a:latin typeface="Times New Roman Bold"/>
                  <a:ea typeface="Times New Roman Bold"/>
                  <a:cs typeface="Times New Roman Bold"/>
                  <a:sym typeface="Times New Roman Bold"/>
                </a:rPr>
                <a:t>Data Preprocessing:</a:t>
              </a:r>
            </a:p>
            <a:p>
              <a:pPr algn="just">
                <a:lnSpc>
                  <a:spcPts val="2879"/>
                </a:lnSpc>
              </a:pPr>
              <a:r>
                <a:rPr lang="en-US" sz="2400">
                  <a:solidFill>
                    <a:srgbClr val="000000"/>
                  </a:solidFill>
                  <a:latin typeface="Times New Roman"/>
                  <a:ea typeface="Times New Roman"/>
                  <a:cs typeface="Times New Roman"/>
                  <a:sym typeface="Times New Roman"/>
                </a:rPr>
                <a:t> Cleaned missing data, normalized numerical features, and encoded crop types into numerical labels. Split the data into 80% training and 20% testing sets.</a:t>
              </a:r>
            </a:p>
            <a:p>
              <a:pPr algn="just">
                <a:lnSpc>
                  <a:spcPts val="1200"/>
                </a:lnSpc>
              </a:pPr>
            </a:p>
            <a:p>
              <a:pPr algn="just">
                <a:lnSpc>
                  <a:spcPts val="2879"/>
                </a:lnSpc>
              </a:pPr>
              <a:r>
                <a:rPr lang="en-US" b="true" sz="2400">
                  <a:solidFill>
                    <a:srgbClr val="000000"/>
                  </a:solidFill>
                  <a:latin typeface="Times New Roman Bold"/>
                  <a:ea typeface="Times New Roman Bold"/>
                  <a:cs typeface="Times New Roman Bold"/>
                  <a:sym typeface="Times New Roman Bold"/>
                </a:rPr>
                <a:t>Exploratory Data Analysis:</a:t>
              </a:r>
            </a:p>
            <a:p>
              <a:pPr algn="just">
                <a:lnSpc>
                  <a:spcPts val="2879"/>
                </a:lnSpc>
              </a:pPr>
              <a:r>
                <a:rPr lang="en-US" sz="2400">
                  <a:solidFill>
                    <a:srgbClr val="000000"/>
                  </a:solidFill>
                  <a:latin typeface="Times New Roman"/>
                  <a:ea typeface="Times New Roman"/>
                  <a:cs typeface="Times New Roman"/>
                  <a:sym typeface="Times New Roman"/>
                </a:rPr>
                <a:t> Visualized feature distributions and identified correlations to guide feature selection, focusing on impactful variables like nitrogen and pH.</a:t>
              </a:r>
            </a:p>
            <a:p>
              <a:pPr algn="just">
                <a:lnSpc>
                  <a:spcPts val="1200"/>
                </a:lnSpc>
              </a:pPr>
            </a:p>
            <a:p>
              <a:pPr algn="just">
                <a:lnSpc>
                  <a:spcPts val="2879"/>
                </a:lnSpc>
              </a:pPr>
              <a:r>
                <a:rPr lang="en-US" sz="2400" b="true">
                  <a:solidFill>
                    <a:srgbClr val="000000"/>
                  </a:solidFill>
                  <a:latin typeface="Times New Roman Bold"/>
                  <a:ea typeface="Times New Roman Bold"/>
                  <a:cs typeface="Times New Roman Bold"/>
                  <a:sym typeface="Times New Roman Bold"/>
                </a:rPr>
                <a:t>Model Building:</a:t>
              </a:r>
            </a:p>
            <a:p>
              <a:pPr algn="just">
                <a:lnSpc>
                  <a:spcPts val="2879"/>
                </a:lnSpc>
              </a:pPr>
              <a:r>
                <a:rPr lang="en-US" sz="2400">
                  <a:solidFill>
                    <a:srgbClr val="000000"/>
                  </a:solidFill>
                  <a:latin typeface="Times New Roman"/>
                  <a:ea typeface="Times New Roman"/>
                  <a:cs typeface="Times New Roman"/>
                  <a:sym typeface="Times New Roman"/>
                </a:rPr>
                <a:t> Algorithm Used: Random Forest Classifier was chosen due to its robustness and ability to handle both categorical and numerical data efficiently.</a:t>
              </a:r>
            </a:p>
            <a:p>
              <a:pPr algn="just">
                <a:lnSpc>
                  <a:spcPts val="2879"/>
                </a:lnSpc>
              </a:pPr>
              <a:r>
                <a:rPr lang="en-US" sz="2400">
                  <a:solidFill>
                    <a:srgbClr val="000000"/>
                  </a:solidFill>
                  <a:latin typeface="Times New Roman"/>
                  <a:ea typeface="Times New Roman"/>
                  <a:cs typeface="Times New Roman"/>
                  <a:sym typeface="Times New Roman"/>
                </a:rPr>
                <a:t> Training: The model was trained using the training dataset to identify patterns and relationships between input features and crop types.</a:t>
              </a:r>
            </a:p>
            <a:p>
              <a:pPr algn="just">
                <a:lnSpc>
                  <a:spcPts val="2879"/>
                </a:lnSpc>
              </a:pPr>
              <a:r>
                <a:rPr lang="en-US" sz="2400">
                  <a:solidFill>
                    <a:srgbClr val="000000"/>
                  </a:solidFill>
                  <a:latin typeface="Times New Roman"/>
                  <a:ea typeface="Times New Roman"/>
                  <a:cs typeface="Times New Roman"/>
                  <a:sym typeface="Times New Roman"/>
                </a:rPr>
                <a:t> Hyperparameters such as the number of trees and maximum depth were optimized for better performance.</a:t>
              </a:r>
            </a:p>
            <a:p>
              <a:pPr algn="just">
                <a:lnSpc>
                  <a:spcPts val="2879"/>
                </a:lnSpc>
              </a:pPr>
              <a:r>
                <a:rPr lang="en-US" sz="2400">
                  <a:solidFill>
                    <a:srgbClr val="000000"/>
                  </a:solidFill>
                  <a:latin typeface="Times New Roman"/>
                  <a:ea typeface="Times New Roman"/>
                  <a:cs typeface="Times New Roman"/>
                  <a:sym typeface="Times New Roman"/>
                </a:rPr>
                <a:t> Testing: The model was evaluated using the testing dataset to assess its predictive accuracy and generalization capabilities.</a:t>
              </a:r>
            </a:p>
            <a:p>
              <a:pPr algn="just">
                <a:lnSpc>
                  <a:spcPts val="2879"/>
                </a:lnSpc>
              </a:pPr>
              <a:r>
                <a:rPr lang="en-US" sz="2400">
                  <a:solidFill>
                    <a:srgbClr val="000000"/>
                  </a:solidFill>
                  <a:latin typeface="Times New Roman"/>
                  <a:ea typeface="Times New Roman"/>
                  <a:cs typeface="Times New Roman"/>
                  <a:sym typeface="Times New Roman"/>
                </a:rPr>
                <a:t>Trained a Random Forest Classifier, optimized hyperparameters, and used it for crop prediction due to its high accuracy and robustness.</a:t>
              </a:r>
            </a:p>
            <a:p>
              <a:pPr algn="just">
                <a:lnSpc>
                  <a:spcPts val="1200"/>
                </a:lnSpc>
              </a:pPr>
            </a:p>
            <a:p>
              <a:pPr algn="just">
                <a:lnSpc>
                  <a:spcPts val="2879"/>
                </a:lnSpc>
              </a:pPr>
              <a:r>
                <a:rPr lang="en-US" b="true" sz="2400">
                  <a:solidFill>
                    <a:srgbClr val="000000"/>
                  </a:solidFill>
                  <a:latin typeface="Times New Roman Bold"/>
                  <a:ea typeface="Times New Roman Bold"/>
                  <a:cs typeface="Times New Roman Bold"/>
                  <a:sym typeface="Times New Roman Bold"/>
                </a:rPr>
                <a:t>Model Evaluation:</a:t>
              </a:r>
            </a:p>
            <a:p>
              <a:pPr algn="just">
                <a:lnSpc>
                  <a:spcPts val="2879"/>
                </a:lnSpc>
              </a:pPr>
              <a:r>
                <a:rPr lang="en-US" b="true" sz="2400">
                  <a:solidFill>
                    <a:srgbClr val="000000"/>
                  </a:solidFill>
                  <a:latin typeface="Times New Roman Bold"/>
                  <a:ea typeface="Times New Roman Bold"/>
                  <a:cs typeface="Times New Roman Bold"/>
                  <a:sym typeface="Times New Roman Bold"/>
                </a:rPr>
                <a:t> </a:t>
              </a:r>
              <a:r>
                <a:rPr lang="en-US" sz="2400">
                  <a:solidFill>
                    <a:srgbClr val="000000"/>
                  </a:solidFill>
                  <a:latin typeface="Times New Roman"/>
                  <a:ea typeface="Times New Roman"/>
                  <a:cs typeface="Times New Roman"/>
                  <a:sym typeface="Times New Roman"/>
                </a:rPr>
                <a:t>Achieved 97.31% accuracy. Evaluated the model using precision, recall, and F1-score to ensure reliability.</a:t>
              </a:r>
            </a:p>
            <a:p>
              <a:pPr algn="just">
                <a:lnSpc>
                  <a:spcPts val="1200"/>
                </a:lnSpc>
              </a:pPr>
            </a:p>
            <a:p>
              <a:pPr algn="just">
                <a:lnSpc>
                  <a:spcPts val="2879"/>
                </a:lnSpc>
              </a:pPr>
              <a:r>
                <a:rPr lang="en-US" b="true" sz="2400">
                  <a:solidFill>
                    <a:srgbClr val="000000"/>
                  </a:solidFill>
                  <a:latin typeface="Times New Roman Bold"/>
                  <a:ea typeface="Times New Roman Bold"/>
                  <a:cs typeface="Times New Roman Bold"/>
                  <a:sym typeface="Times New Roman Bold"/>
                </a:rPr>
                <a:t>Deployment:</a:t>
              </a:r>
            </a:p>
            <a:p>
              <a:pPr algn="just">
                <a:lnSpc>
                  <a:spcPts val="2879"/>
                </a:lnSpc>
              </a:pPr>
              <a:r>
                <a:rPr lang="en-US" sz="2400">
                  <a:solidFill>
                    <a:srgbClr val="000000"/>
                  </a:solidFill>
                  <a:latin typeface="Times New Roman"/>
                  <a:ea typeface="Times New Roman"/>
                  <a:cs typeface="Times New Roman"/>
                  <a:sym typeface="Times New Roman"/>
                </a:rPr>
                <a:t> Created an interactive system for real-time crop recommendations based on user inputs like soil and weather parameters.</a:t>
              </a:r>
            </a:p>
            <a:p>
              <a:pPr algn="just">
                <a:lnSpc>
                  <a:spcPts val="2879"/>
                </a:lnSpc>
              </a:pPr>
              <a:r>
                <a:rPr lang="en-US" sz="2400">
                  <a:solidFill>
                    <a:srgbClr val="000000"/>
                  </a:solidFill>
                  <a:latin typeface="Times New Roman"/>
                  <a:ea typeface="Times New Roman"/>
                  <a:cs typeface="Times New Roman"/>
                  <a:sym typeface="Times New Roman"/>
                </a:rPr>
                <a:t>This concise approach highlights the critical steps in building the crop recommendation system efficiently.</a:t>
              </a:r>
            </a:p>
          </p:txBody>
        </p:sp>
      </p:grpSp>
      <p:grpSp>
        <p:nvGrpSpPr>
          <p:cNvPr name="Group 14" id="14"/>
          <p:cNvGrpSpPr/>
          <p:nvPr/>
        </p:nvGrpSpPr>
        <p:grpSpPr>
          <a:xfrm rot="0">
            <a:off x="287863" y="1095495"/>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Times New Roman Bold"/>
                  <a:ea typeface="Times New Roman Bold"/>
                  <a:cs typeface="Times New Roman Bold"/>
                  <a:sym typeface="Times New Roman Bold"/>
                </a:rPr>
                <a:t>Methodology</a:t>
              </a:r>
            </a:p>
          </p:txBody>
        </p:sp>
      </p:grpSp>
      <p:sp>
        <p:nvSpPr>
          <p:cNvPr name="AutoShape 17" id="17"/>
          <p:cNvSpPr/>
          <p:nvPr/>
        </p:nvSpPr>
        <p:spPr>
          <a:xfrm rot="3577">
            <a:off x="-9530" y="9083040"/>
            <a:ext cx="18307060"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287864" y="1877315"/>
            <a:ext cx="17506263" cy="5893308"/>
            <a:chOff x="0" y="0"/>
            <a:chExt cx="23341684" cy="7857744"/>
          </a:xfrm>
        </p:grpSpPr>
        <p:sp>
          <p:nvSpPr>
            <p:cNvPr name="Freeform 12" id="12"/>
            <p:cNvSpPr/>
            <p:nvPr/>
          </p:nvSpPr>
          <p:spPr>
            <a:xfrm flipH="false" flipV="false" rot="0">
              <a:off x="0" y="0"/>
              <a:ext cx="23341684" cy="7857744"/>
            </a:xfrm>
            <a:custGeom>
              <a:avLst/>
              <a:gdLst/>
              <a:ahLst/>
              <a:cxnLst/>
              <a:rect r="r" b="b" t="t" l="l"/>
              <a:pathLst>
                <a:path h="7857744" w="23341684">
                  <a:moveTo>
                    <a:pt x="0" y="0"/>
                  </a:moveTo>
                  <a:lnTo>
                    <a:pt x="23341684" y="0"/>
                  </a:lnTo>
                  <a:lnTo>
                    <a:pt x="23341684" y="7857744"/>
                  </a:lnTo>
                  <a:lnTo>
                    <a:pt x="0" y="7857744"/>
                  </a:lnTo>
                  <a:close/>
                </a:path>
              </a:pathLst>
            </a:custGeom>
            <a:solidFill>
              <a:srgbClr val="000000">
                <a:alpha val="0"/>
              </a:srgbClr>
            </a:solidFill>
          </p:spPr>
        </p:sp>
        <p:sp>
          <p:nvSpPr>
            <p:cNvPr name="TextBox 13" id="13"/>
            <p:cNvSpPr txBox="true"/>
            <p:nvPr/>
          </p:nvSpPr>
          <p:spPr>
            <a:xfrm>
              <a:off x="0" y="-47625"/>
              <a:ext cx="23341684" cy="7905369"/>
            </a:xfrm>
            <a:prstGeom prst="rect">
              <a:avLst/>
            </a:prstGeom>
          </p:spPr>
          <p:txBody>
            <a:bodyPr anchor="t" rtlCol="false" tIns="0" lIns="0" bIns="0" rIns="0"/>
            <a:lstStyle/>
            <a:p>
              <a:pPr algn="l">
                <a:lnSpc>
                  <a:spcPts val="2879"/>
                </a:lnSpc>
              </a:pPr>
              <a:r>
                <a:rPr lang="en-US" sz="2400" b="true">
                  <a:solidFill>
                    <a:srgbClr val="000000"/>
                  </a:solidFill>
                  <a:latin typeface="Times New Roman Bold"/>
                  <a:ea typeface="Times New Roman Bold"/>
                  <a:cs typeface="Times New Roman Bold"/>
                  <a:sym typeface="Times New Roman Bold"/>
                </a:rPr>
                <a:t>Algorithms Used:</a:t>
              </a:r>
            </a:p>
            <a:p>
              <a:pPr algn="l">
                <a:lnSpc>
                  <a:spcPts val="1200"/>
                </a:lnSpc>
              </a:pPr>
            </a:p>
            <a:p>
              <a:pPr algn="l">
                <a:lnSpc>
                  <a:spcPts val="2879"/>
                </a:lnSpc>
              </a:pPr>
              <a:r>
                <a:rPr lang="en-US" b="true" sz="2400">
                  <a:solidFill>
                    <a:srgbClr val="000000"/>
                  </a:solidFill>
                  <a:latin typeface="Times New Roman Bold"/>
                  <a:ea typeface="Times New Roman Bold"/>
                  <a:cs typeface="Times New Roman Bold"/>
                  <a:sym typeface="Times New Roman Bold"/>
                </a:rPr>
                <a:t>Random Forest Classifier</a:t>
              </a:r>
            </a:p>
            <a:p>
              <a:pPr algn="l" marL="434340" indent="-217170" lvl="1">
                <a:lnSpc>
                  <a:spcPts val="2879"/>
                </a:lnSpc>
              </a:pPr>
              <a:r>
                <a:rPr lang="en-US" sz="2400">
                  <a:solidFill>
                    <a:srgbClr val="000000"/>
                  </a:solidFill>
                  <a:latin typeface="Times New Roman"/>
                  <a:ea typeface="Times New Roman"/>
                  <a:cs typeface="Times New Roman"/>
                  <a:sym typeface="Times New Roman"/>
                </a:rPr>
                <a:t>The Random Forest Classifier is an ensemble learning algorithm particularly well-suited for handling large datasets efficiently. It has the capability to process both categorical and numerical data, making it ideal for diverse agricultural datasets. By employing ensemble learning, Random Forest significantly reduces the risk of overfitting, which is common in single decision tree models. One of its notable features is its ability to provide feature importance, allowing us to identify the most critical factors, such as Nitrogen (N) and pH, that influence crop selection.</a:t>
              </a:r>
            </a:p>
            <a:p>
              <a:pPr algn="l">
                <a:lnSpc>
                  <a:spcPts val="1680"/>
                </a:lnSpc>
              </a:pPr>
            </a:p>
            <a:p>
              <a:pPr algn="l">
                <a:lnSpc>
                  <a:spcPts val="2879"/>
                </a:lnSpc>
              </a:pPr>
              <a:r>
                <a:rPr lang="en-US" sz="2400">
                  <a:solidFill>
                    <a:srgbClr val="000000"/>
                  </a:solidFill>
                  <a:latin typeface="Times New Roman"/>
                  <a:ea typeface="Times New Roman"/>
                  <a:cs typeface="Times New Roman"/>
                  <a:sym typeface="Times New Roman"/>
                </a:rPr>
                <a:t> </a:t>
              </a:r>
              <a:r>
                <a:rPr lang="en-US" b="true" sz="2400">
                  <a:solidFill>
                    <a:srgbClr val="000000"/>
                  </a:solidFill>
                  <a:latin typeface="Times New Roman Bold"/>
                  <a:ea typeface="Times New Roman Bold"/>
                  <a:cs typeface="Times New Roman Bold"/>
                  <a:sym typeface="Times New Roman Bold"/>
                </a:rPr>
                <a:t>Flowchart of the Process</a:t>
              </a:r>
            </a:p>
            <a:p>
              <a:pPr algn="l">
                <a:lnSpc>
                  <a:spcPts val="2879"/>
                </a:lnSpc>
              </a:pPr>
              <a:r>
                <a:rPr lang="en-US" sz="2400">
                  <a:solidFill>
                    <a:srgbClr val="000000"/>
                  </a:solidFill>
                  <a:latin typeface="Times New Roman"/>
                  <a:ea typeface="Times New Roman"/>
                  <a:cs typeface="Times New Roman"/>
                  <a:sym typeface="Times New Roman"/>
                </a:rPr>
                <a:t>1. </a:t>
              </a:r>
              <a:r>
                <a:rPr lang="en-US" sz="2400">
                  <a:solidFill>
                    <a:srgbClr val="000000"/>
                  </a:solidFill>
                  <a:latin typeface="Times New Roman"/>
                  <a:ea typeface="Times New Roman"/>
                  <a:cs typeface="Times New Roman"/>
                  <a:sym typeface="Times New Roman"/>
                </a:rPr>
                <a:t>Input Layer: User provides data: Nitrogen, Phosphorus, Potassium, Temperature, Humidity, pH, Rainfall.</a:t>
              </a:r>
            </a:p>
            <a:p>
              <a:pPr algn="l">
                <a:lnSpc>
                  <a:spcPts val="2879"/>
                </a:lnSpc>
              </a:pPr>
              <a:r>
                <a:rPr lang="en-US" sz="2400">
                  <a:solidFill>
                    <a:srgbClr val="000000"/>
                  </a:solidFill>
                  <a:latin typeface="Times New Roman"/>
                  <a:ea typeface="Times New Roman"/>
                  <a:cs typeface="Times New Roman"/>
                  <a:sym typeface="Times New Roman"/>
                </a:rPr>
                <a:t>2. </a:t>
              </a:r>
              <a:r>
                <a:rPr lang="en-US" sz="2400">
                  <a:solidFill>
                    <a:srgbClr val="000000"/>
                  </a:solidFill>
                  <a:latin typeface="Times New Roman"/>
                  <a:ea typeface="Times New Roman"/>
                  <a:cs typeface="Times New Roman"/>
                  <a:sym typeface="Times New Roman"/>
                </a:rPr>
                <a:t>Data Preprocessing: Normalize features, encode categorical variables, and clean data.</a:t>
              </a:r>
            </a:p>
            <a:p>
              <a:pPr algn="l">
                <a:lnSpc>
                  <a:spcPts val="2879"/>
                </a:lnSpc>
              </a:pPr>
              <a:r>
                <a:rPr lang="en-US" sz="2400">
                  <a:solidFill>
                    <a:srgbClr val="000000"/>
                  </a:solidFill>
                  <a:latin typeface="Times New Roman"/>
                  <a:ea typeface="Times New Roman"/>
                  <a:cs typeface="Times New Roman"/>
                  <a:sym typeface="Times New Roman"/>
                </a:rPr>
                <a:t>3. </a:t>
              </a:r>
              <a:r>
                <a:rPr lang="en-US" sz="2400">
                  <a:solidFill>
                    <a:srgbClr val="000000"/>
                  </a:solidFill>
                  <a:latin typeface="Times New Roman"/>
                  <a:ea typeface="Times New Roman"/>
                  <a:cs typeface="Times New Roman"/>
                  <a:sym typeface="Times New Roman"/>
                </a:rPr>
                <a:t>Model Training: Random Forest Classifier is trained on the dataset.Multiple decision trees are built using random subsets of data.</a:t>
              </a:r>
            </a:p>
            <a:p>
              <a:pPr algn="l">
                <a:lnSpc>
                  <a:spcPts val="2879"/>
                </a:lnSpc>
              </a:pPr>
              <a:r>
                <a:rPr lang="en-US" sz="2400">
                  <a:solidFill>
                    <a:srgbClr val="000000"/>
                  </a:solidFill>
                  <a:latin typeface="Times New Roman"/>
                  <a:ea typeface="Times New Roman"/>
                  <a:cs typeface="Times New Roman"/>
                  <a:sym typeface="Times New Roman"/>
                </a:rPr>
                <a:t>4. </a:t>
              </a:r>
              <a:r>
                <a:rPr lang="en-US" sz="2400">
                  <a:solidFill>
                    <a:srgbClr val="000000"/>
                  </a:solidFill>
                  <a:latin typeface="Times New Roman"/>
                  <a:ea typeface="Times New Roman"/>
                  <a:cs typeface="Times New Roman"/>
                  <a:sym typeface="Times New Roman"/>
                </a:rPr>
                <a:t>Model Prediction: For each user input, every tree in the forest makes a prediction.Predictions are aggregated using majority voting to   determine the most suitable crop.</a:t>
              </a:r>
            </a:p>
            <a:p>
              <a:pPr algn="l">
                <a:lnSpc>
                  <a:spcPts val="2879"/>
                </a:lnSpc>
              </a:pPr>
              <a:r>
                <a:rPr lang="en-US" sz="2400">
                  <a:solidFill>
                    <a:srgbClr val="000000"/>
                  </a:solidFill>
                  <a:latin typeface="Times New Roman"/>
                  <a:ea typeface="Times New Roman"/>
                  <a:cs typeface="Times New Roman"/>
                  <a:sym typeface="Times New Roman"/>
                </a:rPr>
                <a:t>5. </a:t>
              </a:r>
              <a:r>
                <a:rPr lang="en-US" sz="2400">
                  <a:solidFill>
                    <a:srgbClr val="000000"/>
                  </a:solidFill>
                  <a:latin typeface="Times New Roman"/>
                  <a:ea typeface="Times New Roman"/>
                  <a:cs typeface="Times New Roman"/>
                  <a:sym typeface="Times New Roman"/>
                </a:rPr>
                <a:t>Output Layer: The recommended crop is displayed to the user.</a:t>
              </a:r>
            </a:p>
          </p:txBody>
        </p:sp>
      </p:grpSp>
      <p:grpSp>
        <p:nvGrpSpPr>
          <p:cNvPr name="Group 14" id="14"/>
          <p:cNvGrpSpPr/>
          <p:nvPr/>
        </p:nvGrpSpPr>
        <p:grpSpPr>
          <a:xfrm rot="0">
            <a:off x="287864" y="1277150"/>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Times New Roman Bold"/>
                  <a:ea typeface="Times New Roman Bold"/>
                  <a:cs typeface="Times New Roman Bold"/>
                  <a:sym typeface="Times New Roman Bold"/>
                </a:rPr>
                <a:t>Methodology(Continued)</a:t>
              </a:r>
            </a:p>
          </p:txBody>
        </p:sp>
      </p:grpSp>
      <p:sp>
        <p:nvSpPr>
          <p:cNvPr name="AutoShape 17" id="17"/>
          <p:cNvSpPr/>
          <p:nvPr/>
        </p:nvSpPr>
        <p:spPr>
          <a:xfrm rot="3577">
            <a:off x="-9530" y="9083040"/>
            <a:ext cx="18307060" cy="0"/>
          </a:xfrm>
          <a:prstGeom prst="line">
            <a:avLst/>
          </a:prstGeom>
          <a:ln cap="rnd" w="9525">
            <a:solidFill>
              <a:srgbClr val="FFFFFF"/>
            </a:solidFill>
            <a:prstDash val="solid"/>
            <a:headEnd type="none" len="sm" w="sm"/>
            <a:tailEnd type="none" len="sm" w="sm"/>
          </a:ln>
        </p:spPr>
      </p:sp>
      <p:sp>
        <p:nvSpPr>
          <p:cNvPr name="Freeform 18" id="18"/>
          <p:cNvSpPr/>
          <p:nvPr/>
        </p:nvSpPr>
        <p:spPr>
          <a:xfrm flipH="false" flipV="false" rot="0">
            <a:off x="5523955" y="8047913"/>
            <a:ext cx="7322846" cy="1947786"/>
          </a:xfrm>
          <a:custGeom>
            <a:avLst/>
            <a:gdLst/>
            <a:ahLst/>
            <a:cxnLst/>
            <a:rect r="r" b="b" t="t" l="l"/>
            <a:pathLst>
              <a:path h="1947786" w="7322846">
                <a:moveTo>
                  <a:pt x="0" y="0"/>
                </a:moveTo>
                <a:lnTo>
                  <a:pt x="7322846" y="0"/>
                </a:lnTo>
                <a:lnTo>
                  <a:pt x="7322846" y="1947785"/>
                </a:lnTo>
                <a:lnTo>
                  <a:pt x="0" y="1947785"/>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AutoShape 11" id="11"/>
          <p:cNvSpPr/>
          <p:nvPr/>
        </p:nvSpPr>
        <p:spPr>
          <a:xfrm>
            <a:off x="-1047755" y="9263062"/>
            <a:ext cx="18307050" cy="19050"/>
          </a:xfrm>
          <a:prstGeom prst="line">
            <a:avLst/>
          </a:prstGeom>
          <a:ln cap="rnd" w="9525">
            <a:solidFill>
              <a:srgbClr val="FFFFFF"/>
            </a:solidFill>
            <a:prstDash val="solid"/>
            <a:headEnd type="none" len="sm" w="sm"/>
            <a:tailEnd type="none" len="sm" w="sm"/>
          </a:ln>
        </p:spPr>
      </p:sp>
      <p:sp>
        <p:nvSpPr>
          <p:cNvPr name="Freeform 12" id="12"/>
          <p:cNvSpPr/>
          <p:nvPr/>
        </p:nvSpPr>
        <p:spPr>
          <a:xfrm flipH="false" flipV="false" rot="0">
            <a:off x="8867141" y="1344404"/>
            <a:ext cx="9220834" cy="8809312"/>
          </a:xfrm>
          <a:custGeom>
            <a:avLst/>
            <a:gdLst/>
            <a:ahLst/>
            <a:cxnLst/>
            <a:rect r="r" b="b" t="t" l="l"/>
            <a:pathLst>
              <a:path h="8809312" w="9220834">
                <a:moveTo>
                  <a:pt x="0" y="0"/>
                </a:moveTo>
                <a:lnTo>
                  <a:pt x="9220834" y="0"/>
                </a:lnTo>
                <a:lnTo>
                  <a:pt x="9220834" y="8809313"/>
                </a:lnTo>
                <a:lnTo>
                  <a:pt x="0" y="8809313"/>
                </a:lnTo>
                <a:lnTo>
                  <a:pt x="0" y="0"/>
                </a:lnTo>
                <a:close/>
              </a:path>
            </a:pathLst>
          </a:custGeom>
          <a:blipFill>
            <a:blip r:embed="rId4"/>
            <a:stretch>
              <a:fillRect l="-1404" t="0" r="-3206" b="-2335"/>
            </a:stretch>
          </a:blipFill>
          <a:ln w="28575" cap="sq">
            <a:solidFill>
              <a:srgbClr val="000000"/>
            </a:solidFill>
            <a:prstDash val="solid"/>
            <a:miter/>
          </a:ln>
        </p:spPr>
      </p:sp>
      <p:sp>
        <p:nvSpPr>
          <p:cNvPr name="Freeform 13" id="13"/>
          <p:cNvSpPr/>
          <p:nvPr/>
        </p:nvSpPr>
        <p:spPr>
          <a:xfrm flipH="false" flipV="false" rot="0">
            <a:off x="260467" y="5139764"/>
            <a:ext cx="8468380" cy="5081028"/>
          </a:xfrm>
          <a:custGeom>
            <a:avLst/>
            <a:gdLst/>
            <a:ahLst/>
            <a:cxnLst/>
            <a:rect r="r" b="b" t="t" l="l"/>
            <a:pathLst>
              <a:path h="5081028" w="8468380">
                <a:moveTo>
                  <a:pt x="0" y="0"/>
                </a:moveTo>
                <a:lnTo>
                  <a:pt x="8468380" y="0"/>
                </a:lnTo>
                <a:lnTo>
                  <a:pt x="8468380" y="5081028"/>
                </a:lnTo>
                <a:lnTo>
                  <a:pt x="0" y="5081028"/>
                </a:lnTo>
                <a:lnTo>
                  <a:pt x="0" y="0"/>
                </a:lnTo>
                <a:close/>
              </a:path>
            </a:pathLst>
          </a:custGeom>
          <a:blipFill>
            <a:blip r:embed="rId5"/>
            <a:stretch>
              <a:fillRect l="0" t="0" r="0" b="0"/>
            </a:stretch>
          </a:blipFill>
          <a:ln w="19050" cap="sq">
            <a:solidFill>
              <a:srgbClr val="000000"/>
            </a:solidFill>
            <a:prstDash val="solid"/>
            <a:miter/>
          </a:ln>
        </p:spPr>
      </p:sp>
      <p:sp>
        <p:nvSpPr>
          <p:cNvPr name="Freeform 14" id="14"/>
          <p:cNvSpPr/>
          <p:nvPr/>
        </p:nvSpPr>
        <p:spPr>
          <a:xfrm flipH="false" flipV="false" rot="0">
            <a:off x="2989681" y="1219950"/>
            <a:ext cx="5739165" cy="3795989"/>
          </a:xfrm>
          <a:custGeom>
            <a:avLst/>
            <a:gdLst/>
            <a:ahLst/>
            <a:cxnLst/>
            <a:rect r="r" b="b" t="t" l="l"/>
            <a:pathLst>
              <a:path h="3795989" w="5739165">
                <a:moveTo>
                  <a:pt x="0" y="0"/>
                </a:moveTo>
                <a:lnTo>
                  <a:pt x="5739166" y="0"/>
                </a:lnTo>
                <a:lnTo>
                  <a:pt x="5739166" y="3795989"/>
                </a:lnTo>
                <a:lnTo>
                  <a:pt x="0" y="3795989"/>
                </a:lnTo>
                <a:lnTo>
                  <a:pt x="0" y="0"/>
                </a:lnTo>
                <a:close/>
              </a:path>
            </a:pathLst>
          </a:custGeom>
          <a:blipFill>
            <a:blip r:embed="rId6"/>
            <a:stretch>
              <a:fillRect l="-4673" t="0" r="-3023" b="0"/>
            </a:stretch>
          </a:blipFill>
          <a:ln w="28575" cap="sq">
            <a:solidFill>
              <a:srgbClr val="000000"/>
            </a:solidFill>
            <a:prstDash val="solid"/>
            <a:miter/>
          </a:ln>
        </p:spPr>
      </p:sp>
      <p:sp>
        <p:nvSpPr>
          <p:cNvPr name="TextBox 15" id="15"/>
          <p:cNvSpPr txBox="true"/>
          <p:nvPr/>
        </p:nvSpPr>
        <p:spPr>
          <a:xfrm rot="0">
            <a:off x="0" y="1162800"/>
            <a:ext cx="3111561" cy="495300"/>
          </a:xfrm>
          <a:prstGeom prst="rect">
            <a:avLst/>
          </a:prstGeom>
        </p:spPr>
        <p:txBody>
          <a:bodyPr anchor="t" rtlCol="false" tIns="0" lIns="0" bIns="0" rIns="0">
            <a:spAutoFit/>
          </a:bodyPr>
          <a:lstStyle/>
          <a:p>
            <a:pPr algn="l" marL="0" indent="0" lvl="0">
              <a:lnSpc>
                <a:spcPts val="3480"/>
              </a:lnSpc>
              <a:spcBef>
                <a:spcPct val="0"/>
              </a:spcBef>
            </a:pPr>
            <a:r>
              <a:rPr lang="en-US" b="true" sz="2900" strike="noStrike" u="none">
                <a:solidFill>
                  <a:srgbClr val="213163"/>
                </a:solidFill>
                <a:latin typeface="Times New Roman Bold"/>
                <a:ea typeface="Times New Roman Bold"/>
                <a:cs typeface="Times New Roman Bold"/>
                <a:sym typeface="Times New Roman Bold"/>
              </a:rPr>
              <a:t>Data visualization: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54124" y="-292478"/>
            <a:ext cx="14971787" cy="1114545"/>
            <a:chOff x="0" y="0"/>
            <a:chExt cx="19962383" cy="1486060"/>
          </a:xfrm>
        </p:grpSpPr>
        <p:sp>
          <p:nvSpPr>
            <p:cNvPr name="Freeform 4" id="4"/>
            <p:cNvSpPr/>
            <p:nvPr/>
          </p:nvSpPr>
          <p:spPr>
            <a:xfrm flipH="false" flipV="false" rot="0">
              <a:off x="25725" y="25400"/>
              <a:ext cx="19910934" cy="1435227"/>
            </a:xfrm>
            <a:custGeom>
              <a:avLst/>
              <a:gdLst/>
              <a:ahLst/>
              <a:cxnLst/>
              <a:rect r="r" b="b" t="t" l="l"/>
              <a:pathLst>
                <a:path h="1435227" w="19910934">
                  <a:moveTo>
                    <a:pt x="0" y="0"/>
                  </a:moveTo>
                  <a:lnTo>
                    <a:pt x="19910934" y="0"/>
                  </a:lnTo>
                  <a:lnTo>
                    <a:pt x="19910934" y="1435227"/>
                  </a:lnTo>
                  <a:lnTo>
                    <a:pt x="0" y="1435227"/>
                  </a:lnTo>
                  <a:close/>
                </a:path>
              </a:pathLst>
            </a:custGeom>
            <a:solidFill>
              <a:srgbClr val="213264"/>
            </a:solidFill>
          </p:spPr>
        </p:sp>
        <p:sp>
          <p:nvSpPr>
            <p:cNvPr name="Freeform 5" id="5"/>
            <p:cNvSpPr/>
            <p:nvPr/>
          </p:nvSpPr>
          <p:spPr>
            <a:xfrm flipH="false" flipV="false" rot="0">
              <a:off x="0" y="0"/>
              <a:ext cx="19962383" cy="1486027"/>
            </a:xfrm>
            <a:custGeom>
              <a:avLst/>
              <a:gdLst/>
              <a:ahLst/>
              <a:cxnLst/>
              <a:rect r="r" b="b" t="t" l="l"/>
              <a:pathLst>
                <a:path h="1486027" w="19962383">
                  <a:moveTo>
                    <a:pt x="25725" y="0"/>
                  </a:moveTo>
                  <a:lnTo>
                    <a:pt x="19936659" y="0"/>
                  </a:lnTo>
                  <a:cubicBezTo>
                    <a:pt x="19950807" y="0"/>
                    <a:pt x="19962383" y="11430"/>
                    <a:pt x="19962383" y="25400"/>
                  </a:cubicBezTo>
                  <a:lnTo>
                    <a:pt x="19962383" y="1460627"/>
                  </a:lnTo>
                  <a:cubicBezTo>
                    <a:pt x="19962383" y="1474597"/>
                    <a:pt x="19950807" y="1486027"/>
                    <a:pt x="19936659" y="1486027"/>
                  </a:cubicBezTo>
                  <a:lnTo>
                    <a:pt x="25725" y="1486027"/>
                  </a:lnTo>
                  <a:cubicBezTo>
                    <a:pt x="11576" y="1486027"/>
                    <a:pt x="0" y="1474597"/>
                    <a:pt x="0" y="1460627"/>
                  </a:cubicBezTo>
                  <a:lnTo>
                    <a:pt x="0" y="25400"/>
                  </a:lnTo>
                  <a:cubicBezTo>
                    <a:pt x="0" y="11430"/>
                    <a:pt x="11576" y="0"/>
                    <a:pt x="25725" y="0"/>
                  </a:cubicBezTo>
                  <a:moveTo>
                    <a:pt x="25725" y="50800"/>
                  </a:moveTo>
                  <a:lnTo>
                    <a:pt x="25725" y="25400"/>
                  </a:lnTo>
                  <a:lnTo>
                    <a:pt x="51449" y="25400"/>
                  </a:lnTo>
                  <a:lnTo>
                    <a:pt x="51449" y="1460627"/>
                  </a:lnTo>
                  <a:lnTo>
                    <a:pt x="25725" y="1460627"/>
                  </a:lnTo>
                  <a:lnTo>
                    <a:pt x="25725" y="1435227"/>
                  </a:lnTo>
                  <a:lnTo>
                    <a:pt x="19936659" y="1435227"/>
                  </a:lnTo>
                  <a:lnTo>
                    <a:pt x="19936659" y="1460627"/>
                  </a:lnTo>
                  <a:lnTo>
                    <a:pt x="19910933" y="1460627"/>
                  </a:lnTo>
                  <a:lnTo>
                    <a:pt x="19910933" y="25400"/>
                  </a:lnTo>
                  <a:lnTo>
                    <a:pt x="19936659" y="25400"/>
                  </a:lnTo>
                  <a:lnTo>
                    <a:pt x="19936659" y="50800"/>
                  </a:lnTo>
                  <a:lnTo>
                    <a:pt x="25725"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841117"/>
          </a:xfrm>
          <a:custGeom>
            <a:avLst/>
            <a:gdLst/>
            <a:ahLst/>
            <a:cxnLst/>
            <a:rect r="r" b="b" t="t" l="l"/>
            <a:pathLst>
              <a:path h="841117" w="14758988">
                <a:moveTo>
                  <a:pt x="0" y="0"/>
                </a:moveTo>
                <a:lnTo>
                  <a:pt x="14758988" y="0"/>
                </a:lnTo>
                <a:lnTo>
                  <a:pt x="14758988" y="841117"/>
                </a:lnTo>
                <a:lnTo>
                  <a:pt x="0" y="841117"/>
                </a:lnTo>
                <a:lnTo>
                  <a:pt x="0" y="0"/>
                </a:lnTo>
                <a:close/>
              </a:path>
            </a:pathLst>
          </a:custGeom>
          <a:blipFill>
            <a:blip r:embed="rId3"/>
            <a:stretch>
              <a:fillRect l="0" t="-275605" r="-1645" b="-739122"/>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AutoShape 11" id="11"/>
          <p:cNvSpPr/>
          <p:nvPr/>
        </p:nvSpPr>
        <p:spPr>
          <a:xfrm rot="3577">
            <a:off x="-9530" y="9083040"/>
            <a:ext cx="18307060" cy="0"/>
          </a:xfrm>
          <a:prstGeom prst="line">
            <a:avLst/>
          </a:prstGeom>
          <a:ln cap="rnd" w="9525">
            <a:solidFill>
              <a:srgbClr val="FFFFFF"/>
            </a:solidFill>
            <a:prstDash val="solid"/>
            <a:headEnd type="none" len="sm" w="sm"/>
            <a:tailEnd type="none" len="sm" w="sm"/>
          </a:ln>
        </p:spPr>
      </p:sp>
      <p:sp>
        <p:nvSpPr>
          <p:cNvPr name="Freeform 12" id="12"/>
          <p:cNvSpPr/>
          <p:nvPr/>
        </p:nvSpPr>
        <p:spPr>
          <a:xfrm flipH="false" flipV="false" rot="0">
            <a:off x="303107" y="1561669"/>
            <a:ext cx="9611637" cy="8003507"/>
          </a:xfrm>
          <a:custGeom>
            <a:avLst/>
            <a:gdLst/>
            <a:ahLst/>
            <a:cxnLst/>
            <a:rect r="r" b="b" t="t" l="l"/>
            <a:pathLst>
              <a:path h="8003507" w="9611637">
                <a:moveTo>
                  <a:pt x="0" y="0"/>
                </a:moveTo>
                <a:lnTo>
                  <a:pt x="9611637" y="0"/>
                </a:lnTo>
                <a:lnTo>
                  <a:pt x="9611637" y="8003507"/>
                </a:lnTo>
                <a:lnTo>
                  <a:pt x="0" y="8003507"/>
                </a:lnTo>
                <a:lnTo>
                  <a:pt x="0" y="0"/>
                </a:lnTo>
                <a:close/>
              </a:path>
            </a:pathLst>
          </a:custGeom>
          <a:blipFill>
            <a:blip r:embed="rId4"/>
            <a:stretch>
              <a:fillRect l="0" t="0" r="-59748" b="0"/>
            </a:stretch>
          </a:blipFill>
          <a:ln w="14288" cap="sq">
            <a:solidFill>
              <a:srgbClr val="000000"/>
            </a:solidFill>
            <a:prstDash val="solid"/>
            <a:miter/>
          </a:ln>
        </p:spPr>
      </p:sp>
      <p:sp>
        <p:nvSpPr>
          <p:cNvPr name="Freeform 13" id="13"/>
          <p:cNvSpPr/>
          <p:nvPr/>
        </p:nvSpPr>
        <p:spPr>
          <a:xfrm flipH="false" flipV="false" rot="0">
            <a:off x="10059055" y="1795905"/>
            <a:ext cx="7828895" cy="3347595"/>
          </a:xfrm>
          <a:custGeom>
            <a:avLst/>
            <a:gdLst/>
            <a:ahLst/>
            <a:cxnLst/>
            <a:rect r="r" b="b" t="t" l="l"/>
            <a:pathLst>
              <a:path h="3347595" w="7828895">
                <a:moveTo>
                  <a:pt x="0" y="0"/>
                </a:moveTo>
                <a:lnTo>
                  <a:pt x="7828895" y="0"/>
                </a:lnTo>
                <a:lnTo>
                  <a:pt x="7828895" y="3347595"/>
                </a:lnTo>
                <a:lnTo>
                  <a:pt x="0" y="3347595"/>
                </a:lnTo>
                <a:lnTo>
                  <a:pt x="0" y="0"/>
                </a:lnTo>
                <a:close/>
              </a:path>
            </a:pathLst>
          </a:custGeom>
          <a:blipFill>
            <a:blip r:embed="rId5"/>
            <a:stretch>
              <a:fillRect l="0" t="0" r="-33623" b="0"/>
            </a:stretch>
          </a:blipFill>
          <a:ln w="14288" cap="sq">
            <a:solidFill>
              <a:srgbClr val="000000"/>
            </a:solidFill>
            <a:prstDash val="solid"/>
            <a:miter/>
          </a:ln>
        </p:spPr>
      </p:sp>
      <p:grpSp>
        <p:nvGrpSpPr>
          <p:cNvPr name="Group 14" id="14"/>
          <p:cNvGrpSpPr/>
          <p:nvPr/>
        </p:nvGrpSpPr>
        <p:grpSpPr>
          <a:xfrm rot="0">
            <a:off x="10059055" y="1280903"/>
            <a:ext cx="2992649" cy="561531"/>
            <a:chOff x="0" y="0"/>
            <a:chExt cx="23530865" cy="4415252"/>
          </a:xfrm>
        </p:grpSpPr>
        <p:sp>
          <p:nvSpPr>
            <p:cNvPr name="Freeform 15" id="15"/>
            <p:cNvSpPr/>
            <p:nvPr/>
          </p:nvSpPr>
          <p:spPr>
            <a:xfrm flipH="false" flipV="false" rot="0">
              <a:off x="0" y="0"/>
              <a:ext cx="23530864" cy="4415252"/>
            </a:xfrm>
            <a:custGeom>
              <a:avLst/>
              <a:gdLst/>
              <a:ahLst/>
              <a:cxnLst/>
              <a:rect r="r" b="b" t="t" l="l"/>
              <a:pathLst>
                <a:path h="4415252" w="23530864">
                  <a:moveTo>
                    <a:pt x="0" y="0"/>
                  </a:moveTo>
                  <a:lnTo>
                    <a:pt x="23530864" y="0"/>
                  </a:lnTo>
                  <a:lnTo>
                    <a:pt x="23530864" y="4415252"/>
                  </a:lnTo>
                  <a:lnTo>
                    <a:pt x="0" y="4415252"/>
                  </a:lnTo>
                  <a:close/>
                </a:path>
              </a:pathLst>
            </a:custGeom>
            <a:solidFill>
              <a:srgbClr val="000000">
                <a:alpha val="0"/>
              </a:srgbClr>
            </a:solidFill>
            <a:ln cap="sq">
              <a:noFill/>
              <a:prstDash val="solid"/>
              <a:miter/>
            </a:ln>
          </p:spPr>
        </p:sp>
        <p:sp>
          <p:nvSpPr>
            <p:cNvPr name="TextBox 16" id="16"/>
            <p:cNvSpPr txBox="true"/>
            <p:nvPr/>
          </p:nvSpPr>
          <p:spPr>
            <a:xfrm>
              <a:off x="0" y="-57150"/>
              <a:ext cx="23530865" cy="4472402"/>
            </a:xfrm>
            <a:prstGeom prst="rect">
              <a:avLst/>
            </a:prstGeom>
          </p:spPr>
          <p:txBody>
            <a:bodyPr anchor="t" rtlCol="false" tIns="0" lIns="0" bIns="0" rIns="0"/>
            <a:lstStyle/>
            <a:p>
              <a:pPr algn="l" marL="0" indent="0" lvl="0">
                <a:lnSpc>
                  <a:spcPts val="3480"/>
                </a:lnSpc>
                <a:spcBef>
                  <a:spcPct val="0"/>
                </a:spcBef>
              </a:pPr>
              <a:r>
                <a:rPr lang="en-US" b="true" sz="2900" strike="noStrike" u="none">
                  <a:solidFill>
                    <a:srgbClr val="213163"/>
                  </a:solidFill>
                  <a:latin typeface="Times New Roman Bold"/>
                  <a:ea typeface="Times New Roman Bold"/>
                  <a:cs typeface="Times New Roman Bold"/>
                  <a:sym typeface="Times New Roman Bold"/>
                </a:rPr>
                <a:t>Output:</a:t>
              </a:r>
            </a:p>
          </p:txBody>
        </p:sp>
      </p:grpSp>
      <p:grpSp>
        <p:nvGrpSpPr>
          <p:cNvPr name="Group 17" id="17"/>
          <p:cNvGrpSpPr/>
          <p:nvPr/>
        </p:nvGrpSpPr>
        <p:grpSpPr>
          <a:xfrm rot="0">
            <a:off x="165984" y="911103"/>
            <a:ext cx="2992649" cy="561531"/>
            <a:chOff x="0" y="0"/>
            <a:chExt cx="23530865" cy="4415252"/>
          </a:xfrm>
        </p:grpSpPr>
        <p:sp>
          <p:nvSpPr>
            <p:cNvPr name="Freeform 18" id="18"/>
            <p:cNvSpPr/>
            <p:nvPr/>
          </p:nvSpPr>
          <p:spPr>
            <a:xfrm flipH="false" flipV="false" rot="0">
              <a:off x="0" y="0"/>
              <a:ext cx="23530864" cy="4415252"/>
            </a:xfrm>
            <a:custGeom>
              <a:avLst/>
              <a:gdLst/>
              <a:ahLst/>
              <a:cxnLst/>
              <a:rect r="r" b="b" t="t" l="l"/>
              <a:pathLst>
                <a:path h="4415252" w="23530864">
                  <a:moveTo>
                    <a:pt x="0" y="0"/>
                  </a:moveTo>
                  <a:lnTo>
                    <a:pt x="23530864" y="0"/>
                  </a:lnTo>
                  <a:lnTo>
                    <a:pt x="23530864" y="4415252"/>
                  </a:lnTo>
                  <a:lnTo>
                    <a:pt x="0" y="4415252"/>
                  </a:lnTo>
                  <a:close/>
                </a:path>
              </a:pathLst>
            </a:custGeom>
            <a:solidFill>
              <a:srgbClr val="000000">
                <a:alpha val="0"/>
              </a:srgbClr>
            </a:solidFill>
          </p:spPr>
        </p:sp>
        <p:sp>
          <p:nvSpPr>
            <p:cNvPr name="TextBox 19" id="19"/>
            <p:cNvSpPr txBox="true"/>
            <p:nvPr/>
          </p:nvSpPr>
          <p:spPr>
            <a:xfrm>
              <a:off x="0" y="-57150"/>
              <a:ext cx="23530865" cy="4472402"/>
            </a:xfrm>
            <a:prstGeom prst="rect">
              <a:avLst/>
            </a:prstGeom>
          </p:spPr>
          <p:txBody>
            <a:bodyPr anchor="t" rtlCol="false" tIns="0" lIns="0" bIns="0" rIns="0"/>
            <a:lstStyle/>
            <a:p>
              <a:pPr algn="l" marL="0" indent="0" lvl="0">
                <a:lnSpc>
                  <a:spcPts val="3480"/>
                </a:lnSpc>
                <a:spcBef>
                  <a:spcPct val="0"/>
                </a:spcBef>
              </a:pPr>
              <a:r>
                <a:rPr lang="en-US" b="true" sz="2900" strike="noStrike" u="none">
                  <a:solidFill>
                    <a:srgbClr val="213163"/>
                  </a:solidFill>
                  <a:latin typeface="Times New Roman Bold"/>
                  <a:ea typeface="Times New Roman Bold"/>
                  <a:cs typeface="Times New Roman Bold"/>
                  <a:sym typeface="Times New Roman Bold"/>
                </a:rPr>
                <a:t>Model Building:</a:t>
              </a:r>
            </a:p>
          </p:txBody>
        </p:sp>
      </p:grpSp>
      <p:grpSp>
        <p:nvGrpSpPr>
          <p:cNvPr name="Group 20" id="20"/>
          <p:cNvGrpSpPr/>
          <p:nvPr/>
        </p:nvGrpSpPr>
        <p:grpSpPr>
          <a:xfrm rot="0">
            <a:off x="10059055" y="9206178"/>
            <a:ext cx="7492369" cy="717995"/>
            <a:chOff x="0" y="0"/>
            <a:chExt cx="58911653" cy="5645515"/>
          </a:xfrm>
        </p:grpSpPr>
        <p:sp>
          <p:nvSpPr>
            <p:cNvPr name="Freeform 21" id="21"/>
            <p:cNvSpPr/>
            <p:nvPr/>
          </p:nvSpPr>
          <p:spPr>
            <a:xfrm flipH="false" flipV="false" rot="0">
              <a:off x="0" y="0"/>
              <a:ext cx="58911654" cy="5645515"/>
            </a:xfrm>
            <a:custGeom>
              <a:avLst/>
              <a:gdLst/>
              <a:ahLst/>
              <a:cxnLst/>
              <a:rect r="r" b="b" t="t" l="l"/>
              <a:pathLst>
                <a:path h="5645515" w="58911654">
                  <a:moveTo>
                    <a:pt x="0" y="0"/>
                  </a:moveTo>
                  <a:lnTo>
                    <a:pt x="58911654" y="0"/>
                  </a:lnTo>
                  <a:lnTo>
                    <a:pt x="58911654" y="5645515"/>
                  </a:lnTo>
                  <a:lnTo>
                    <a:pt x="0" y="5645515"/>
                  </a:lnTo>
                  <a:close/>
                </a:path>
              </a:pathLst>
            </a:custGeom>
            <a:solidFill>
              <a:srgbClr val="000000">
                <a:alpha val="0"/>
              </a:srgbClr>
            </a:solidFill>
          </p:spPr>
        </p:sp>
        <p:sp>
          <p:nvSpPr>
            <p:cNvPr name="TextBox 22" id="22"/>
            <p:cNvSpPr txBox="true"/>
            <p:nvPr/>
          </p:nvSpPr>
          <p:spPr>
            <a:xfrm>
              <a:off x="0" y="-47625"/>
              <a:ext cx="58911653" cy="5693140"/>
            </a:xfrm>
            <a:prstGeom prst="rect">
              <a:avLst/>
            </a:prstGeom>
          </p:spPr>
          <p:txBody>
            <a:bodyPr anchor="t" rtlCol="false" tIns="0" lIns="0" bIns="0" rIns="0"/>
            <a:lstStyle/>
            <a:p>
              <a:pPr algn="l" marL="380050" indent="-190025" lvl="1">
                <a:lnSpc>
                  <a:spcPts val="2520"/>
                </a:lnSpc>
              </a:pPr>
              <a:r>
                <a:rPr lang="en-US" sz="2100">
                  <a:solidFill>
                    <a:srgbClr val="000000"/>
                  </a:solidFill>
                  <a:latin typeface="Times New Roman"/>
                  <a:ea typeface="Times New Roman"/>
                  <a:cs typeface="Times New Roman"/>
                  <a:sym typeface="Times New Roman"/>
                </a:rPr>
                <a:t>Model Link: </a:t>
              </a:r>
              <a:r>
                <a:rPr lang="en-US" sz="2100" u="sng">
                  <a:solidFill>
                    <a:srgbClr val="0000FF"/>
                  </a:solidFill>
                  <a:latin typeface="Times New Roman"/>
                  <a:ea typeface="Times New Roman"/>
                  <a:cs typeface="Times New Roman"/>
                  <a:sym typeface="Times New Roman"/>
                  <a:hlinkClick r:id="rId6" tooltip="https://github.com/ishwari04/Crop_Recommendation_System"/>
                </a:rPr>
                <a:t>https://github.com/ishwari04/Crop_Recommendation_System</a:t>
              </a:r>
            </a:p>
          </p:txBody>
        </p:sp>
      </p:grpSp>
      <p:sp>
        <p:nvSpPr>
          <p:cNvPr name="TextBox 23" id="23"/>
          <p:cNvSpPr txBox="true"/>
          <p:nvPr/>
        </p:nvSpPr>
        <p:spPr>
          <a:xfrm rot="0">
            <a:off x="10059055" y="5286375"/>
            <a:ext cx="8028920" cy="3876675"/>
          </a:xfrm>
          <a:prstGeom prst="rect">
            <a:avLst/>
          </a:prstGeom>
        </p:spPr>
        <p:txBody>
          <a:bodyPr anchor="t" rtlCol="false" tIns="0" lIns="0" bIns="0" rIns="0">
            <a:spAutoFit/>
          </a:bodyPr>
          <a:lstStyle/>
          <a:p>
            <a:pPr algn="just">
              <a:lnSpc>
                <a:spcPts val="2399"/>
              </a:lnSpc>
            </a:pPr>
            <a:r>
              <a:rPr lang="en-US" sz="1999">
                <a:solidFill>
                  <a:srgbClr val="000000"/>
                </a:solidFill>
                <a:latin typeface="Times New Roman"/>
                <a:ea typeface="Times New Roman"/>
                <a:cs typeface="Times New Roman"/>
                <a:sym typeface="Times New Roman"/>
              </a:rPr>
              <a:t>How my model works:</a:t>
            </a:r>
          </a:p>
          <a:p>
            <a:pPr algn="just" marL="431799" indent="-215899" lvl="1">
              <a:lnSpc>
                <a:spcPts val="2399"/>
              </a:lnSpc>
              <a:spcBef>
                <a:spcPct val="0"/>
              </a:spcBef>
              <a:buFont typeface="Arial"/>
              <a:buChar char="•"/>
            </a:pPr>
            <a:r>
              <a:rPr lang="en-US" sz="1999">
                <a:solidFill>
                  <a:srgbClr val="000000"/>
                </a:solidFill>
                <a:latin typeface="Times New Roman"/>
                <a:ea typeface="Times New Roman"/>
                <a:cs typeface="Times New Roman"/>
                <a:sym typeface="Times New Roman"/>
              </a:rPr>
              <a:t>The Random Forest Classifier is trained using soil nutrients (N, P, K), temperature, humidity, pH, and rainfall to predict cr</a:t>
            </a:r>
            <a:r>
              <a:rPr lang="en-US" sz="1999">
                <a:solidFill>
                  <a:srgbClr val="000000"/>
                </a:solidFill>
                <a:latin typeface="Times New Roman"/>
                <a:ea typeface="Times New Roman"/>
                <a:cs typeface="Times New Roman"/>
                <a:sym typeface="Times New Roman"/>
              </a:rPr>
              <a:t>op types.</a:t>
            </a:r>
          </a:p>
          <a:p>
            <a:pPr algn="just" marL="431799" indent="-215899" lvl="1">
              <a:lnSpc>
                <a:spcPts val="2399"/>
              </a:lnSpc>
              <a:spcBef>
                <a:spcPct val="0"/>
              </a:spcBef>
              <a:buFont typeface="Arial"/>
              <a:buChar char="•"/>
            </a:pPr>
            <a:r>
              <a:rPr lang="en-US" sz="1999">
                <a:solidFill>
                  <a:srgbClr val="000000"/>
                </a:solidFill>
                <a:latin typeface="Times New Roman"/>
                <a:ea typeface="Times New Roman"/>
                <a:cs typeface="Times New Roman"/>
                <a:sym typeface="Times New Roman"/>
              </a:rPr>
              <a:t>During training, multiple decision trees are built using random subsets of data to ensure diversity and reduce overfitting.</a:t>
            </a:r>
          </a:p>
          <a:p>
            <a:pPr algn="just" marL="431799" indent="-215899" lvl="1">
              <a:lnSpc>
                <a:spcPts val="2399"/>
              </a:lnSpc>
              <a:spcBef>
                <a:spcPct val="0"/>
              </a:spcBef>
              <a:buFont typeface="Arial"/>
              <a:buChar char="•"/>
            </a:pPr>
            <a:r>
              <a:rPr lang="en-US" sz="1999">
                <a:solidFill>
                  <a:srgbClr val="000000"/>
                </a:solidFill>
                <a:latin typeface="Times New Roman"/>
                <a:ea typeface="Times New Roman"/>
                <a:cs typeface="Times New Roman"/>
                <a:sym typeface="Times New Roman"/>
              </a:rPr>
              <a:t>For predictions, input data is processed through all trees, and the final crop recommendation is determined via majority voting.</a:t>
            </a:r>
          </a:p>
          <a:p>
            <a:pPr algn="just" marL="431799" indent="-215899" lvl="1">
              <a:lnSpc>
                <a:spcPts val="2399"/>
              </a:lnSpc>
              <a:spcBef>
                <a:spcPct val="0"/>
              </a:spcBef>
              <a:buFont typeface="Arial"/>
              <a:buChar char="•"/>
            </a:pPr>
            <a:r>
              <a:rPr lang="en-US" sz="1999">
                <a:solidFill>
                  <a:srgbClr val="000000"/>
                </a:solidFill>
                <a:latin typeface="Times New Roman"/>
                <a:ea typeface="Times New Roman"/>
                <a:cs typeface="Times New Roman"/>
                <a:sym typeface="Times New Roman"/>
              </a:rPr>
              <a:t>Hyperparameters like the number of trees and tree depth are optimized using grid search for better performance.</a:t>
            </a:r>
          </a:p>
          <a:p>
            <a:pPr algn="just" marL="431799" indent="-215899" lvl="1">
              <a:lnSpc>
                <a:spcPts val="2399"/>
              </a:lnSpc>
              <a:spcBef>
                <a:spcPct val="0"/>
              </a:spcBef>
              <a:buFont typeface="Arial"/>
              <a:buChar char="•"/>
            </a:pPr>
            <a:r>
              <a:rPr lang="en-US" sz="1999">
                <a:solidFill>
                  <a:srgbClr val="000000"/>
                </a:solidFill>
                <a:latin typeface="Times New Roman"/>
                <a:ea typeface="Times New Roman"/>
                <a:cs typeface="Times New Roman"/>
                <a:sym typeface="Times New Roman"/>
              </a:rPr>
              <a:t>The model identifies key features, such as Nitrogen and pH, as highly influential for accurate predictions, ensuring reliability and interoperability.</a:t>
            </a:r>
          </a:p>
          <a:p>
            <a:pPr algn="just">
              <a:lnSpc>
                <a:spcPts val="23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59003"/>
            <a:chOff x="0" y="0"/>
            <a:chExt cx="11808182" cy="878670"/>
          </a:xfrm>
        </p:grpSpPr>
        <p:sp>
          <p:nvSpPr>
            <p:cNvPr name="Freeform 12" id="12"/>
            <p:cNvSpPr/>
            <p:nvPr/>
          </p:nvSpPr>
          <p:spPr>
            <a:xfrm flipH="false" flipV="false" rot="0">
              <a:off x="0" y="0"/>
              <a:ext cx="11808182" cy="878670"/>
            </a:xfrm>
            <a:custGeom>
              <a:avLst/>
              <a:gdLst/>
              <a:ahLst/>
              <a:cxnLst/>
              <a:rect r="r" b="b" t="t" l="l"/>
              <a:pathLst>
                <a:path h="878670" w="11808182">
                  <a:moveTo>
                    <a:pt x="0" y="0"/>
                  </a:moveTo>
                  <a:lnTo>
                    <a:pt x="11808182" y="0"/>
                  </a:lnTo>
                  <a:lnTo>
                    <a:pt x="11808182" y="878670"/>
                  </a:lnTo>
                  <a:lnTo>
                    <a:pt x="0" y="878670"/>
                  </a:lnTo>
                  <a:close/>
                </a:path>
              </a:pathLst>
            </a:custGeom>
            <a:solidFill>
              <a:srgbClr val="000000">
                <a:alpha val="0"/>
              </a:srgbClr>
            </a:solidFill>
          </p:spPr>
        </p:sp>
        <p:sp>
          <p:nvSpPr>
            <p:cNvPr name="TextBox 13" id="13"/>
            <p:cNvSpPr txBox="true"/>
            <p:nvPr/>
          </p:nvSpPr>
          <p:spPr>
            <a:xfrm>
              <a:off x="0" y="-66675"/>
              <a:ext cx="11808182" cy="945345"/>
            </a:xfrm>
            <a:prstGeom prst="rect">
              <a:avLst/>
            </a:prstGeom>
          </p:spPr>
          <p:txBody>
            <a:bodyPr anchor="t" rtlCol="false" tIns="0" lIns="0" bIns="0" rIns="0"/>
            <a:lstStyle/>
            <a:p>
              <a:pPr algn="l">
                <a:lnSpc>
                  <a:spcPts val="4079"/>
                </a:lnSpc>
              </a:pPr>
              <a:r>
                <a:rPr lang="en-US" sz="3399" b="true">
                  <a:solidFill>
                    <a:srgbClr val="213163"/>
                  </a:solidFill>
                  <a:latin typeface="Times New Roman Bold"/>
                  <a:ea typeface="Times New Roman Bold"/>
                  <a:cs typeface="Times New Roman Bold"/>
                  <a:sym typeface="Times New Roman Bold"/>
                </a:rPr>
                <a:t>Conclusion</a:t>
              </a:r>
            </a:p>
          </p:txBody>
        </p:sp>
      </p:grpSp>
      <p:grpSp>
        <p:nvGrpSpPr>
          <p:cNvPr name="Group 14" id="14"/>
          <p:cNvGrpSpPr/>
          <p:nvPr/>
        </p:nvGrpSpPr>
        <p:grpSpPr>
          <a:xfrm rot="0">
            <a:off x="315471" y="2192847"/>
            <a:ext cx="8890006" cy="7077646"/>
            <a:chOff x="0" y="0"/>
            <a:chExt cx="11853342" cy="9436862"/>
          </a:xfrm>
        </p:grpSpPr>
        <p:sp>
          <p:nvSpPr>
            <p:cNvPr name="Freeform 15" id="15"/>
            <p:cNvSpPr/>
            <p:nvPr/>
          </p:nvSpPr>
          <p:spPr>
            <a:xfrm flipH="false" flipV="false" rot="0">
              <a:off x="0" y="0"/>
              <a:ext cx="11853342" cy="9436862"/>
            </a:xfrm>
            <a:custGeom>
              <a:avLst/>
              <a:gdLst/>
              <a:ahLst/>
              <a:cxnLst/>
              <a:rect r="r" b="b" t="t" l="l"/>
              <a:pathLst>
                <a:path h="9436862" w="11853342">
                  <a:moveTo>
                    <a:pt x="0" y="0"/>
                  </a:moveTo>
                  <a:lnTo>
                    <a:pt x="11853342" y="0"/>
                  </a:lnTo>
                  <a:lnTo>
                    <a:pt x="11853342" y="9436862"/>
                  </a:lnTo>
                  <a:lnTo>
                    <a:pt x="0" y="9436862"/>
                  </a:lnTo>
                  <a:close/>
                </a:path>
              </a:pathLst>
            </a:custGeom>
            <a:solidFill>
              <a:srgbClr val="000000">
                <a:alpha val="0"/>
              </a:srgbClr>
            </a:solidFill>
          </p:spPr>
        </p:sp>
        <p:sp>
          <p:nvSpPr>
            <p:cNvPr name="TextBox 16" id="16"/>
            <p:cNvSpPr txBox="true"/>
            <p:nvPr/>
          </p:nvSpPr>
          <p:spPr>
            <a:xfrm>
              <a:off x="0" y="-57150"/>
              <a:ext cx="11853342" cy="9494012"/>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Summary:</a:t>
              </a:r>
            </a:p>
            <a:p>
              <a:pPr algn="l">
                <a:lnSpc>
                  <a:spcPts val="3240"/>
                </a:lnSpc>
              </a:pPr>
              <a:r>
                <a:rPr lang="en-US" sz="2700">
                  <a:solidFill>
                    <a:srgbClr val="000000"/>
                  </a:solidFill>
                  <a:latin typeface="Times New Roman"/>
                  <a:ea typeface="Times New Roman"/>
                  <a:cs typeface="Times New Roman"/>
                  <a:sym typeface="Times New Roman"/>
                </a:rPr>
                <a:t>The Random Forest model demonstrates exceptional accuracy in predicting the most suitable crops based on soil and environmental conditions. By providing reliable recommendations, it empowers farmers with actionable insights, reducing their dependence on traditional trial-and-error methods and enhancing agricultural productivity.</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F</a:t>
              </a:r>
              <a:r>
                <a:rPr lang="en-US" sz="2700" b="true">
                  <a:solidFill>
                    <a:srgbClr val="000000"/>
                  </a:solidFill>
                  <a:latin typeface="Times New Roman Bold"/>
                  <a:ea typeface="Times New Roman Bold"/>
                  <a:cs typeface="Times New Roman Bold"/>
                  <a:sym typeface="Times New Roman Bold"/>
                </a:rPr>
                <a:t>uture Work:</a:t>
              </a:r>
            </a:p>
            <a:p>
              <a:pPr algn="l" marL="488632" indent="-244316" lvl="1">
                <a:lnSpc>
                  <a:spcPts val="3240"/>
                </a:lnSpc>
              </a:pPr>
              <a:r>
                <a:rPr lang="en-US" sz="2700">
                  <a:solidFill>
                    <a:srgbClr val="000000"/>
                  </a:solidFill>
                  <a:latin typeface="Times New Roman"/>
                  <a:ea typeface="Times New Roman"/>
                  <a:cs typeface="Times New Roman"/>
                  <a:sym typeface="Times New Roman"/>
                </a:rPr>
                <a:t>To further improve the system, additional parameters like pest infestation and market trends can be integrated into the model. A user-friendly mobile application can be developed to make the recommendations more accessible. Moreover, incorporating IoT sensors for real-time data collection will enhance the system’s adaptability and accuracy, ensuring more precise and timely predictions.</a:t>
              </a:r>
            </a:p>
          </p:txBody>
        </p:sp>
      </p:grpSp>
      <p:sp>
        <p:nvSpPr>
          <p:cNvPr name="AutoShape 17" id="17"/>
          <p:cNvSpPr/>
          <p:nvPr/>
        </p:nvSpPr>
        <p:spPr>
          <a:xfrm rot="3577">
            <a:off x="-9530" y="9083040"/>
            <a:ext cx="18307060" cy="0"/>
          </a:xfrm>
          <a:prstGeom prst="line">
            <a:avLst/>
          </a:prstGeom>
          <a:ln cap="rnd" w="9525">
            <a:solidFill>
              <a:srgbClr val="FFFFFF"/>
            </a:solidFill>
            <a:prstDash val="solid"/>
            <a:headEnd type="none" len="sm" w="sm"/>
            <a:tailEnd type="none" len="sm" w="sm"/>
          </a:ln>
        </p:spPr>
      </p:sp>
      <p:sp>
        <p:nvSpPr>
          <p:cNvPr name="Freeform 18" id="18" descr="A light bulb with a black background  Description automatically generated"/>
          <p:cNvSpPr/>
          <p:nvPr/>
        </p:nvSpPr>
        <p:spPr>
          <a:xfrm flipH="false" flipV="false" rot="0">
            <a:off x="10668000" y="1638300"/>
            <a:ext cx="6827520" cy="6948172"/>
          </a:xfrm>
          <a:custGeom>
            <a:avLst/>
            <a:gdLst/>
            <a:ahLst/>
            <a:cxnLst/>
            <a:rect r="r" b="b" t="t" l="l"/>
            <a:pathLst>
              <a:path h="6948172" w="6827520">
                <a:moveTo>
                  <a:pt x="0" y="0"/>
                </a:moveTo>
                <a:lnTo>
                  <a:pt x="6827520" y="0"/>
                </a:lnTo>
                <a:lnTo>
                  <a:pt x="6827520" y="6948172"/>
                </a:lnTo>
                <a:lnTo>
                  <a:pt x="0" y="6948172"/>
                </a:lnTo>
                <a:lnTo>
                  <a:pt x="0" y="0"/>
                </a:lnTo>
                <a:close/>
              </a:path>
            </a:pathLst>
          </a:custGeom>
          <a:blipFill>
            <a:blip r:embed="rId4"/>
            <a:stretch>
              <a:fillRect l="-8315" t="-6230" r="-8525" b="-8581"/>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2"/>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3"/>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5"/>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Times New Roman Bold"/>
                  <a:ea typeface="Times New Roman Bold"/>
                  <a:cs typeface="Times New Roman Bold"/>
                  <a:sym typeface="Times New Roman Bold"/>
                </a:rPr>
                <a:t>References</a:t>
              </a:r>
            </a:p>
          </p:txBody>
        </p:sp>
      </p:grpSp>
      <p:grpSp>
        <p:nvGrpSpPr>
          <p:cNvPr name="Group 14" id="14"/>
          <p:cNvGrpSpPr/>
          <p:nvPr/>
        </p:nvGrpSpPr>
        <p:grpSpPr>
          <a:xfrm rot="0">
            <a:off x="663263" y="2396156"/>
            <a:ext cx="8890006" cy="2162746"/>
            <a:chOff x="0" y="0"/>
            <a:chExt cx="11853342" cy="2883662"/>
          </a:xfrm>
        </p:grpSpPr>
        <p:sp>
          <p:nvSpPr>
            <p:cNvPr name="Freeform 15" id="15"/>
            <p:cNvSpPr/>
            <p:nvPr/>
          </p:nvSpPr>
          <p:spPr>
            <a:xfrm flipH="false" flipV="false" rot="0">
              <a:off x="0" y="0"/>
              <a:ext cx="11853342" cy="2883662"/>
            </a:xfrm>
            <a:custGeom>
              <a:avLst/>
              <a:gdLst/>
              <a:ahLst/>
              <a:cxnLst/>
              <a:rect r="r" b="b" t="t" l="l"/>
              <a:pathLst>
                <a:path h="2883662" w="11853342">
                  <a:moveTo>
                    <a:pt x="0" y="0"/>
                  </a:moveTo>
                  <a:lnTo>
                    <a:pt x="11853342" y="0"/>
                  </a:lnTo>
                  <a:lnTo>
                    <a:pt x="11853342" y="2883662"/>
                  </a:lnTo>
                  <a:lnTo>
                    <a:pt x="0" y="2883662"/>
                  </a:lnTo>
                  <a:close/>
                </a:path>
              </a:pathLst>
            </a:custGeom>
            <a:solidFill>
              <a:srgbClr val="000000">
                <a:alpha val="0"/>
              </a:srgbClr>
            </a:solidFill>
          </p:spPr>
        </p:sp>
        <p:sp>
          <p:nvSpPr>
            <p:cNvPr name="TextBox 16" id="16"/>
            <p:cNvSpPr txBox="true"/>
            <p:nvPr/>
          </p:nvSpPr>
          <p:spPr>
            <a:xfrm>
              <a:off x="0" y="-57150"/>
              <a:ext cx="11853342" cy="2940812"/>
            </a:xfrm>
            <a:prstGeom prst="rect">
              <a:avLst/>
            </a:prstGeom>
          </p:spPr>
          <p:txBody>
            <a:bodyPr anchor="t" rtlCol="false" tIns="0" lIns="0" bIns="0" rIns="0"/>
            <a:lstStyle/>
            <a:p>
              <a:pPr algn="l" marL="488632" indent="-244316" lvl="1">
                <a:lnSpc>
                  <a:spcPts val="3240"/>
                </a:lnSpc>
                <a:buFont typeface="Arial"/>
                <a:buChar char="•"/>
              </a:pPr>
              <a:r>
                <a:rPr lang="en-US" sz="2700">
                  <a:solidFill>
                    <a:srgbClr val="000000"/>
                  </a:solidFill>
                  <a:latin typeface="Times New Roman"/>
                  <a:ea typeface="Times New Roman"/>
                  <a:cs typeface="Times New Roman"/>
                  <a:sym typeface="Times New Roman"/>
                </a:rPr>
                <a:t>Dataset source: </a:t>
              </a:r>
              <a:r>
                <a:rPr lang="en-US" sz="2700" u="sng">
                  <a:solidFill>
                    <a:srgbClr val="000000"/>
                  </a:solidFill>
                  <a:latin typeface="Times New Roman"/>
                  <a:ea typeface="Times New Roman"/>
                  <a:cs typeface="Times New Roman"/>
                  <a:sym typeface="Times New Roman"/>
                  <a:hlinkClick r:id="rId4" tooltip="https://www.kaggle.com/datasets/atharvaingle/crop-recommendation-dataset?utm_source=chatgpt.com"/>
                </a:rPr>
                <a:t>Link</a:t>
              </a:r>
              <a:r>
                <a:rPr lang="en-US" sz="2700">
                  <a:solidFill>
                    <a:srgbClr val="000000"/>
                  </a:solidFill>
                  <a:latin typeface="Times New Roman"/>
                  <a:ea typeface="Times New Roman"/>
                  <a:cs typeface="Times New Roman"/>
                  <a:sym typeface="Times New Roman"/>
                </a:rPr>
                <a:t>.</a:t>
              </a:r>
            </a:p>
            <a:p>
              <a:pPr algn="l">
                <a:lnSpc>
                  <a:spcPts val="3240"/>
                </a:lnSpc>
              </a:pPr>
            </a:p>
            <a:p>
              <a:pPr algn="l" marL="488632" indent="-244316" lvl="1">
                <a:lnSpc>
                  <a:spcPts val="3240"/>
                </a:lnSpc>
                <a:buFont typeface="Arial"/>
                <a:buChar char="•"/>
              </a:pPr>
              <a:r>
                <a:rPr lang="en-US" sz="2700">
                  <a:solidFill>
                    <a:srgbClr val="000000"/>
                  </a:solidFill>
                  <a:latin typeface="Times New Roman"/>
                  <a:ea typeface="Times New Roman"/>
                  <a:cs typeface="Times New Roman"/>
                  <a:sym typeface="Times New Roman"/>
                </a:rPr>
                <a:t>Documentation: </a:t>
              </a:r>
              <a:r>
                <a:rPr lang="en-US" sz="2700" u="sng">
                  <a:solidFill>
                    <a:srgbClr val="000000"/>
                  </a:solidFill>
                  <a:latin typeface="Times New Roman"/>
                  <a:ea typeface="Times New Roman"/>
                  <a:cs typeface="Times New Roman"/>
                  <a:sym typeface="Times New Roman"/>
                  <a:hlinkClick r:id="rId5" tooltip="https://scikit-learn.org"/>
                </a:rPr>
                <a:t>Scikit-learn</a:t>
              </a:r>
              <a:r>
                <a:rPr lang="en-US" sz="2700">
                  <a:solidFill>
                    <a:srgbClr val="000000"/>
                  </a:solidFill>
                  <a:latin typeface="Times New Roman"/>
                  <a:ea typeface="Times New Roman"/>
                  <a:cs typeface="Times New Roman"/>
                  <a:sym typeface="Times New Roman"/>
                </a:rPr>
                <a:t>.</a:t>
              </a:r>
            </a:p>
            <a:p>
              <a:pPr algn="l">
                <a:lnSpc>
                  <a:spcPts val="3240"/>
                </a:lnSpc>
              </a:pPr>
            </a:p>
            <a:p>
              <a:pPr algn="l" marL="488632" indent="-244316" lvl="1">
                <a:lnSpc>
                  <a:spcPts val="3240"/>
                </a:lnSpc>
                <a:buFont typeface="Arial"/>
                <a:buChar char="•"/>
              </a:pPr>
              <a:r>
                <a:rPr lang="en-US" sz="2700">
                  <a:solidFill>
                    <a:srgbClr val="000000"/>
                  </a:solidFill>
                  <a:latin typeface="Times New Roman"/>
                  <a:ea typeface="Times New Roman"/>
                  <a:cs typeface="Times New Roman"/>
                  <a:sym typeface="Times New Roman"/>
                </a:rPr>
                <a:t>Model</a:t>
              </a:r>
              <a:r>
                <a:rPr lang="en-US" sz="2700">
                  <a:solidFill>
                    <a:srgbClr val="000000"/>
                  </a:solidFill>
                  <a:latin typeface="Times New Roman"/>
                  <a:ea typeface="Times New Roman"/>
                  <a:cs typeface="Times New Roman"/>
                  <a:sym typeface="Times New Roman"/>
                </a:rPr>
                <a:t> Link: </a:t>
              </a:r>
              <a:r>
                <a:rPr lang="en-US" sz="2700" u="sng">
                  <a:solidFill>
                    <a:srgbClr val="000000"/>
                  </a:solidFill>
                  <a:latin typeface="Times New Roman"/>
                  <a:ea typeface="Times New Roman"/>
                  <a:cs typeface="Times New Roman"/>
                  <a:sym typeface="Times New Roman"/>
                  <a:hlinkClick r:id="rId6" tooltip="https://github.com/ishwari04/Crop_Recommendation_System"/>
                </a:rPr>
                <a:t>Link.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DAGbrMSOkas</dc:identifier>
  <dcterms:modified xsi:type="dcterms:W3CDTF">2011-08-01T06:04:30Z</dcterms:modified>
  <cp:revision>1</cp:revision>
  <dc:title>Case Study Title: AI-Powered Sustainable Crop Recommendation System</dc:title>
</cp:coreProperties>
</file>