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0" r:id="rId1"/>
    <p:sldMasterId id="2147483811" r:id="rId2"/>
  </p:sldMasterIdLst>
  <p:notesMasterIdLst>
    <p:notesMasterId r:id="rId20"/>
  </p:notesMasterIdLst>
  <p:sldIdLst>
    <p:sldId id="256" r:id="rId3"/>
    <p:sldId id="257" r:id="rId4"/>
    <p:sldId id="349" r:id="rId5"/>
    <p:sldId id="260" r:id="rId6"/>
    <p:sldId id="261" r:id="rId7"/>
    <p:sldId id="362" r:id="rId8"/>
    <p:sldId id="350" r:id="rId9"/>
    <p:sldId id="351" r:id="rId10"/>
    <p:sldId id="352" r:id="rId11"/>
    <p:sldId id="353" r:id="rId12"/>
    <p:sldId id="354" r:id="rId13"/>
    <p:sldId id="361" r:id="rId14"/>
    <p:sldId id="355" r:id="rId15"/>
    <p:sldId id="356" r:id="rId16"/>
    <p:sldId id="357" r:id="rId17"/>
    <p:sldId id="358" r:id="rId18"/>
    <p:sldId id="360" r:id="rId19"/>
  </p:sldIdLst>
  <p:sldSz cx="9144000" cy="5143500" type="screen16x9"/>
  <p:notesSz cx="6858000" cy="9144000"/>
  <p:embeddedFontLst>
    <p:embeddedFont>
      <p:font typeface="Proxima Nova Semibold" panose="020B0604020202020204" charset="0"/>
      <p:regular r:id="rId21"/>
      <p:bold r:id="rId22"/>
      <p:boldItalic r:id="rId23"/>
    </p:embeddedFont>
    <p:embeddedFont>
      <p:font typeface="Hammersmith One" panose="020B0604020202020204" charset="0"/>
      <p:regular r:id="rId24"/>
    </p:embeddedFont>
    <p:embeddedFont>
      <p:font typeface="Cambria" panose="02040503050406030204" pitchFamily="18" charset="0"/>
      <p:regular r:id="rId25"/>
      <p:bold r:id="rId26"/>
      <p:italic r:id="rId27"/>
      <p:boldItalic r:id="rId28"/>
    </p:embeddedFon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31E7F-4AE3-4548-B4F1-DA091860E7EC}">
  <a:tblStyle styleId="{05031E7F-4AE3-4548-B4F1-DA091860E7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DC6854D-4380-4456-827F-49DBC3B62121}"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CE63FFE8-852D-4463-9D08-4D80C3C36964}"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76F6E24E-CDD2-41A8-B9CB-36E239430A6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457817F1-0F6A-4E0E-8055-7408A6C4CB44}"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A6AEA9A7-7915-4D16-965C-5F64687FC5D9}"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p:cViewPr varScale="1">
        <p:scale>
          <a:sx n="93" d="100"/>
          <a:sy n="93" d="100"/>
        </p:scale>
        <p:origin x="762"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83163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32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96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53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92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pPr lvl="0"/>
            <a:r>
              <a:rPr lang="en-US" smtClean="0"/>
              <a:t>Click to edit Master text styles</a:t>
            </a: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smtClean="0"/>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pPr lvl="0"/>
            <a:r>
              <a:rPr lang="en-US" smtClean="0"/>
              <a:t>Click to edit Master text styles</a:t>
            </a:r>
          </a:p>
        </p:txBody>
      </p:sp>
      <p:grpSp>
        <p:nvGrpSpPr>
          <p:cNvPr id="2"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smtClean="0"/>
              <a:t>Click to edit Master title style</a:t>
            </a:r>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r>
              <a:rPr lang="en-US" smtClean="0"/>
              <a:t>Click to edit Master subtitle style</a:t>
            </a:r>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761" r:id="rId1"/>
    <p:sldLayoutId id="2147483763" r:id="rId2"/>
    <p:sldLayoutId id="2147483766" r:id="rId3"/>
    <p:sldLayoutId id="2147483771" r:id="rId4"/>
    <p:sldLayoutId id="2147483778"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12"/>
        <p:cNvGrpSpPr/>
        <p:nvPr/>
      </p:nvGrpSpPr>
      <p:grpSpPr>
        <a:xfrm>
          <a:off x="0" y="0"/>
          <a:ext cx="0" cy="0"/>
          <a:chOff x="0" y="0"/>
          <a:chExt cx="0" cy="0"/>
        </a:xfrm>
      </p:grpSpPr>
      <p:sp>
        <p:nvSpPr>
          <p:cNvPr id="1313" name="Google Shape;1313;p5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14" name="Google Shape;1314;p5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8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357290" y="1428742"/>
            <a:ext cx="6577800" cy="21954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smtClean="0">
                <a:solidFill>
                  <a:schemeClr val="accent2"/>
                </a:solidFill>
              </a:rPr>
              <a:t>--PROJECT BASED LEARNING--</a:t>
            </a:r>
            <a:r>
              <a:rPr lang="en-US" dirty="0" smtClean="0">
                <a:solidFill>
                  <a:schemeClr val="accent2"/>
                </a:solidFill>
              </a:rPr>
              <a:t/>
            </a:r>
            <a:br>
              <a:rPr lang="en-US" dirty="0" smtClean="0">
                <a:solidFill>
                  <a:schemeClr val="accent2"/>
                </a:solidFill>
              </a:rPr>
            </a:br>
            <a:r>
              <a:rPr lang="en-US" u="sng" dirty="0" smtClean="0">
                <a:solidFill>
                  <a:schemeClr val="accent2"/>
                </a:solidFill>
              </a:rPr>
              <a:t>MASK MANAGEMENT SYSTEM</a:t>
            </a:r>
            <a:endParaRPr u="sng">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ysql.png"/>
          <p:cNvPicPr>
            <a:picLocks noChangeAspect="1"/>
          </p:cNvPicPr>
          <p:nvPr/>
        </p:nvPicPr>
        <p:blipFill>
          <a:blip r:embed="rId2"/>
          <a:stretch>
            <a:fillRect/>
          </a:stretch>
        </p:blipFill>
        <p:spPr>
          <a:xfrm>
            <a:off x="785786" y="1928808"/>
            <a:ext cx="2057400" cy="1424940"/>
          </a:xfrm>
          <a:prstGeom prst="rect">
            <a:avLst/>
          </a:prstGeom>
        </p:spPr>
      </p:pic>
      <p:sp>
        <p:nvSpPr>
          <p:cNvPr id="4" name="Right Arrow 3"/>
          <p:cNvSpPr/>
          <p:nvPr/>
        </p:nvSpPr>
        <p:spPr>
          <a:xfrm>
            <a:off x="500034" y="285734"/>
            <a:ext cx="3000396" cy="1643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0034" y="785800"/>
            <a:ext cx="3214710" cy="646331"/>
          </a:xfrm>
          <a:prstGeom prst="rect">
            <a:avLst/>
          </a:prstGeom>
          <a:noFill/>
        </p:spPr>
        <p:txBody>
          <a:bodyPr wrap="square" rtlCol="0">
            <a:spAutoFit/>
          </a:bodyPr>
          <a:lstStyle/>
          <a:p>
            <a:r>
              <a:rPr lang="en-US" sz="3600" b="1" dirty="0" smtClean="0">
                <a:solidFill>
                  <a:schemeClr val="accent2"/>
                </a:solidFill>
                <a:latin typeface="Hammersmith One"/>
                <a:ea typeface="Hammersmith One"/>
                <a:cs typeface="Hammersmith One"/>
                <a:sym typeface="Hammersmith One"/>
              </a:rPr>
              <a:t>BACK END :-</a:t>
            </a:r>
          </a:p>
        </p:txBody>
      </p:sp>
      <p:pic>
        <p:nvPicPr>
          <p:cNvPr id="6" name="Picture 5" descr="php.jpg"/>
          <p:cNvPicPr>
            <a:picLocks noChangeAspect="1"/>
          </p:cNvPicPr>
          <p:nvPr/>
        </p:nvPicPr>
        <p:blipFill>
          <a:blip r:embed="rId3"/>
          <a:stretch>
            <a:fillRect/>
          </a:stretch>
        </p:blipFill>
        <p:spPr>
          <a:xfrm>
            <a:off x="500034" y="3357568"/>
            <a:ext cx="2571736" cy="1285868"/>
          </a:xfrm>
          <a:prstGeom prst="rect">
            <a:avLst/>
          </a:prstGeom>
        </p:spPr>
      </p:pic>
      <p:sp>
        <p:nvSpPr>
          <p:cNvPr id="1025" name="Rectangle 1"/>
          <p:cNvSpPr>
            <a:spLocks noChangeArrowheads="1"/>
          </p:cNvSpPr>
          <p:nvPr/>
        </p:nvSpPr>
        <p:spPr bwMode="auto">
          <a:xfrm>
            <a:off x="3857620" y="1000114"/>
            <a:ext cx="428628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sz="1800" dirty="0" err="1" smtClean="0">
                <a:latin typeface="Cambria" pitchFamily="18" charset="0"/>
                <a:ea typeface="Cambria" pitchFamily="18" charset="0"/>
              </a:rPr>
              <a:t>MySQL</a:t>
            </a:r>
            <a:r>
              <a:rPr lang="en-US" sz="1800" dirty="0" smtClean="0">
                <a:latin typeface="Cambria" pitchFamily="18" charset="0"/>
                <a:ea typeface="Cambria" pitchFamily="18" charset="0"/>
              </a:rPr>
              <a:t> is a widely used relational database management system (RDBMS).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err="1" smtClean="0">
                <a:latin typeface="Cambria" pitchFamily="18" charset="0"/>
                <a:ea typeface="Cambria" pitchFamily="18" charset="0"/>
              </a:rPr>
              <a:t>MySQL</a:t>
            </a:r>
            <a:r>
              <a:rPr lang="en-US" sz="1800" dirty="0" smtClean="0">
                <a:latin typeface="Cambria" pitchFamily="18" charset="0"/>
                <a:ea typeface="Cambria" pitchFamily="18" charset="0"/>
              </a:rPr>
              <a:t> is free and open-source.</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err="1" smtClean="0">
                <a:latin typeface="Cambria" pitchFamily="18" charset="0"/>
                <a:ea typeface="Cambria" pitchFamily="18" charset="0"/>
              </a:rPr>
              <a:t>MySQL</a:t>
            </a:r>
            <a:r>
              <a:rPr lang="en-US" sz="1800" dirty="0" smtClean="0">
                <a:latin typeface="Cambria" pitchFamily="18" charset="0"/>
                <a:ea typeface="Cambria" pitchFamily="18" charset="0"/>
              </a:rPr>
              <a:t> is ideal for both small and large applications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Cambria" pitchFamily="18" charset="0"/>
              <a:ea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Cambria" pitchFamily="18" charset="0"/>
              <a:ea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Cambria" pitchFamily="18" charset="0"/>
              <a:ea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Cambria" pitchFamily="18" charset="0"/>
              <a:ea typeface="Cambria" pitchFamily="18" charset="0"/>
            </a:endParaRPr>
          </a:p>
        </p:txBody>
      </p:sp>
      <p:sp>
        <p:nvSpPr>
          <p:cNvPr id="16" name="Rectangle 3"/>
          <p:cNvSpPr>
            <a:spLocks noChangeArrowheads="1"/>
          </p:cNvSpPr>
          <p:nvPr/>
        </p:nvSpPr>
        <p:spPr bwMode="auto">
          <a:xfrm>
            <a:off x="3857620" y="2857502"/>
            <a:ext cx="4786346"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FontTx/>
              <a:buChar char="•"/>
            </a:pPr>
            <a:r>
              <a:rPr lang="en-US" sz="1800" dirty="0" smtClean="0">
                <a:latin typeface="Cambria" pitchFamily="18" charset="0"/>
                <a:ea typeface="Cambria" pitchFamily="18" charset="0"/>
              </a:rPr>
              <a:t>PHP is a server scripting language, and a powerful tool for making dynamic and interactive Web pages.</a:t>
            </a:r>
          </a:p>
          <a:p>
            <a:pPr lvl="0" fontAlgn="base">
              <a:spcBef>
                <a:spcPct val="0"/>
              </a:spcBef>
              <a:spcAft>
                <a:spcPct val="0"/>
              </a:spcAft>
              <a:buClrTx/>
              <a:buFontTx/>
              <a:buChar char="•"/>
            </a:pPr>
            <a:r>
              <a:rPr lang="en-US" sz="1800" dirty="0" smtClean="0">
                <a:latin typeface="Cambria" pitchFamily="18" charset="0"/>
                <a:ea typeface="Cambria" pitchFamily="18" charset="0"/>
              </a:rPr>
              <a:t> PHP is a widely-used, free, and efficient alternative to competitors such as Microsoft's ASP.</a:t>
            </a:r>
          </a:p>
          <a:p>
            <a:pPr lvl="0" fontAlgn="base">
              <a:spcBef>
                <a:spcPct val="0"/>
              </a:spcBef>
              <a:spcAft>
                <a:spcPct val="0"/>
              </a:spcAft>
              <a:buClrTx/>
              <a:buFontTx/>
              <a:buChar char="•"/>
            </a:pPr>
            <a:r>
              <a:rPr lang="en-US" sz="1800" dirty="0" smtClean="0">
                <a:latin typeface="Cambria" pitchFamily="18" charset="0"/>
                <a:ea typeface="Cambria" pitchFamily="18" charset="0"/>
              </a:rPr>
              <a:t>PHP 7 is the latest stable release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xampp.jpg"/>
          <p:cNvPicPr>
            <a:picLocks noChangeAspect="1"/>
          </p:cNvPicPr>
          <p:nvPr/>
        </p:nvPicPr>
        <p:blipFill>
          <a:blip r:embed="rId2"/>
          <a:srcRect l="14063" r="15624" b="24999"/>
          <a:stretch>
            <a:fillRect/>
          </a:stretch>
        </p:blipFill>
        <p:spPr>
          <a:xfrm>
            <a:off x="500034" y="2214560"/>
            <a:ext cx="950600" cy="1013973"/>
          </a:xfrm>
          <a:prstGeom prst="rect">
            <a:avLst/>
          </a:prstGeom>
        </p:spPr>
      </p:pic>
      <p:sp>
        <p:nvSpPr>
          <p:cNvPr id="4" name="TextBox 3"/>
          <p:cNvSpPr txBox="1"/>
          <p:nvPr/>
        </p:nvSpPr>
        <p:spPr>
          <a:xfrm>
            <a:off x="0" y="0"/>
            <a:ext cx="3000396" cy="615553"/>
          </a:xfrm>
          <a:prstGeom prst="rect">
            <a:avLst/>
          </a:prstGeom>
          <a:noFill/>
        </p:spPr>
        <p:txBody>
          <a:bodyPr wrap="square" rtlCol="0">
            <a:spAutoFit/>
          </a:bodyPr>
          <a:lstStyle/>
          <a:p>
            <a:r>
              <a:rPr lang="en-US" sz="2000" b="1" dirty="0" smtClean="0">
                <a:solidFill>
                  <a:schemeClr val="accent2"/>
                </a:solidFill>
                <a:latin typeface="Hammersmith One"/>
                <a:ea typeface="Hammersmith One"/>
                <a:cs typeface="Hammersmith One"/>
                <a:sym typeface="Hammersmith One"/>
              </a:rPr>
              <a:t>TEXT EDITOR USED :-</a:t>
            </a:r>
          </a:p>
          <a:p>
            <a:r>
              <a:rPr lang="en-US" b="1" u="sng" dirty="0" smtClean="0"/>
              <a:t>SUBLIME TEXT</a:t>
            </a:r>
            <a:endParaRPr lang="en-US" b="1" u="sng" dirty="0"/>
          </a:p>
        </p:txBody>
      </p:sp>
      <p:sp>
        <p:nvSpPr>
          <p:cNvPr id="5" name="TextBox 4"/>
          <p:cNvSpPr txBox="1"/>
          <p:nvPr/>
        </p:nvSpPr>
        <p:spPr>
          <a:xfrm>
            <a:off x="0" y="1714494"/>
            <a:ext cx="2071702" cy="615553"/>
          </a:xfrm>
          <a:prstGeom prst="rect">
            <a:avLst/>
          </a:prstGeom>
          <a:noFill/>
        </p:spPr>
        <p:txBody>
          <a:bodyPr wrap="square" rtlCol="0">
            <a:spAutoFit/>
          </a:bodyPr>
          <a:lstStyle/>
          <a:p>
            <a:r>
              <a:rPr lang="en-US" sz="2000" b="1" dirty="0" smtClean="0">
                <a:solidFill>
                  <a:schemeClr val="accent2"/>
                </a:solidFill>
                <a:latin typeface="Hammersmith One"/>
                <a:ea typeface="Hammersmith One"/>
                <a:cs typeface="Hammersmith One"/>
                <a:sym typeface="Hammersmith One"/>
              </a:rPr>
              <a:t>SERVER USED :-</a:t>
            </a:r>
          </a:p>
          <a:p>
            <a:r>
              <a:rPr lang="en-US" b="1" u="sng" dirty="0" smtClean="0"/>
              <a:t>XAMPP</a:t>
            </a:r>
          </a:p>
        </p:txBody>
      </p:sp>
      <p:sp>
        <p:nvSpPr>
          <p:cNvPr id="6" name="TextBox 5"/>
          <p:cNvSpPr txBox="1"/>
          <p:nvPr/>
        </p:nvSpPr>
        <p:spPr>
          <a:xfrm>
            <a:off x="0" y="3357568"/>
            <a:ext cx="2643206" cy="615553"/>
          </a:xfrm>
          <a:prstGeom prst="rect">
            <a:avLst/>
          </a:prstGeom>
          <a:solidFill>
            <a:schemeClr val="tx2"/>
          </a:solidFill>
        </p:spPr>
        <p:txBody>
          <a:bodyPr wrap="square" rtlCol="0">
            <a:spAutoFit/>
          </a:bodyPr>
          <a:lstStyle/>
          <a:p>
            <a:r>
              <a:rPr lang="en-US" sz="2000" b="1" dirty="0" smtClean="0">
                <a:solidFill>
                  <a:schemeClr val="accent2"/>
                </a:solidFill>
                <a:latin typeface="Hammersmith One"/>
                <a:ea typeface="Hammersmith One"/>
                <a:cs typeface="Hammersmith One"/>
                <a:sym typeface="Hammersmith One"/>
              </a:rPr>
              <a:t>HOSTING USED :-</a:t>
            </a:r>
          </a:p>
          <a:p>
            <a:r>
              <a:rPr lang="en-US" b="1" u="sng" dirty="0" smtClean="0"/>
              <a:t>FREE LOCALISED HOSTING</a:t>
            </a:r>
          </a:p>
        </p:txBody>
      </p:sp>
      <p:sp>
        <p:nvSpPr>
          <p:cNvPr id="7" name="TextBox 6"/>
          <p:cNvSpPr txBox="1"/>
          <p:nvPr/>
        </p:nvSpPr>
        <p:spPr>
          <a:xfrm>
            <a:off x="2643174" y="214296"/>
            <a:ext cx="7286676" cy="1354217"/>
          </a:xfrm>
          <a:prstGeom prst="rect">
            <a:avLst/>
          </a:prstGeom>
          <a:noFill/>
        </p:spPr>
        <p:txBody>
          <a:bodyPr wrap="square" rtlCol="0">
            <a:spAutoFit/>
          </a:bodyPr>
          <a:lstStyle/>
          <a:p>
            <a:r>
              <a:rPr lang="en-US" sz="1600" dirty="0" smtClean="0">
                <a:latin typeface="Cambria" pitchFamily="18" charset="0"/>
                <a:ea typeface="Cambria" pitchFamily="18" charset="0"/>
              </a:rPr>
              <a:t>Sublime Text is a shareware cross-platform source code editor with a </a:t>
            </a:r>
          </a:p>
          <a:p>
            <a:r>
              <a:rPr lang="en-US" sz="1600" dirty="0" smtClean="0">
                <a:latin typeface="Cambria" pitchFamily="18" charset="0"/>
                <a:ea typeface="Cambria" pitchFamily="18" charset="0"/>
              </a:rPr>
              <a:t>Python application programming interface (API). It natively supports </a:t>
            </a:r>
          </a:p>
          <a:p>
            <a:r>
              <a:rPr lang="en-US" sz="1600" dirty="0" smtClean="0">
                <a:latin typeface="Cambria" pitchFamily="18" charset="0"/>
                <a:ea typeface="Cambria" pitchFamily="18" charset="0"/>
              </a:rPr>
              <a:t>many programming languages and markup languages, and functions </a:t>
            </a:r>
          </a:p>
          <a:p>
            <a:r>
              <a:rPr lang="en-US" sz="1600" dirty="0" smtClean="0">
                <a:latin typeface="Cambria" pitchFamily="18" charset="0"/>
                <a:ea typeface="Cambria" pitchFamily="18" charset="0"/>
              </a:rPr>
              <a:t>can be added by users with </a:t>
            </a:r>
            <a:r>
              <a:rPr lang="en-US" sz="1600" dirty="0" err="1" smtClean="0">
                <a:latin typeface="Cambria" pitchFamily="18" charset="0"/>
                <a:ea typeface="Cambria" pitchFamily="18" charset="0"/>
              </a:rPr>
              <a:t>plugins</a:t>
            </a:r>
            <a:r>
              <a:rPr lang="en-US" sz="1600" dirty="0" smtClean="0">
                <a:latin typeface="Cambria" pitchFamily="18" charset="0"/>
                <a:ea typeface="Cambria" pitchFamily="18" charset="0"/>
              </a:rPr>
              <a:t>, typically community-built and </a:t>
            </a:r>
          </a:p>
          <a:p>
            <a:r>
              <a:rPr lang="en-US" sz="1600" dirty="0" smtClean="0">
                <a:latin typeface="Cambria" pitchFamily="18" charset="0"/>
                <a:ea typeface="Cambria" pitchFamily="18" charset="0"/>
              </a:rPr>
              <a:t>maintained under free-software licenses</a:t>
            </a:r>
          </a:p>
        </p:txBody>
      </p:sp>
      <p:sp>
        <p:nvSpPr>
          <p:cNvPr id="8" name="TextBox 7"/>
          <p:cNvSpPr txBox="1"/>
          <p:nvPr/>
        </p:nvSpPr>
        <p:spPr>
          <a:xfrm>
            <a:off x="2643174" y="1785932"/>
            <a:ext cx="7358114" cy="1569660"/>
          </a:xfrm>
          <a:prstGeom prst="rect">
            <a:avLst/>
          </a:prstGeom>
          <a:noFill/>
        </p:spPr>
        <p:txBody>
          <a:bodyPr wrap="square" rtlCol="0">
            <a:spAutoFit/>
          </a:bodyPr>
          <a:lstStyle/>
          <a:p>
            <a:r>
              <a:rPr lang="en-US" sz="1600" dirty="0" smtClean="0">
                <a:latin typeface="Cambria" pitchFamily="18" charset="0"/>
                <a:ea typeface="Cambria" pitchFamily="18" charset="0"/>
              </a:rPr>
              <a:t>XAMPP is a software distribution which provides the Apache </a:t>
            </a:r>
          </a:p>
          <a:p>
            <a:r>
              <a:rPr lang="en-US" sz="1600" dirty="0" smtClean="0">
                <a:latin typeface="Cambria" pitchFamily="18" charset="0"/>
                <a:ea typeface="Cambria" pitchFamily="18" charset="0"/>
              </a:rPr>
              <a:t>web server, </a:t>
            </a:r>
            <a:r>
              <a:rPr lang="en-US" sz="1600" dirty="0" err="1" smtClean="0">
                <a:latin typeface="Cambria" pitchFamily="18" charset="0"/>
                <a:ea typeface="Cambria" pitchFamily="18" charset="0"/>
              </a:rPr>
              <a:t>MySQL</a:t>
            </a:r>
            <a:r>
              <a:rPr lang="en-US" sz="1600" dirty="0" smtClean="0">
                <a:latin typeface="Cambria" pitchFamily="18" charset="0"/>
                <a:ea typeface="Cambria" pitchFamily="18" charset="0"/>
              </a:rPr>
              <a:t> database (actually </a:t>
            </a:r>
            <a:r>
              <a:rPr lang="en-US" sz="1600" dirty="0" err="1" smtClean="0">
                <a:latin typeface="Cambria" pitchFamily="18" charset="0"/>
                <a:ea typeface="Cambria" pitchFamily="18" charset="0"/>
              </a:rPr>
              <a:t>MariaDB</a:t>
            </a:r>
            <a:r>
              <a:rPr lang="en-US" sz="1600" dirty="0" smtClean="0">
                <a:latin typeface="Cambria" pitchFamily="18" charset="0"/>
                <a:ea typeface="Cambria" pitchFamily="18" charset="0"/>
              </a:rPr>
              <a:t>), </a:t>
            </a:r>
            <a:r>
              <a:rPr lang="en-US" sz="1600" dirty="0" err="1" smtClean="0">
                <a:latin typeface="Cambria" pitchFamily="18" charset="0"/>
                <a:ea typeface="Cambria" pitchFamily="18" charset="0"/>
              </a:rPr>
              <a:t>Php</a:t>
            </a:r>
            <a:r>
              <a:rPr lang="en-US" sz="1600" dirty="0" smtClean="0">
                <a:latin typeface="Cambria" pitchFamily="18" charset="0"/>
                <a:ea typeface="Cambria" pitchFamily="18" charset="0"/>
              </a:rPr>
              <a:t> and </a:t>
            </a:r>
          </a:p>
          <a:p>
            <a:r>
              <a:rPr lang="en-US" sz="1600" dirty="0" smtClean="0">
                <a:latin typeface="Cambria" pitchFamily="18" charset="0"/>
                <a:ea typeface="Cambria" pitchFamily="18" charset="0"/>
              </a:rPr>
              <a:t>Perl (as command-line executables and Apache modules) </a:t>
            </a:r>
          </a:p>
          <a:p>
            <a:r>
              <a:rPr lang="en-US" sz="1600" dirty="0" smtClean="0">
                <a:latin typeface="Cambria" pitchFamily="18" charset="0"/>
                <a:ea typeface="Cambria" pitchFamily="18" charset="0"/>
              </a:rPr>
              <a:t>all in one package. It is available for Windows, MAC and </a:t>
            </a:r>
          </a:p>
          <a:p>
            <a:r>
              <a:rPr lang="en-US" sz="1600" dirty="0" smtClean="0">
                <a:latin typeface="Cambria" pitchFamily="18" charset="0"/>
                <a:ea typeface="Cambria" pitchFamily="18" charset="0"/>
              </a:rPr>
              <a:t>Linux systems. No configuration is necessary to integrate </a:t>
            </a:r>
            <a:r>
              <a:rPr lang="en-US" sz="1600" dirty="0" err="1" smtClean="0">
                <a:latin typeface="Cambria" pitchFamily="18" charset="0"/>
                <a:ea typeface="Cambria" pitchFamily="18" charset="0"/>
              </a:rPr>
              <a:t>Php</a:t>
            </a:r>
            <a:r>
              <a:rPr lang="en-US" sz="1600" dirty="0" smtClean="0">
                <a:latin typeface="Cambria" pitchFamily="18" charset="0"/>
                <a:ea typeface="Cambria" pitchFamily="18" charset="0"/>
              </a:rPr>
              <a:t> </a:t>
            </a:r>
          </a:p>
          <a:p>
            <a:r>
              <a:rPr lang="en-US" sz="1600" dirty="0" smtClean="0">
                <a:latin typeface="Cambria" pitchFamily="18" charset="0"/>
                <a:ea typeface="Cambria" pitchFamily="18" charset="0"/>
              </a:rPr>
              <a:t>with </a:t>
            </a:r>
            <a:r>
              <a:rPr lang="en-US" sz="1600" dirty="0" err="1" smtClean="0">
                <a:latin typeface="Cambria" pitchFamily="18" charset="0"/>
                <a:ea typeface="Cambria" pitchFamily="18" charset="0"/>
              </a:rPr>
              <a:t>MySQL</a:t>
            </a:r>
            <a:endParaRPr lang="en-US" sz="1600" dirty="0" smtClean="0">
              <a:latin typeface="Cambria" pitchFamily="18" charset="0"/>
              <a:ea typeface="Cambria" pitchFamily="18" charset="0"/>
            </a:endParaRPr>
          </a:p>
        </p:txBody>
      </p:sp>
      <p:sp>
        <p:nvSpPr>
          <p:cNvPr id="9" name="TextBox 8"/>
          <p:cNvSpPr txBox="1"/>
          <p:nvPr/>
        </p:nvSpPr>
        <p:spPr>
          <a:xfrm>
            <a:off x="2714612" y="3643320"/>
            <a:ext cx="5929354" cy="1077218"/>
          </a:xfrm>
          <a:prstGeom prst="rect">
            <a:avLst/>
          </a:prstGeom>
          <a:noFill/>
        </p:spPr>
        <p:txBody>
          <a:bodyPr wrap="square" rtlCol="0">
            <a:spAutoFit/>
          </a:bodyPr>
          <a:lstStyle/>
          <a:p>
            <a:r>
              <a:rPr lang="en-US" sz="1600" dirty="0" smtClean="0">
                <a:latin typeface="Cambria" pitchFamily="18" charset="0"/>
                <a:ea typeface="Cambria" pitchFamily="18" charset="0"/>
              </a:rPr>
              <a:t>The only advantage of such hosting service is their cost </a:t>
            </a:r>
          </a:p>
          <a:p>
            <a:r>
              <a:rPr lang="en-US" sz="1600" dirty="0" smtClean="0">
                <a:latin typeface="Cambria" pitchFamily="18" charset="0"/>
                <a:ea typeface="Cambria" pitchFamily="18" charset="0"/>
              </a:rPr>
              <a:t>effectiveness. They are absolutely free of cost and require </a:t>
            </a:r>
          </a:p>
          <a:p>
            <a:r>
              <a:rPr lang="en-US" sz="1600" dirty="0" smtClean="0">
                <a:latin typeface="Cambria" pitchFamily="18" charset="0"/>
                <a:ea typeface="Cambria" pitchFamily="18" charset="0"/>
              </a:rPr>
              <a:t>not any paid subscription. However, the exact plan and </a:t>
            </a:r>
          </a:p>
          <a:p>
            <a:r>
              <a:rPr lang="en-US" sz="1600" dirty="0" smtClean="0">
                <a:latin typeface="Cambria" pitchFamily="18" charset="0"/>
                <a:ea typeface="Cambria" pitchFamily="18" charset="0"/>
              </a:rPr>
              <a:t>policy may vary from one hosting service provider to another</a:t>
            </a:r>
          </a:p>
        </p:txBody>
      </p:sp>
      <p:pic>
        <p:nvPicPr>
          <p:cNvPr id="10" name="Picture 9" descr="sublime text.jpg"/>
          <p:cNvPicPr>
            <a:picLocks noChangeAspect="1"/>
          </p:cNvPicPr>
          <p:nvPr/>
        </p:nvPicPr>
        <p:blipFill>
          <a:blip r:embed="rId3"/>
          <a:stretch>
            <a:fillRect/>
          </a:stretch>
        </p:blipFill>
        <p:spPr>
          <a:xfrm>
            <a:off x="500034" y="642924"/>
            <a:ext cx="928694" cy="928694"/>
          </a:xfrm>
          <a:prstGeom prst="rect">
            <a:avLst/>
          </a:prstGeom>
        </p:spPr>
      </p:pic>
      <p:pic>
        <p:nvPicPr>
          <p:cNvPr id="12" name="Picture 11" descr="hosting.jpg"/>
          <p:cNvPicPr>
            <a:picLocks noChangeAspect="1"/>
          </p:cNvPicPr>
          <p:nvPr/>
        </p:nvPicPr>
        <p:blipFill>
          <a:blip r:embed="rId4"/>
          <a:srcRect l="13021" t="12071" r="13194" b="19527"/>
          <a:stretch>
            <a:fillRect/>
          </a:stretch>
        </p:blipFill>
        <p:spPr>
          <a:xfrm>
            <a:off x="500034" y="4000510"/>
            <a:ext cx="1071552" cy="1071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786314" y="3857634"/>
            <a:ext cx="2571768"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348" y="3857634"/>
            <a:ext cx="2571768"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29256" y="3071816"/>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85852" y="3071816"/>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43174" y="2071684"/>
            <a:ext cx="292895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7488" y="1214428"/>
            <a:ext cx="2428892" cy="571504"/>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8992" y="642924"/>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8992" y="142858"/>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357554" y="142858"/>
            <a:ext cx="1428760" cy="323165"/>
          </a:xfrm>
          <a:prstGeom prst="rect">
            <a:avLst/>
          </a:prstGeom>
          <a:noFill/>
        </p:spPr>
        <p:txBody>
          <a:bodyPr wrap="square" rtlCol="0">
            <a:spAutoFit/>
          </a:bodyPr>
          <a:lstStyle/>
          <a:p>
            <a:pPr algn="ctr"/>
            <a:r>
              <a:rPr lang="en-US" sz="1500" dirty="0" smtClean="0">
                <a:latin typeface="Cambria" pitchFamily="18" charset="0"/>
                <a:ea typeface="Cambria" pitchFamily="18" charset="0"/>
              </a:rPr>
              <a:t>Enter Website</a:t>
            </a:r>
          </a:p>
        </p:txBody>
      </p:sp>
      <p:sp>
        <p:nvSpPr>
          <p:cNvPr id="5" name="TextBox 4"/>
          <p:cNvSpPr txBox="1"/>
          <p:nvPr/>
        </p:nvSpPr>
        <p:spPr>
          <a:xfrm>
            <a:off x="3428992" y="642924"/>
            <a:ext cx="1285884" cy="323165"/>
          </a:xfrm>
          <a:prstGeom prst="rect">
            <a:avLst/>
          </a:prstGeom>
          <a:noFill/>
        </p:spPr>
        <p:txBody>
          <a:bodyPr wrap="square" rtlCol="0">
            <a:spAutoFit/>
          </a:bodyPr>
          <a:lstStyle/>
          <a:p>
            <a:pPr algn="ctr"/>
            <a:r>
              <a:rPr lang="en-US" sz="1500" dirty="0" smtClean="0">
                <a:latin typeface="Cambria" pitchFamily="18" charset="0"/>
                <a:ea typeface="Cambria" pitchFamily="18" charset="0"/>
              </a:rPr>
              <a:t>Home</a:t>
            </a:r>
          </a:p>
        </p:txBody>
      </p:sp>
      <p:sp>
        <p:nvSpPr>
          <p:cNvPr id="6" name="TextBox 5"/>
          <p:cNvSpPr txBox="1"/>
          <p:nvPr/>
        </p:nvSpPr>
        <p:spPr>
          <a:xfrm>
            <a:off x="2857488" y="1214428"/>
            <a:ext cx="2428892" cy="553998"/>
          </a:xfrm>
          <a:prstGeom prst="rect">
            <a:avLst/>
          </a:prstGeom>
          <a:noFill/>
        </p:spPr>
        <p:txBody>
          <a:bodyPr wrap="square" rtlCol="0">
            <a:spAutoFit/>
          </a:bodyPr>
          <a:lstStyle/>
          <a:p>
            <a:pPr algn="ctr"/>
            <a:r>
              <a:rPr lang="en-US" sz="1500" dirty="0" smtClean="0">
                <a:latin typeface="Cambria" pitchFamily="18" charset="0"/>
                <a:ea typeface="Cambria" pitchFamily="18" charset="0"/>
              </a:rPr>
              <a:t>Input is taken from the user/ donor of the masks</a:t>
            </a:r>
          </a:p>
        </p:txBody>
      </p:sp>
      <p:sp>
        <p:nvSpPr>
          <p:cNvPr id="7" name="TextBox 6"/>
          <p:cNvSpPr txBox="1"/>
          <p:nvPr/>
        </p:nvSpPr>
        <p:spPr>
          <a:xfrm>
            <a:off x="2571736" y="2071684"/>
            <a:ext cx="3071834" cy="784830"/>
          </a:xfrm>
          <a:prstGeom prst="rect">
            <a:avLst/>
          </a:prstGeom>
          <a:noFill/>
        </p:spPr>
        <p:txBody>
          <a:bodyPr wrap="square" rtlCol="0">
            <a:spAutoFit/>
          </a:bodyPr>
          <a:lstStyle/>
          <a:p>
            <a:pPr algn="ctr"/>
            <a:r>
              <a:rPr lang="en-US" sz="1500" dirty="0" smtClean="0">
                <a:latin typeface="Cambria" pitchFamily="18" charset="0"/>
                <a:ea typeface="Cambria" pitchFamily="18" charset="0"/>
              </a:rPr>
              <a:t>Information about identity, address and count of masks to be donated is stored in the database</a:t>
            </a:r>
            <a:r>
              <a:rPr lang="en-US" dirty="0" smtClean="0"/>
              <a:t>.</a:t>
            </a:r>
            <a:endParaRPr lang="en-US" dirty="0"/>
          </a:p>
        </p:txBody>
      </p:sp>
      <p:sp>
        <p:nvSpPr>
          <p:cNvPr id="8" name="TextBox 7"/>
          <p:cNvSpPr txBox="1"/>
          <p:nvPr/>
        </p:nvSpPr>
        <p:spPr>
          <a:xfrm>
            <a:off x="1285852" y="3071816"/>
            <a:ext cx="1357322" cy="553998"/>
          </a:xfrm>
          <a:prstGeom prst="rect">
            <a:avLst/>
          </a:prstGeom>
          <a:noFill/>
        </p:spPr>
        <p:txBody>
          <a:bodyPr wrap="square" rtlCol="0">
            <a:spAutoFit/>
          </a:bodyPr>
          <a:lstStyle/>
          <a:p>
            <a:pPr algn="ctr"/>
            <a:r>
              <a:rPr lang="en-US" sz="1500" dirty="0" smtClean="0">
                <a:latin typeface="Cambria" pitchFamily="18" charset="0"/>
                <a:ea typeface="Cambria" pitchFamily="18" charset="0"/>
              </a:rPr>
              <a:t>Intermediate page</a:t>
            </a:r>
          </a:p>
        </p:txBody>
      </p:sp>
      <p:sp>
        <p:nvSpPr>
          <p:cNvPr id="9" name="TextBox 8"/>
          <p:cNvSpPr txBox="1"/>
          <p:nvPr/>
        </p:nvSpPr>
        <p:spPr>
          <a:xfrm>
            <a:off x="5500694" y="3071816"/>
            <a:ext cx="1214446" cy="553998"/>
          </a:xfrm>
          <a:prstGeom prst="rect">
            <a:avLst/>
          </a:prstGeom>
          <a:noFill/>
        </p:spPr>
        <p:txBody>
          <a:bodyPr wrap="square" rtlCol="0">
            <a:spAutoFit/>
          </a:bodyPr>
          <a:lstStyle/>
          <a:p>
            <a:pPr algn="ctr"/>
            <a:r>
              <a:rPr lang="en-US" sz="1500" dirty="0" smtClean="0">
                <a:latin typeface="Cambria" pitchFamily="18" charset="0"/>
                <a:ea typeface="Cambria" pitchFamily="18" charset="0"/>
              </a:rPr>
              <a:t>Receiver page</a:t>
            </a:r>
          </a:p>
        </p:txBody>
      </p:sp>
      <p:sp>
        <p:nvSpPr>
          <p:cNvPr id="10" name="TextBox 9"/>
          <p:cNvSpPr txBox="1"/>
          <p:nvPr/>
        </p:nvSpPr>
        <p:spPr>
          <a:xfrm>
            <a:off x="714348" y="3857634"/>
            <a:ext cx="2571768" cy="1246495"/>
          </a:xfrm>
          <a:prstGeom prst="rect">
            <a:avLst/>
          </a:prstGeom>
          <a:noFill/>
        </p:spPr>
        <p:txBody>
          <a:bodyPr wrap="square" rtlCol="0">
            <a:spAutoFit/>
          </a:bodyPr>
          <a:lstStyle/>
          <a:p>
            <a:pPr algn="ctr"/>
            <a:r>
              <a:rPr lang="en-US" sz="1500" dirty="0" smtClean="0">
                <a:latin typeface="Cambria" pitchFamily="18" charset="0"/>
                <a:ea typeface="Cambria" pitchFamily="18" charset="0"/>
              </a:rPr>
              <a:t>As intermediate user is the actual collector of masks, information related to area and address of the donated masks is displayed here</a:t>
            </a:r>
            <a:r>
              <a:rPr lang="en-US" dirty="0" smtClean="0"/>
              <a:t>. </a:t>
            </a:r>
            <a:endParaRPr lang="en-US" dirty="0"/>
          </a:p>
        </p:txBody>
      </p:sp>
      <p:sp>
        <p:nvSpPr>
          <p:cNvPr id="11" name="TextBox 10"/>
          <p:cNvSpPr txBox="1"/>
          <p:nvPr/>
        </p:nvSpPr>
        <p:spPr>
          <a:xfrm>
            <a:off x="4857752" y="3857634"/>
            <a:ext cx="2500330" cy="1246495"/>
          </a:xfrm>
          <a:prstGeom prst="rect">
            <a:avLst/>
          </a:prstGeom>
          <a:noFill/>
        </p:spPr>
        <p:txBody>
          <a:bodyPr wrap="square" rtlCol="0">
            <a:spAutoFit/>
          </a:bodyPr>
          <a:lstStyle/>
          <a:p>
            <a:pPr algn="ctr"/>
            <a:r>
              <a:rPr lang="en-US" sz="1500" dirty="0" smtClean="0">
                <a:latin typeface="Cambria" pitchFamily="18" charset="0"/>
                <a:ea typeface="Cambria" pitchFamily="18" charset="0"/>
              </a:rPr>
              <a:t>The total count of masks collected by intermediate user is merged and final count is displayed on the receiver page.</a:t>
            </a:r>
          </a:p>
        </p:txBody>
      </p:sp>
      <p:cxnSp>
        <p:nvCxnSpPr>
          <p:cNvPr id="23" name="Straight Arrow Connector 22"/>
          <p:cNvCxnSpPr>
            <a:stCxn id="4" idx="2"/>
            <a:endCxn id="5" idx="0"/>
          </p:cNvCxnSpPr>
          <p:nvPr/>
        </p:nvCxnSpPr>
        <p:spPr>
          <a:xfrm rot="5400000">
            <a:off x="3983484" y="554473"/>
            <a:ext cx="176901"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6" idx="0"/>
          </p:cNvCxnSpPr>
          <p:nvPr/>
        </p:nvCxnSpPr>
        <p:spPr>
          <a:xfrm rot="5400000">
            <a:off x="3947765" y="1090258"/>
            <a:ext cx="248339"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1797724" y="3774390"/>
            <a:ext cx="26372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5941128" y="3774390"/>
            <a:ext cx="263727"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72132" y="2428874"/>
            <a:ext cx="500066"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5750727" y="2750345"/>
            <a:ext cx="64294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1643042" y="2786064"/>
            <a:ext cx="57150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928794" y="2500312"/>
            <a:ext cx="71438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2"/>
          </p:cNvCxnSpPr>
          <p:nvPr/>
        </p:nvCxnSpPr>
        <p:spPr>
          <a:xfrm rot="5400000">
            <a:off x="3911253" y="1945821"/>
            <a:ext cx="320570" cy="7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500298" y="4357700"/>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00298" y="3571882"/>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00298" y="2500312"/>
            <a:ext cx="157163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500298" y="1714494"/>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500298" y="928676"/>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406" y="1928808"/>
            <a:ext cx="1857388"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844" y="2000246"/>
            <a:ext cx="1785950" cy="877163"/>
          </a:xfrm>
          <a:prstGeom prst="rect">
            <a:avLst/>
          </a:prstGeom>
          <a:noFill/>
        </p:spPr>
        <p:txBody>
          <a:bodyPr wrap="square" rtlCol="0">
            <a:spAutoFit/>
          </a:bodyPr>
          <a:lstStyle/>
          <a:p>
            <a:r>
              <a:rPr lang="en-US" sz="1700" b="1" u="sng" dirty="0" smtClean="0"/>
              <a:t>MASK </a:t>
            </a:r>
          </a:p>
          <a:p>
            <a:r>
              <a:rPr lang="en-US" sz="1700" b="1" u="sng" dirty="0" smtClean="0"/>
              <a:t>MANAGEMENT SYSTEM</a:t>
            </a:r>
          </a:p>
        </p:txBody>
      </p:sp>
      <p:sp>
        <p:nvSpPr>
          <p:cNvPr id="6" name="Rounded Rectangle 5"/>
          <p:cNvSpPr/>
          <p:nvPr/>
        </p:nvSpPr>
        <p:spPr>
          <a:xfrm>
            <a:off x="2500298" y="214296"/>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71736" y="357172"/>
            <a:ext cx="1214446" cy="338554"/>
          </a:xfrm>
          <a:prstGeom prst="rect">
            <a:avLst/>
          </a:prstGeom>
          <a:noFill/>
        </p:spPr>
        <p:txBody>
          <a:bodyPr wrap="square" rtlCol="0">
            <a:spAutoFit/>
          </a:bodyPr>
          <a:lstStyle/>
          <a:p>
            <a:pPr algn="ctr"/>
            <a:r>
              <a:rPr lang="en-US" sz="1600" dirty="0" smtClean="0">
                <a:latin typeface="Cambria" pitchFamily="18" charset="0"/>
                <a:ea typeface="Cambria" pitchFamily="18" charset="0"/>
              </a:rPr>
              <a:t>DONOR</a:t>
            </a:r>
          </a:p>
        </p:txBody>
      </p:sp>
      <p:sp>
        <p:nvSpPr>
          <p:cNvPr id="14" name="TextBox 13"/>
          <p:cNvSpPr txBox="1"/>
          <p:nvPr/>
        </p:nvSpPr>
        <p:spPr>
          <a:xfrm>
            <a:off x="2500298" y="1000114"/>
            <a:ext cx="1571636" cy="338554"/>
          </a:xfrm>
          <a:prstGeom prst="rect">
            <a:avLst/>
          </a:prstGeom>
          <a:noFill/>
        </p:spPr>
        <p:txBody>
          <a:bodyPr wrap="square" rtlCol="0">
            <a:spAutoFit/>
          </a:bodyPr>
          <a:lstStyle/>
          <a:p>
            <a:pPr algn="ctr"/>
            <a:r>
              <a:rPr lang="en-US" sz="1600" dirty="0" smtClean="0">
                <a:latin typeface="Cambria" pitchFamily="18" charset="0"/>
                <a:ea typeface="Cambria" pitchFamily="18" charset="0"/>
              </a:rPr>
              <a:t>MUNCIPAL</a:t>
            </a:r>
          </a:p>
        </p:txBody>
      </p:sp>
      <p:sp>
        <p:nvSpPr>
          <p:cNvPr id="15" name="TextBox 14"/>
          <p:cNvSpPr txBox="1"/>
          <p:nvPr/>
        </p:nvSpPr>
        <p:spPr>
          <a:xfrm>
            <a:off x="2500298" y="1785932"/>
            <a:ext cx="1571636" cy="338554"/>
          </a:xfrm>
          <a:prstGeom prst="rect">
            <a:avLst/>
          </a:prstGeom>
          <a:noFill/>
        </p:spPr>
        <p:txBody>
          <a:bodyPr wrap="square" rtlCol="0">
            <a:spAutoFit/>
          </a:bodyPr>
          <a:lstStyle/>
          <a:p>
            <a:pPr algn="ctr"/>
            <a:r>
              <a:rPr lang="en-US" sz="1600" dirty="0" smtClean="0">
                <a:latin typeface="Cambria" pitchFamily="18" charset="0"/>
                <a:ea typeface="Cambria" pitchFamily="18" charset="0"/>
              </a:rPr>
              <a:t>RECEIVER</a:t>
            </a:r>
          </a:p>
        </p:txBody>
      </p:sp>
      <p:sp>
        <p:nvSpPr>
          <p:cNvPr id="16" name="TextBox 15"/>
          <p:cNvSpPr txBox="1"/>
          <p:nvPr/>
        </p:nvSpPr>
        <p:spPr>
          <a:xfrm>
            <a:off x="2571736" y="2500312"/>
            <a:ext cx="1428760" cy="830997"/>
          </a:xfrm>
          <a:prstGeom prst="rect">
            <a:avLst/>
          </a:prstGeom>
          <a:noFill/>
        </p:spPr>
        <p:txBody>
          <a:bodyPr wrap="square" rtlCol="0">
            <a:spAutoFit/>
          </a:bodyPr>
          <a:lstStyle/>
          <a:p>
            <a:pPr algn="ctr"/>
            <a:r>
              <a:rPr lang="en-US" sz="1600" dirty="0" smtClean="0">
                <a:latin typeface="Cambria" pitchFamily="18" charset="0"/>
                <a:ea typeface="Cambria" pitchFamily="18" charset="0"/>
              </a:rPr>
              <a:t>PIONEER OF THE PROGRAM</a:t>
            </a:r>
          </a:p>
        </p:txBody>
      </p:sp>
      <p:sp>
        <p:nvSpPr>
          <p:cNvPr id="17" name="TextBox 16"/>
          <p:cNvSpPr txBox="1"/>
          <p:nvPr/>
        </p:nvSpPr>
        <p:spPr>
          <a:xfrm>
            <a:off x="2143108" y="3714758"/>
            <a:ext cx="2286016" cy="338554"/>
          </a:xfrm>
          <a:prstGeom prst="rect">
            <a:avLst/>
          </a:prstGeom>
          <a:noFill/>
        </p:spPr>
        <p:txBody>
          <a:bodyPr wrap="square" rtlCol="0">
            <a:spAutoFit/>
          </a:bodyPr>
          <a:lstStyle/>
          <a:p>
            <a:pPr algn="ctr"/>
            <a:r>
              <a:rPr lang="en-US" sz="1600" dirty="0" smtClean="0">
                <a:latin typeface="Cambria" pitchFamily="18" charset="0"/>
                <a:ea typeface="Cambria" pitchFamily="18" charset="0"/>
              </a:rPr>
              <a:t>OUR TEAM</a:t>
            </a:r>
          </a:p>
        </p:txBody>
      </p:sp>
      <p:sp>
        <p:nvSpPr>
          <p:cNvPr id="18" name="TextBox 17"/>
          <p:cNvSpPr txBox="1"/>
          <p:nvPr/>
        </p:nvSpPr>
        <p:spPr>
          <a:xfrm>
            <a:off x="2571736" y="4500576"/>
            <a:ext cx="1428760" cy="338554"/>
          </a:xfrm>
          <a:prstGeom prst="rect">
            <a:avLst/>
          </a:prstGeom>
          <a:noFill/>
        </p:spPr>
        <p:txBody>
          <a:bodyPr wrap="square" rtlCol="0">
            <a:spAutoFit/>
          </a:bodyPr>
          <a:lstStyle/>
          <a:p>
            <a:pPr algn="ctr"/>
            <a:r>
              <a:rPr lang="en-US" sz="1600" dirty="0" smtClean="0">
                <a:latin typeface="Cambria" pitchFamily="18" charset="0"/>
                <a:ea typeface="Cambria" pitchFamily="18" charset="0"/>
              </a:rPr>
              <a:t>CONTACT US</a:t>
            </a:r>
          </a:p>
        </p:txBody>
      </p:sp>
      <p:cxnSp>
        <p:nvCxnSpPr>
          <p:cNvPr id="30" name="Straight Connector 29"/>
          <p:cNvCxnSpPr/>
          <p:nvPr/>
        </p:nvCxnSpPr>
        <p:spPr>
          <a:xfrm rot="5400000">
            <a:off x="142844" y="2571750"/>
            <a:ext cx="4143404"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1"/>
          </p:cNvCxnSpPr>
          <p:nvPr/>
        </p:nvCxnSpPr>
        <p:spPr>
          <a:xfrm>
            <a:off x="2214546" y="500048"/>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4546" y="1214428"/>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214546" y="2000246"/>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214546" y="2928940"/>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214546" y="3857634"/>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14546" y="4643452"/>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28794" y="2428874"/>
            <a:ext cx="285752"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43438" y="142858"/>
            <a:ext cx="3571900" cy="584775"/>
          </a:xfrm>
          <a:prstGeom prst="rect">
            <a:avLst/>
          </a:prstGeom>
          <a:noFill/>
        </p:spPr>
        <p:txBody>
          <a:bodyPr wrap="square" rtlCol="0">
            <a:spAutoFit/>
          </a:bodyPr>
          <a:lstStyle/>
          <a:p>
            <a:r>
              <a:rPr lang="en-US" sz="1600" dirty="0" smtClean="0">
                <a:latin typeface="Cambria" pitchFamily="18" charset="0"/>
                <a:ea typeface="Cambria" pitchFamily="18" charset="0"/>
              </a:rPr>
              <a:t>THIS PAGE WILL BE CONSISTS OF INFORMATION ABOUT THE USER</a:t>
            </a:r>
          </a:p>
        </p:txBody>
      </p:sp>
      <p:sp>
        <p:nvSpPr>
          <p:cNvPr id="44" name="TextBox 43"/>
          <p:cNvSpPr txBox="1"/>
          <p:nvPr/>
        </p:nvSpPr>
        <p:spPr>
          <a:xfrm>
            <a:off x="4643438" y="785800"/>
            <a:ext cx="4500562" cy="830997"/>
          </a:xfrm>
          <a:prstGeom prst="rect">
            <a:avLst/>
          </a:prstGeom>
          <a:noFill/>
        </p:spPr>
        <p:txBody>
          <a:bodyPr wrap="square" rtlCol="0">
            <a:spAutoFit/>
          </a:bodyPr>
          <a:lstStyle/>
          <a:p>
            <a:r>
              <a:rPr lang="en-US" sz="1600" dirty="0" smtClean="0">
                <a:latin typeface="Cambria" pitchFamily="18" charset="0"/>
                <a:ea typeface="Cambria" pitchFamily="18" charset="0"/>
              </a:rPr>
              <a:t>IS AN INETRMEDIATE PAGE CONSISTING OF VARIOUS ASPECTS LIKE THE LOCALITY WHERE THE MASKS ARE BEEN COLLECTED</a:t>
            </a:r>
          </a:p>
        </p:txBody>
      </p:sp>
      <p:sp>
        <p:nvSpPr>
          <p:cNvPr id="45" name="TextBox 44"/>
          <p:cNvSpPr txBox="1"/>
          <p:nvPr/>
        </p:nvSpPr>
        <p:spPr>
          <a:xfrm>
            <a:off x="4643438" y="1714494"/>
            <a:ext cx="3643338" cy="584775"/>
          </a:xfrm>
          <a:prstGeom prst="rect">
            <a:avLst/>
          </a:prstGeom>
          <a:noFill/>
        </p:spPr>
        <p:txBody>
          <a:bodyPr wrap="square" rtlCol="0">
            <a:spAutoFit/>
          </a:bodyPr>
          <a:lstStyle/>
          <a:p>
            <a:r>
              <a:rPr lang="en-US" sz="1600" dirty="0" smtClean="0">
                <a:latin typeface="Cambria" pitchFamily="18" charset="0"/>
                <a:ea typeface="Cambria" pitchFamily="18" charset="0"/>
              </a:rPr>
              <a:t>TOTAL DATA WILL BE PROVIDED TO THE END USER THROUGH THIS  PAGE</a:t>
            </a:r>
          </a:p>
        </p:txBody>
      </p:sp>
      <p:sp>
        <p:nvSpPr>
          <p:cNvPr id="46" name="TextBox 45"/>
          <p:cNvSpPr txBox="1"/>
          <p:nvPr/>
        </p:nvSpPr>
        <p:spPr>
          <a:xfrm>
            <a:off x="4643438" y="2500312"/>
            <a:ext cx="4572032" cy="830997"/>
          </a:xfrm>
          <a:prstGeom prst="rect">
            <a:avLst/>
          </a:prstGeom>
          <a:solidFill>
            <a:schemeClr val="tx2"/>
          </a:solidFill>
        </p:spPr>
        <p:txBody>
          <a:bodyPr wrap="square" rtlCol="0">
            <a:spAutoFit/>
          </a:bodyPr>
          <a:lstStyle/>
          <a:p>
            <a:r>
              <a:rPr lang="en-US" sz="1600" dirty="0" smtClean="0">
                <a:latin typeface="Cambria" pitchFamily="18" charset="0"/>
                <a:ea typeface="Cambria" pitchFamily="18" charset="0"/>
              </a:rPr>
              <a:t>THIS PAGE CONTAINS INFORMATION ABOUT DR. BINISH DESAI WHO IS THE INVENTOR OF THE SYSTEM</a:t>
            </a:r>
          </a:p>
        </p:txBody>
      </p:sp>
      <p:sp>
        <p:nvSpPr>
          <p:cNvPr id="47" name="TextBox 46"/>
          <p:cNvSpPr txBox="1"/>
          <p:nvPr/>
        </p:nvSpPr>
        <p:spPr>
          <a:xfrm>
            <a:off x="4643438" y="3429006"/>
            <a:ext cx="4286280" cy="830997"/>
          </a:xfrm>
          <a:prstGeom prst="rect">
            <a:avLst/>
          </a:prstGeom>
          <a:noFill/>
        </p:spPr>
        <p:txBody>
          <a:bodyPr wrap="square" rtlCol="0">
            <a:spAutoFit/>
          </a:bodyPr>
          <a:lstStyle/>
          <a:p>
            <a:r>
              <a:rPr lang="en-US" sz="1600" dirty="0" smtClean="0">
                <a:latin typeface="Cambria" pitchFamily="18" charset="0"/>
                <a:ea typeface="Cambria" pitchFamily="18" charset="0"/>
              </a:rPr>
              <a:t>THE GOAL OF OUR TEAM AND THE AIM BEHIND MAKING THIS PROJECT IS INCLUDED IN THIS PAGE</a:t>
            </a:r>
          </a:p>
        </p:txBody>
      </p:sp>
      <p:sp>
        <p:nvSpPr>
          <p:cNvPr id="48" name="TextBox 47"/>
          <p:cNvSpPr txBox="1"/>
          <p:nvPr/>
        </p:nvSpPr>
        <p:spPr>
          <a:xfrm>
            <a:off x="4643438" y="4357700"/>
            <a:ext cx="4357718" cy="584775"/>
          </a:xfrm>
          <a:prstGeom prst="rect">
            <a:avLst/>
          </a:prstGeom>
          <a:noFill/>
        </p:spPr>
        <p:txBody>
          <a:bodyPr wrap="square" rtlCol="0">
            <a:spAutoFit/>
          </a:bodyPr>
          <a:lstStyle/>
          <a:p>
            <a:r>
              <a:rPr lang="en-US" sz="1600" dirty="0" smtClean="0">
                <a:latin typeface="Cambria" pitchFamily="18" charset="0"/>
                <a:ea typeface="Cambria" pitchFamily="18" charset="0"/>
              </a:rPr>
              <a:t>PHONE NUMBERS AND EMAIL WILL BE PROVIDED TO CONTACT WITH OUR TEAM</a:t>
            </a:r>
          </a:p>
        </p:txBody>
      </p:sp>
      <p:sp>
        <p:nvSpPr>
          <p:cNvPr id="49" name="Striped Right Arrow 48"/>
          <p:cNvSpPr/>
          <p:nvPr/>
        </p:nvSpPr>
        <p:spPr>
          <a:xfrm>
            <a:off x="4214810" y="428610"/>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triped Right Arrow 49"/>
          <p:cNvSpPr/>
          <p:nvPr/>
        </p:nvSpPr>
        <p:spPr>
          <a:xfrm>
            <a:off x="4143372" y="1142990"/>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riped Right Arrow 50"/>
          <p:cNvSpPr/>
          <p:nvPr/>
        </p:nvSpPr>
        <p:spPr>
          <a:xfrm>
            <a:off x="4214810" y="1928808"/>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triped Right Arrow 51"/>
          <p:cNvSpPr/>
          <p:nvPr/>
        </p:nvSpPr>
        <p:spPr>
          <a:xfrm>
            <a:off x="4214810" y="2857502"/>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riped Right Arrow 52"/>
          <p:cNvSpPr/>
          <p:nvPr/>
        </p:nvSpPr>
        <p:spPr>
          <a:xfrm>
            <a:off x="4214810" y="3786196"/>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triped Right Arrow 53"/>
          <p:cNvSpPr/>
          <p:nvPr/>
        </p:nvSpPr>
        <p:spPr>
          <a:xfrm>
            <a:off x="4214810" y="4572014"/>
            <a:ext cx="428628" cy="14287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a:t>
            </a:r>
            <a:endParaRPr lang="en-US" u="sng" dirty="0"/>
          </a:p>
        </p:txBody>
      </p:sp>
      <p:sp>
        <p:nvSpPr>
          <p:cNvPr id="3" name="Text Placeholder 2"/>
          <p:cNvSpPr>
            <a:spLocks noGrp="1"/>
          </p:cNvSpPr>
          <p:nvPr>
            <p:ph type="body" idx="1"/>
          </p:nvPr>
        </p:nvSpPr>
        <p:spPr/>
        <p:txBody>
          <a:bodyPr/>
          <a:lstStyle/>
          <a:p>
            <a:r>
              <a:rPr lang="en-US" dirty="0" smtClean="0">
                <a:solidFill>
                  <a:srgbClr val="000000"/>
                </a:solidFill>
                <a:latin typeface="Cambria" pitchFamily="18" charset="0"/>
                <a:ea typeface="Cambria" pitchFamily="18" charset="0"/>
                <a:cs typeface="Arial"/>
                <a:sym typeface="Arial"/>
              </a:rPr>
              <a:t>Will help to collect masks properly </a:t>
            </a:r>
          </a:p>
          <a:p>
            <a:r>
              <a:rPr lang="en-US" dirty="0" smtClean="0">
                <a:solidFill>
                  <a:srgbClr val="000000"/>
                </a:solidFill>
                <a:latin typeface="Cambria" pitchFamily="18" charset="0"/>
                <a:ea typeface="Cambria" pitchFamily="18" charset="0"/>
                <a:cs typeface="Arial"/>
                <a:sym typeface="Arial"/>
              </a:rPr>
              <a:t>This site will help to manage data of collected masks.</a:t>
            </a:r>
          </a:p>
          <a:p>
            <a:r>
              <a:rPr lang="en-US" dirty="0" smtClean="0">
                <a:solidFill>
                  <a:srgbClr val="000000"/>
                </a:solidFill>
                <a:latin typeface="Cambria" pitchFamily="18" charset="0"/>
                <a:ea typeface="Cambria" pitchFamily="18" charset="0"/>
                <a:cs typeface="Arial"/>
                <a:sym typeface="Arial"/>
              </a:rPr>
              <a:t>It will provide information of how masks are going to processed.</a:t>
            </a:r>
          </a:p>
          <a:p>
            <a:r>
              <a:rPr lang="en-US" dirty="0" smtClean="0">
                <a:solidFill>
                  <a:srgbClr val="000000"/>
                </a:solidFill>
                <a:latin typeface="Cambria" pitchFamily="18" charset="0"/>
                <a:ea typeface="Cambria" pitchFamily="18" charset="0"/>
                <a:cs typeface="Arial"/>
                <a:sym typeface="Arial"/>
              </a:rPr>
              <a:t>This site can be used to aware people of consequences of improper disposal of masks.</a:t>
            </a:r>
          </a:p>
          <a:p>
            <a:r>
              <a:rPr lang="en-US" dirty="0" smtClean="0">
                <a:solidFill>
                  <a:srgbClr val="000000"/>
                </a:solidFill>
                <a:latin typeface="Cambria" pitchFamily="18" charset="0"/>
                <a:ea typeface="Cambria" pitchFamily="18" charset="0"/>
                <a:cs typeface="Arial"/>
                <a:sym typeface="Arial"/>
              </a:rPr>
              <a:t>It will allow people to register for mask donation and thus helping mask recycle organization. </a:t>
            </a:r>
          </a:p>
          <a:p>
            <a:r>
              <a:rPr lang="en-US" dirty="0" smtClean="0">
                <a:solidFill>
                  <a:srgbClr val="000000"/>
                </a:solidFill>
                <a:latin typeface="Cambria" pitchFamily="18" charset="0"/>
                <a:ea typeface="Cambria" pitchFamily="18" charset="0"/>
                <a:cs typeface="Arial"/>
                <a:sym typeface="Arial"/>
              </a:rPr>
              <a:t>Finding mask donor's location will be easy.</a:t>
            </a:r>
          </a:p>
          <a:p>
            <a:r>
              <a:rPr lang="en-US" dirty="0" smtClean="0">
                <a:solidFill>
                  <a:srgbClr val="000000"/>
                </a:solidFill>
                <a:latin typeface="Cambria" pitchFamily="18" charset="0"/>
                <a:ea typeface="Cambria" pitchFamily="18" charset="0"/>
                <a:cs typeface="Arial"/>
                <a:sym typeface="Arial"/>
              </a:rPr>
              <a:t>This site will act as a medium between mask recycle organization and public.</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Text Placeholder 2"/>
          <p:cNvSpPr>
            <a:spLocks noGrp="1"/>
          </p:cNvSpPr>
          <p:nvPr>
            <p:ph type="body" idx="1"/>
          </p:nvPr>
        </p:nvSpPr>
        <p:spPr>
          <a:xfrm>
            <a:off x="1071537" y="1122325"/>
            <a:ext cx="7143801" cy="3580500"/>
          </a:xfrm>
        </p:spPr>
        <p:txBody>
          <a:bodyPr/>
          <a:lstStyle/>
          <a:p>
            <a:r>
              <a:rPr lang="en-US" dirty="0" smtClean="0">
                <a:solidFill>
                  <a:srgbClr val="000000"/>
                </a:solidFill>
                <a:latin typeface="Cambria" pitchFamily="18" charset="0"/>
                <a:ea typeface="Cambria" pitchFamily="18" charset="0"/>
                <a:cs typeface="Arial"/>
                <a:sym typeface="Arial"/>
              </a:rPr>
              <a:t>As this is a third party system, we don’t have control over the entire process.</a:t>
            </a:r>
          </a:p>
          <a:p>
            <a:r>
              <a:rPr lang="en-US" dirty="0" smtClean="0">
                <a:solidFill>
                  <a:srgbClr val="000000"/>
                </a:solidFill>
                <a:latin typeface="Cambria" pitchFamily="18" charset="0"/>
                <a:ea typeface="Cambria" pitchFamily="18" charset="0"/>
                <a:cs typeface="Arial"/>
                <a:sym typeface="Arial"/>
              </a:rPr>
              <a:t>May face server leakage issue due to free local </a:t>
            </a:r>
            <a:r>
              <a:rPr lang="en-US" dirty="0" err="1" smtClean="0">
                <a:solidFill>
                  <a:srgbClr val="000000"/>
                </a:solidFill>
                <a:latin typeface="Cambria" pitchFamily="18" charset="0"/>
                <a:ea typeface="Cambria" pitchFamily="18" charset="0"/>
                <a:cs typeface="Arial"/>
                <a:sym typeface="Arial"/>
              </a:rPr>
              <a:t>hosting’s</a:t>
            </a:r>
            <a:r>
              <a:rPr lang="en-US" dirty="0" smtClean="0">
                <a:solidFill>
                  <a:srgbClr val="000000"/>
                </a:solidFill>
                <a:latin typeface="Cambria" pitchFamily="18" charset="0"/>
                <a:ea typeface="Cambria" pitchFamily="18" charset="0"/>
                <a:cs typeface="Arial"/>
                <a:sym typeface="Arial"/>
              </a:rPr>
              <a:t> low bandwidth.</a:t>
            </a:r>
          </a:p>
          <a:p>
            <a:r>
              <a:rPr lang="en-US" dirty="0" smtClean="0">
                <a:solidFill>
                  <a:srgbClr val="000000"/>
                </a:solidFill>
                <a:latin typeface="Cambria" pitchFamily="18" charset="0"/>
                <a:ea typeface="Cambria" pitchFamily="18" charset="0"/>
                <a:cs typeface="Arial"/>
                <a:sym typeface="Arial"/>
              </a:rPr>
              <a:t>Initially, we can register only few donors as hosting is free and also due to the database limit.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857238"/>
            <a:ext cx="7717500" cy="541500"/>
          </a:xfrm>
        </p:spPr>
        <p:txBody>
          <a:bodyPr/>
          <a:lstStyle/>
          <a:p>
            <a:r>
              <a:rPr lang="en-US" dirty="0" smtClean="0"/>
              <a:t>CONCLUSION/</a:t>
            </a:r>
            <a:br>
              <a:rPr lang="en-US" dirty="0" smtClean="0"/>
            </a:br>
            <a:r>
              <a:rPr lang="en-US" dirty="0" smtClean="0"/>
              <a:t>FUTURE SCOPE</a:t>
            </a:r>
            <a:endParaRPr lang="en-US" dirty="0"/>
          </a:p>
        </p:txBody>
      </p:sp>
      <p:sp>
        <p:nvSpPr>
          <p:cNvPr id="3" name="Text Placeholder 2"/>
          <p:cNvSpPr>
            <a:spLocks noGrp="1"/>
          </p:cNvSpPr>
          <p:nvPr>
            <p:ph type="body" idx="1"/>
          </p:nvPr>
        </p:nvSpPr>
        <p:spPr>
          <a:xfrm>
            <a:off x="714348" y="1643056"/>
            <a:ext cx="7717500" cy="2378119"/>
          </a:xfrm>
        </p:spPr>
        <p:txBody>
          <a:bodyPr/>
          <a:lstStyle/>
          <a:p>
            <a:pPr>
              <a:buNone/>
            </a:pPr>
            <a:r>
              <a:rPr lang="en-US" dirty="0" smtClean="0">
                <a:solidFill>
                  <a:srgbClr val="000000"/>
                </a:solidFill>
                <a:latin typeface="Cambria" pitchFamily="18" charset="0"/>
                <a:ea typeface="Cambria" pitchFamily="18" charset="0"/>
                <a:cs typeface="Arial"/>
                <a:sym typeface="Arial"/>
              </a:rPr>
              <a:t>	If conducted on a large scale our project has a high scope in reducing the mask waste. This certainly impacts not one but many factors, leading to a clean and green environment. It's a simple initiative to take up for everyone, throw it but in the right place. It needs little advertising and is possibly the easiest of methods to terminate mask waste. Not only it can reduce the mask waste, but promote people in participating in healthy activities.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dirty="0" err="1" smtClean="0">
                <a:solidFill>
                  <a:srgbClr val="000000"/>
                </a:solidFill>
                <a:latin typeface="Cambria" pitchFamily="18" charset="0"/>
                <a:ea typeface="Cambria" pitchFamily="18" charset="0"/>
                <a:cs typeface="Arial"/>
                <a:sym typeface="Arial"/>
              </a:rPr>
              <a:t>Abhi</a:t>
            </a:r>
            <a:r>
              <a:rPr lang="en-US" dirty="0" smtClean="0">
                <a:solidFill>
                  <a:srgbClr val="000000"/>
                </a:solidFill>
                <a:latin typeface="Cambria" pitchFamily="18" charset="0"/>
                <a:ea typeface="Cambria" pitchFamily="18" charset="0"/>
                <a:cs typeface="Arial"/>
                <a:sym typeface="Arial"/>
              </a:rPr>
              <a:t> and </a:t>
            </a:r>
            <a:r>
              <a:rPr lang="en-US" dirty="0" err="1" smtClean="0">
                <a:solidFill>
                  <a:srgbClr val="000000"/>
                </a:solidFill>
                <a:latin typeface="Cambria" pitchFamily="18" charset="0"/>
                <a:ea typeface="Cambria" pitchFamily="18" charset="0"/>
                <a:cs typeface="Arial"/>
                <a:sym typeface="Arial"/>
              </a:rPr>
              <a:t>Niyu</a:t>
            </a:r>
            <a:r>
              <a:rPr lang="en-US" dirty="0" smtClean="0">
                <a:solidFill>
                  <a:srgbClr val="000000"/>
                </a:solidFill>
                <a:latin typeface="Cambria" pitchFamily="18" charset="0"/>
                <a:ea typeface="Cambria" pitchFamily="18" charset="0"/>
                <a:cs typeface="Arial"/>
                <a:sym typeface="Arial"/>
              </a:rPr>
              <a:t> </a:t>
            </a:r>
            <a:r>
              <a:rPr lang="en-US" dirty="0" err="1" smtClean="0">
                <a:solidFill>
                  <a:srgbClr val="000000"/>
                </a:solidFill>
                <a:latin typeface="Cambria" pitchFamily="18" charset="0"/>
                <a:ea typeface="Cambria" pitchFamily="18" charset="0"/>
                <a:cs typeface="Arial"/>
                <a:sym typeface="Arial"/>
              </a:rPr>
              <a:t>Youtube</a:t>
            </a:r>
            <a:r>
              <a:rPr lang="en-US" dirty="0" smtClean="0">
                <a:solidFill>
                  <a:srgbClr val="000000"/>
                </a:solidFill>
                <a:latin typeface="Cambria" pitchFamily="18" charset="0"/>
                <a:ea typeface="Cambria" pitchFamily="18" charset="0"/>
                <a:cs typeface="Arial"/>
                <a:sym typeface="Arial"/>
              </a:rPr>
              <a:t> Channel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500034" y="1500180"/>
            <a:ext cx="3501560" cy="548527"/>
          </a:xfrm>
          <a:prstGeom prst="rect">
            <a:avLst/>
          </a:prstGeom>
        </p:spPr>
        <p:txBody>
          <a:bodyPr spcFirstLastPara="1" wrap="square" lIns="91425" tIns="91425" rIns="91425" bIns="91425" anchor="b" anchorCtr="0">
            <a:noAutofit/>
          </a:bodyPr>
          <a:lstStyle/>
          <a:p>
            <a:pPr algn="l"/>
            <a:r>
              <a:rPr lang="en-US" dirty="0" smtClean="0"/>
              <a:t>PRESENTED BY :-</a:t>
            </a:r>
            <a:endParaRPr/>
          </a:p>
        </p:txBody>
      </p:sp>
      <p:sp>
        <p:nvSpPr>
          <p:cNvPr id="4" name="TextBox 3"/>
          <p:cNvSpPr txBox="1"/>
          <p:nvPr/>
        </p:nvSpPr>
        <p:spPr>
          <a:xfrm>
            <a:off x="428596" y="2285998"/>
            <a:ext cx="3783364" cy="1538883"/>
          </a:xfrm>
          <a:prstGeom prst="rect">
            <a:avLst/>
          </a:prstGeom>
          <a:noFill/>
        </p:spPr>
        <p:txBody>
          <a:bodyPr wrap="square" rtlCol="0">
            <a:spAutoFit/>
          </a:bodyPr>
          <a:lstStyle/>
          <a:p>
            <a:r>
              <a:rPr lang="en-US" sz="1600" dirty="0" err="1" smtClean="0">
                <a:solidFill>
                  <a:schemeClr val="accent2"/>
                </a:solidFill>
                <a:latin typeface="Manjari"/>
                <a:ea typeface="Manjari"/>
                <a:cs typeface="Manjari"/>
                <a:sym typeface="Manjari"/>
              </a:rPr>
              <a:t>Patil</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Sanket</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Prakash</a:t>
            </a:r>
            <a:r>
              <a:rPr lang="en-US" sz="1600" dirty="0" smtClean="0">
                <a:solidFill>
                  <a:schemeClr val="accent2"/>
                </a:solidFill>
                <a:latin typeface="Manjari"/>
                <a:ea typeface="Manjari"/>
                <a:cs typeface="Manjari"/>
                <a:sym typeface="Manjari"/>
              </a:rPr>
              <a:t> A-78</a:t>
            </a:r>
          </a:p>
          <a:p>
            <a:r>
              <a:rPr lang="en-US" sz="1600" dirty="0" err="1" smtClean="0">
                <a:solidFill>
                  <a:schemeClr val="accent2"/>
                </a:solidFill>
                <a:latin typeface="Manjari"/>
                <a:ea typeface="Manjari"/>
                <a:cs typeface="Manjari"/>
                <a:sym typeface="Manjari"/>
              </a:rPr>
              <a:t>Patil</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Anjali</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Narendra</a:t>
            </a:r>
            <a:r>
              <a:rPr lang="en-US" sz="1600" dirty="0" smtClean="0">
                <a:solidFill>
                  <a:schemeClr val="accent2"/>
                </a:solidFill>
                <a:latin typeface="Manjari"/>
                <a:ea typeface="Manjari"/>
                <a:cs typeface="Manjari"/>
                <a:sym typeface="Manjari"/>
              </a:rPr>
              <a:t> A-77</a:t>
            </a:r>
          </a:p>
          <a:p>
            <a:r>
              <a:rPr lang="en-US" sz="1600" dirty="0" err="1" smtClean="0">
                <a:solidFill>
                  <a:schemeClr val="accent2"/>
                </a:solidFill>
                <a:latin typeface="Manjari"/>
                <a:ea typeface="Manjari"/>
                <a:cs typeface="Manjari"/>
                <a:sym typeface="Manjari"/>
              </a:rPr>
              <a:t>Niphade</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Ishwari</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Pramod</a:t>
            </a:r>
            <a:r>
              <a:rPr lang="en-US" sz="1600" dirty="0" smtClean="0">
                <a:solidFill>
                  <a:schemeClr val="accent2"/>
                </a:solidFill>
                <a:latin typeface="Manjari"/>
                <a:ea typeface="Manjari"/>
                <a:cs typeface="Manjari"/>
                <a:sym typeface="Manjari"/>
              </a:rPr>
              <a:t> A-76</a:t>
            </a:r>
          </a:p>
          <a:p>
            <a:r>
              <a:rPr lang="en-US" sz="1600" dirty="0" err="1" smtClean="0">
                <a:solidFill>
                  <a:schemeClr val="accent2"/>
                </a:solidFill>
                <a:latin typeface="Manjari"/>
                <a:ea typeface="Manjari"/>
                <a:cs typeface="Manjari"/>
                <a:sym typeface="Manjari"/>
              </a:rPr>
              <a:t>Rathod</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Shubham</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Dnyaneshwar</a:t>
            </a:r>
            <a:r>
              <a:rPr lang="en-US" sz="1600" dirty="0" smtClean="0">
                <a:solidFill>
                  <a:schemeClr val="accent2"/>
                </a:solidFill>
                <a:latin typeface="Manjari"/>
                <a:ea typeface="Manjari"/>
                <a:cs typeface="Manjari"/>
                <a:sym typeface="Manjari"/>
              </a:rPr>
              <a:t> A-69</a:t>
            </a:r>
          </a:p>
          <a:p>
            <a:r>
              <a:rPr lang="en-US" sz="1600" dirty="0" err="1" smtClean="0">
                <a:solidFill>
                  <a:schemeClr val="accent2"/>
                </a:solidFill>
                <a:latin typeface="Manjari"/>
                <a:ea typeface="Manjari"/>
                <a:cs typeface="Manjari"/>
                <a:sym typeface="Manjari"/>
              </a:rPr>
              <a:t>Pathak</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Tejal</a:t>
            </a:r>
            <a:r>
              <a:rPr lang="en-US" sz="1600" dirty="0" smtClean="0">
                <a:solidFill>
                  <a:schemeClr val="accent2"/>
                </a:solidFill>
                <a:latin typeface="Manjari"/>
                <a:ea typeface="Manjari"/>
                <a:cs typeface="Manjari"/>
                <a:sym typeface="Manjari"/>
              </a:rPr>
              <a:t> </a:t>
            </a:r>
            <a:r>
              <a:rPr lang="en-US" sz="1600" dirty="0" err="1" smtClean="0">
                <a:solidFill>
                  <a:schemeClr val="accent2"/>
                </a:solidFill>
                <a:latin typeface="Manjari"/>
                <a:ea typeface="Manjari"/>
                <a:cs typeface="Manjari"/>
                <a:sym typeface="Manjari"/>
              </a:rPr>
              <a:t>Prakash</a:t>
            </a:r>
            <a:r>
              <a:rPr lang="en-US" sz="1600" dirty="0" smtClean="0">
                <a:solidFill>
                  <a:schemeClr val="accent2"/>
                </a:solidFill>
                <a:latin typeface="Manjari"/>
                <a:ea typeface="Manjari"/>
                <a:cs typeface="Manjari"/>
                <a:sym typeface="Manjari"/>
              </a:rPr>
              <a:t> A-68</a:t>
            </a:r>
          </a:p>
          <a:p>
            <a:endParaRPr lang="en-US" dirty="0"/>
          </a:p>
        </p:txBody>
      </p:sp>
      <p:sp>
        <p:nvSpPr>
          <p:cNvPr id="5" name="TextBox 4"/>
          <p:cNvSpPr txBox="1"/>
          <p:nvPr/>
        </p:nvSpPr>
        <p:spPr>
          <a:xfrm>
            <a:off x="4929190" y="1428742"/>
            <a:ext cx="3143272" cy="553998"/>
          </a:xfrm>
          <a:prstGeom prst="rect">
            <a:avLst/>
          </a:prstGeom>
          <a:noFill/>
        </p:spPr>
        <p:txBody>
          <a:bodyPr wrap="square" rtlCol="0">
            <a:spAutoFit/>
          </a:bodyPr>
          <a:lstStyle/>
          <a:p>
            <a:r>
              <a:rPr lang="en-US" sz="3000" b="1" dirty="0" smtClean="0">
                <a:solidFill>
                  <a:schemeClr val="accent2"/>
                </a:solidFill>
                <a:latin typeface="Hammersmith One"/>
                <a:ea typeface="Hammersmith One"/>
                <a:cs typeface="Hammersmith One"/>
                <a:sym typeface="Hammersmith One"/>
              </a:rPr>
              <a:t>GUIDED BY :-</a:t>
            </a:r>
          </a:p>
        </p:txBody>
      </p:sp>
      <p:sp>
        <p:nvSpPr>
          <p:cNvPr id="7" name="TextBox 6"/>
          <p:cNvSpPr txBox="1"/>
          <p:nvPr/>
        </p:nvSpPr>
        <p:spPr>
          <a:xfrm>
            <a:off x="5214942" y="2285998"/>
            <a:ext cx="2381394" cy="338554"/>
          </a:xfrm>
          <a:prstGeom prst="rect">
            <a:avLst/>
          </a:prstGeom>
          <a:noFill/>
        </p:spPr>
        <p:txBody>
          <a:bodyPr wrap="square" rtlCol="0">
            <a:spAutoFit/>
          </a:bodyPr>
          <a:lstStyle/>
          <a:p>
            <a:r>
              <a:rPr lang="en-US" sz="1600" dirty="0" smtClean="0">
                <a:solidFill>
                  <a:schemeClr val="accent2"/>
                </a:solidFill>
                <a:latin typeface="Manjari"/>
                <a:ea typeface="Manjari"/>
                <a:cs typeface="Manjari"/>
                <a:sym typeface="Manjari"/>
              </a:rPr>
              <a:t>Prof. Amol J. </a:t>
            </a:r>
            <a:r>
              <a:rPr lang="en-US" sz="1600" dirty="0" err="1" smtClean="0">
                <a:solidFill>
                  <a:schemeClr val="accent2"/>
                </a:solidFill>
                <a:latin typeface="Manjari"/>
                <a:ea typeface="Manjari"/>
                <a:cs typeface="Manjari"/>
                <a:sym typeface="Manjari"/>
              </a:rPr>
              <a:t>Gosavi</a:t>
            </a:r>
            <a:endParaRPr lang="en-US" sz="1600" dirty="0" smtClean="0">
              <a:solidFill>
                <a:schemeClr val="accent2"/>
              </a:solidFill>
              <a:latin typeface="Manjari"/>
              <a:ea typeface="Manjari"/>
              <a:cs typeface="Manjari"/>
              <a:sym typeface="Manjari"/>
            </a:endParaRPr>
          </a:p>
        </p:txBody>
      </p:sp>
      <p:pic>
        <p:nvPicPr>
          <p:cNvPr id="8" name="Picture 7" descr="met.png"/>
          <p:cNvPicPr>
            <a:picLocks noChangeAspect="1"/>
          </p:cNvPicPr>
          <p:nvPr/>
        </p:nvPicPr>
        <p:blipFill>
          <a:blip r:embed="rId3"/>
          <a:stretch>
            <a:fillRect/>
          </a:stretch>
        </p:blipFill>
        <p:spPr>
          <a:xfrm>
            <a:off x="357158" y="285734"/>
            <a:ext cx="1584960" cy="1036320"/>
          </a:xfrm>
          <a:prstGeom prst="rect">
            <a:avLst/>
          </a:prstGeom>
        </p:spPr>
      </p:pic>
      <p:sp>
        <p:nvSpPr>
          <p:cNvPr id="9" name="TextBox 8"/>
          <p:cNvSpPr txBox="1"/>
          <p:nvPr/>
        </p:nvSpPr>
        <p:spPr>
          <a:xfrm>
            <a:off x="142844" y="4835723"/>
            <a:ext cx="5143536" cy="307777"/>
          </a:xfrm>
          <a:prstGeom prst="rect">
            <a:avLst/>
          </a:prstGeom>
          <a:noFill/>
        </p:spPr>
        <p:txBody>
          <a:bodyPr wrap="square" rtlCol="0">
            <a:spAutoFit/>
          </a:bodyPr>
          <a:lstStyle/>
          <a:p>
            <a:r>
              <a:rPr lang="en-US" b="1" dirty="0" smtClean="0"/>
              <a:t>MET BKC IOE , COUMPUTER SCIENCE, II YEAR 2020-2021</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71472" y="1000114"/>
            <a:ext cx="7717500" cy="3416400"/>
          </a:xfrm>
        </p:spPr>
        <p:txBody>
          <a:bodyPr/>
          <a:lstStyle/>
          <a:p>
            <a:pPr algn="just">
              <a:buNone/>
            </a:pPr>
            <a:r>
              <a:rPr lang="en-US" dirty="0" smtClean="0"/>
              <a:t>       In these days garbage and its disposal is a rising issue not only in our country but throughout the world. Large amount of waste is collected from the residential areas, industries, hospitals, etc. This waste is further taken to the landfills where it is either buried or burned. Neither one is good for us or for the environment. Burning garbage releases dangerous gases and dust which contribute to global warming and burying garbage also causes both air and water pollution. And the rest which is left at the landfills releases hazardous chemicals, gases and toxins which seeps into soil and water. During this corona pandemic increase in the waste due to non-reusable masks is a concern. These masks are abandoned everywhere, on the streets, in public areas, in water channels. Disposal masks contain plastics which pollute water and can harm animals who eat them or get tangled in them. For this issue, 27-year old Binish Desai, known as the recycle man of India, came </a:t>
            </a:r>
            <a:r>
              <a:rPr lang="en-US" dirty="0" err="1" smtClean="0"/>
              <a:t>forword</a:t>
            </a:r>
            <a:r>
              <a:rPr lang="en-US" dirty="0" smtClean="0"/>
              <a:t> with a solution to convert biomedical waste especially single-use masks, head cover and non-woven PPE kit into bricks. To make people more familiar with this concept of bricks from waste we intend to make this website. According to this project, some trash cans are kept in residential areas where people will collect their masks. Further the trash collecting truck by municipal corporation will collect those in a special box kept in it for masks collection from all over the city. These boxes will be transported to the dumping yard which will be collected from there. After collection it will be further sent to the address provided by Dr. Binish Desai. This project will help in proper disposal of large amount of bio-medical waste.</a:t>
            </a:r>
            <a:endParaRPr lang="en-US" dirty="0"/>
          </a:p>
        </p:txBody>
      </p:sp>
      <p:sp>
        <p:nvSpPr>
          <p:cNvPr id="3" name="Title 2"/>
          <p:cNvSpPr>
            <a:spLocks noGrp="1"/>
          </p:cNvSpPr>
          <p:nvPr>
            <p:ph type="title"/>
          </p:nvPr>
        </p:nvSpPr>
        <p:spPr>
          <a:xfrm>
            <a:off x="714348" y="285734"/>
            <a:ext cx="7717500" cy="541500"/>
          </a:xfrm>
        </p:spPr>
        <p:txBody>
          <a:bodyPr/>
          <a:lstStyle/>
          <a:p>
            <a:r>
              <a:rPr lang="en-US" dirty="0" smtClean="0"/>
              <a:t>ABSTRACT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357158" y="214296"/>
            <a:ext cx="428628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TABLE OF CONTENT </a:t>
            </a:r>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428596" y="857238"/>
            <a:ext cx="4643470" cy="5016758"/>
          </a:xfrm>
          <a:prstGeom prst="rect">
            <a:avLst/>
          </a:prstGeom>
          <a:noFill/>
        </p:spPr>
        <p:txBody>
          <a:bodyPr wrap="square" rtlCol="0">
            <a:spAutoFit/>
          </a:bodyPr>
          <a:lstStyle/>
          <a:p>
            <a:pPr marL="342900" indent="-342900">
              <a:lnSpc>
                <a:spcPct val="150000"/>
              </a:lnSpc>
              <a:buFont typeface="+mj-lt"/>
              <a:buAutoNum type="arabicPeriod"/>
            </a:pPr>
            <a:r>
              <a:rPr lang="en-US" sz="1600" dirty="0" smtClean="0">
                <a:latin typeface="Cambria" pitchFamily="18" charset="0"/>
                <a:ea typeface="Cambria" pitchFamily="18" charset="0"/>
              </a:rPr>
              <a:t>INTRODUCTION</a:t>
            </a:r>
          </a:p>
          <a:p>
            <a:pPr marL="342900" indent="-342900">
              <a:lnSpc>
                <a:spcPct val="150000"/>
              </a:lnSpc>
              <a:buFont typeface="+mj-lt"/>
              <a:buAutoNum type="arabicPeriod"/>
            </a:pPr>
            <a:r>
              <a:rPr lang="en-US" sz="1600" dirty="0" smtClean="0">
                <a:latin typeface="Cambria" pitchFamily="18" charset="0"/>
                <a:ea typeface="Cambria" pitchFamily="18" charset="0"/>
              </a:rPr>
              <a:t>OBJECTIVES</a:t>
            </a:r>
          </a:p>
          <a:p>
            <a:pPr marL="342900" indent="-342900">
              <a:lnSpc>
                <a:spcPct val="150000"/>
              </a:lnSpc>
              <a:buFont typeface="+mj-lt"/>
              <a:buAutoNum type="arabicPeriod"/>
            </a:pPr>
            <a:r>
              <a:rPr lang="en-US" sz="1600" dirty="0" smtClean="0">
                <a:latin typeface="Cambria" pitchFamily="18" charset="0"/>
                <a:ea typeface="Cambria" pitchFamily="18" charset="0"/>
              </a:rPr>
              <a:t>PROBLEM STATEMENT</a:t>
            </a:r>
          </a:p>
          <a:p>
            <a:pPr marL="342900" indent="-342900">
              <a:lnSpc>
                <a:spcPct val="150000"/>
              </a:lnSpc>
              <a:buFont typeface="+mj-lt"/>
              <a:buAutoNum type="arabicPeriod"/>
            </a:pPr>
            <a:r>
              <a:rPr lang="en-US" sz="1600" dirty="0" smtClean="0">
                <a:latin typeface="Cambria" pitchFamily="18" charset="0"/>
                <a:ea typeface="Cambria" pitchFamily="18" charset="0"/>
              </a:rPr>
              <a:t>LITERATURE REVIEW</a:t>
            </a:r>
          </a:p>
          <a:p>
            <a:pPr marL="342900" indent="-342900">
              <a:lnSpc>
                <a:spcPct val="150000"/>
              </a:lnSpc>
              <a:buFont typeface="+mj-lt"/>
              <a:buAutoNum type="arabicPeriod"/>
            </a:pPr>
            <a:r>
              <a:rPr lang="en-US" sz="1600" dirty="0" smtClean="0">
                <a:latin typeface="Cambria" pitchFamily="18" charset="0"/>
                <a:ea typeface="Cambria" pitchFamily="18" charset="0"/>
              </a:rPr>
              <a:t>SOFTWARE/ HARDWARE CONFIGURATION</a:t>
            </a:r>
          </a:p>
          <a:p>
            <a:pPr marL="342900" indent="-342900">
              <a:lnSpc>
                <a:spcPct val="150000"/>
              </a:lnSpc>
              <a:buFont typeface="+mj-lt"/>
              <a:buAutoNum type="arabicPeriod"/>
            </a:pPr>
            <a:r>
              <a:rPr lang="en-US" sz="1600" dirty="0" smtClean="0">
                <a:latin typeface="Cambria" pitchFamily="18" charset="0"/>
                <a:ea typeface="Cambria" pitchFamily="18" charset="0"/>
              </a:rPr>
              <a:t>SYSTEM ARCHITECTURE</a:t>
            </a:r>
          </a:p>
          <a:p>
            <a:pPr marL="342900" indent="-342900">
              <a:lnSpc>
                <a:spcPct val="150000"/>
              </a:lnSpc>
              <a:buFont typeface="+mj-lt"/>
              <a:buAutoNum type="arabicPeriod"/>
            </a:pPr>
            <a:r>
              <a:rPr lang="en-US" sz="1600" dirty="0" smtClean="0">
                <a:latin typeface="Cambria" pitchFamily="18" charset="0"/>
                <a:ea typeface="Cambria" pitchFamily="18" charset="0"/>
              </a:rPr>
              <a:t>WORKFLOW</a:t>
            </a:r>
          </a:p>
          <a:p>
            <a:pPr marL="342900" indent="-342900">
              <a:lnSpc>
                <a:spcPct val="150000"/>
              </a:lnSpc>
              <a:buFont typeface="+mj-lt"/>
              <a:buAutoNum type="arabicPeriod"/>
            </a:pPr>
            <a:r>
              <a:rPr lang="en-US" sz="1600" dirty="0" smtClean="0">
                <a:latin typeface="Cambria" pitchFamily="18" charset="0"/>
                <a:ea typeface="Cambria" pitchFamily="18" charset="0"/>
              </a:rPr>
              <a:t>ADVANTAGES</a:t>
            </a:r>
          </a:p>
          <a:p>
            <a:pPr marL="342900" indent="-342900">
              <a:lnSpc>
                <a:spcPct val="150000"/>
              </a:lnSpc>
              <a:buFont typeface="+mj-lt"/>
              <a:buAutoNum type="arabicPeriod"/>
            </a:pPr>
            <a:r>
              <a:rPr lang="en-US" sz="1600" dirty="0" smtClean="0">
                <a:latin typeface="Cambria" pitchFamily="18" charset="0"/>
                <a:ea typeface="Cambria" pitchFamily="18" charset="0"/>
              </a:rPr>
              <a:t>DISADVANTAGES</a:t>
            </a:r>
          </a:p>
          <a:p>
            <a:pPr marL="342900" indent="-342900">
              <a:lnSpc>
                <a:spcPct val="150000"/>
              </a:lnSpc>
              <a:buFont typeface="+mj-lt"/>
              <a:buAutoNum type="arabicPeriod"/>
            </a:pPr>
            <a:r>
              <a:rPr lang="en-US" sz="1600" dirty="0" smtClean="0">
                <a:latin typeface="Cambria" pitchFamily="18" charset="0"/>
                <a:ea typeface="Cambria" pitchFamily="18" charset="0"/>
              </a:rPr>
              <a:t>CONCLUSION/ FUTURE SCOPE</a:t>
            </a:r>
          </a:p>
          <a:p>
            <a:pPr marL="342900" indent="-342900">
              <a:lnSpc>
                <a:spcPct val="150000"/>
              </a:lnSpc>
              <a:buFont typeface="+mj-lt"/>
              <a:buAutoNum type="arabicPeriod"/>
            </a:pPr>
            <a:r>
              <a:rPr lang="en-US" sz="1600" dirty="0" smtClean="0">
                <a:latin typeface="Cambria" pitchFamily="18" charset="0"/>
                <a:ea typeface="Cambria" pitchFamily="18" charset="0"/>
              </a:rPr>
              <a:t>REFERENCES</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23554" name="AutoShape 2" descr="The world is drowning in used face masks. Should we turn them into fuel? |  Gr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The world is drowning in used face masks. Should we turn them into fuel? |  Gr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 (1).jpg"/>
          <p:cNvPicPr>
            <a:picLocks noChangeAspect="1"/>
          </p:cNvPicPr>
          <p:nvPr/>
        </p:nvPicPr>
        <p:blipFill>
          <a:blip r:embed="rId3"/>
          <a:stretch>
            <a:fillRect/>
          </a:stretch>
        </p:blipFill>
        <p:spPr>
          <a:xfrm>
            <a:off x="4857752" y="500048"/>
            <a:ext cx="3305708" cy="1857388"/>
          </a:xfrm>
          <a:prstGeom prst="rect">
            <a:avLst/>
          </a:prstGeom>
        </p:spPr>
      </p:pic>
      <p:pic>
        <p:nvPicPr>
          <p:cNvPr id="10" name="Picture 9" descr="project.jfif"/>
          <p:cNvPicPr>
            <a:picLocks noChangeAspect="1"/>
          </p:cNvPicPr>
          <p:nvPr/>
        </p:nvPicPr>
        <p:blipFill>
          <a:blip r:embed="rId4"/>
          <a:stretch>
            <a:fillRect/>
          </a:stretch>
        </p:blipFill>
        <p:spPr>
          <a:xfrm>
            <a:off x="5357818" y="2857502"/>
            <a:ext cx="2821597" cy="1714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p:txBody>
          <a:bodyPr/>
          <a:lstStyle/>
          <a:p>
            <a:pPr lvl="0"/>
            <a:r>
              <a:rPr lang="en-US" smtClean="0"/>
              <a:t>INTRODUCTION</a:t>
            </a:r>
            <a:endParaRPr lang="en-US"/>
          </a:p>
        </p:txBody>
      </p:sp>
      <p:sp>
        <p:nvSpPr>
          <p:cNvPr id="1370" name="Google Shape;1370;p59"/>
          <p:cNvSpPr txBox="1">
            <a:spLocks noGrp="1"/>
          </p:cNvSpPr>
          <p:nvPr>
            <p:ph type="subTitle" idx="1"/>
          </p:nvPr>
        </p:nvSpPr>
        <p:spPr/>
        <p:txBody>
          <a:bodyPr/>
          <a:lstStyle/>
          <a:p>
            <a:pPr>
              <a:buNone/>
            </a:pPr>
            <a:r>
              <a:rPr lang="en-US" dirty="0" smtClean="0">
                <a:sym typeface="Arial"/>
              </a:rPr>
              <a:t>      </a:t>
            </a:r>
            <a:r>
              <a:rPr lang="en-US" sz="1800" dirty="0" smtClean="0">
                <a:solidFill>
                  <a:srgbClr val="000000"/>
                </a:solidFill>
                <a:latin typeface="Cambria" pitchFamily="18" charset="0"/>
                <a:ea typeface="Cambria" pitchFamily="18" charset="0"/>
                <a:cs typeface="Arial"/>
                <a:sym typeface="Arial"/>
              </a:rPr>
              <a:t>During these </a:t>
            </a:r>
            <a:r>
              <a:rPr lang="en-US" sz="1800" dirty="0" err="1" smtClean="0">
                <a:solidFill>
                  <a:srgbClr val="000000"/>
                </a:solidFill>
                <a:latin typeface="Cambria" pitchFamily="18" charset="0"/>
                <a:ea typeface="Cambria" pitchFamily="18" charset="0"/>
                <a:cs typeface="Arial"/>
                <a:sym typeface="Arial"/>
              </a:rPr>
              <a:t>covid</a:t>
            </a:r>
            <a:r>
              <a:rPr lang="en-US" sz="1800" dirty="0" smtClean="0">
                <a:solidFill>
                  <a:srgbClr val="000000"/>
                </a:solidFill>
                <a:latin typeface="Cambria" pitchFamily="18" charset="0"/>
                <a:ea typeface="Cambria" pitchFamily="18" charset="0"/>
                <a:cs typeface="Arial"/>
                <a:sym typeface="Arial"/>
              </a:rPr>
              <a:t> times the management of biomedical waste is one of the major issue the world is facing. To help prevent this issue, 27-year old Dr. Binish Desai, known as the recycle man of India, came forward with a solution to convert biomedical waste especially single-use masks, head cover and non-woven PPE kit into bricks. </a:t>
            </a:r>
          </a:p>
          <a:p>
            <a:pPr>
              <a:buNone/>
            </a:pPr>
            <a:r>
              <a:rPr lang="en-US" sz="1800" dirty="0" smtClean="0">
                <a:solidFill>
                  <a:srgbClr val="000000"/>
                </a:solidFill>
                <a:latin typeface="Cambria" pitchFamily="18" charset="0"/>
                <a:ea typeface="Cambria" pitchFamily="18" charset="0"/>
                <a:cs typeface="Arial"/>
                <a:sym typeface="Arial"/>
              </a:rPr>
              <a:t>      To give a technical support to this innovative idea is what we wish. Thus we intend to make a website which will allow the user to easily access this idea and it'll help the receiver to remain well informed about the locations from where they are receiving the masks.</a:t>
            </a:r>
          </a:p>
          <a:p>
            <a:pPr lvl="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Subtitle 2"/>
          <p:cNvSpPr>
            <a:spLocks noGrp="1"/>
          </p:cNvSpPr>
          <p:nvPr>
            <p:ph type="subTitle" idx="1"/>
          </p:nvPr>
        </p:nvSpPr>
        <p:spPr/>
        <p:txBody>
          <a:bodyPr/>
          <a:lstStyle/>
          <a:p>
            <a:pPr marL="342900" lvl="0" algn="ctr">
              <a:spcAft>
                <a:spcPts val="1200"/>
              </a:spcAft>
              <a:buFont typeface="+mj-lt"/>
              <a:buAutoNum type="arabicPeriod"/>
            </a:pPr>
            <a:r>
              <a:rPr lang="en-US" sz="1800" dirty="0" smtClean="0">
                <a:solidFill>
                  <a:srgbClr val="000000"/>
                </a:solidFill>
                <a:latin typeface="Cambria" pitchFamily="18" charset="0"/>
                <a:ea typeface="Cambria" pitchFamily="18" charset="0"/>
                <a:cs typeface="Arial"/>
                <a:sym typeface="Arial"/>
              </a:rPr>
              <a:t>Creating technical support, software background and interface for mask collection task</a:t>
            </a:r>
          </a:p>
          <a:p>
            <a:pPr marL="342900" lvl="0" algn="ctr">
              <a:spcAft>
                <a:spcPts val="1200"/>
              </a:spcAft>
              <a:buFont typeface="+mj-lt"/>
              <a:buAutoNum type="arabicPeriod"/>
            </a:pPr>
            <a:r>
              <a:rPr lang="en-US" sz="1800" dirty="0" smtClean="0">
                <a:solidFill>
                  <a:srgbClr val="000000"/>
                </a:solidFill>
                <a:latin typeface="Cambria" pitchFamily="18" charset="0"/>
                <a:ea typeface="Cambria" pitchFamily="18" charset="0"/>
                <a:cs typeface="Arial"/>
                <a:sym typeface="Arial"/>
              </a:rPr>
              <a:t>Fulfilling the requirement by SPPU for PBL subject eventually improving our coding skills.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5720" y="1214428"/>
            <a:ext cx="3357586" cy="3357586"/>
          </a:xfrm>
        </p:spPr>
        <p:txBody>
          <a:bodyPr/>
          <a:lstStyle/>
          <a:p>
            <a:pPr algn="just">
              <a:buNone/>
            </a:pPr>
            <a:r>
              <a:rPr lang="en-US" sz="1800" dirty="0" smtClean="0"/>
              <a:t>     </a:t>
            </a:r>
            <a:r>
              <a:rPr lang="en-US" sz="1800" dirty="0" smtClean="0">
                <a:solidFill>
                  <a:srgbClr val="000000"/>
                </a:solidFill>
                <a:latin typeface="Cambria" pitchFamily="18" charset="0"/>
                <a:ea typeface="Cambria" pitchFamily="18" charset="0"/>
                <a:cs typeface="Arial"/>
                <a:sym typeface="Arial"/>
              </a:rPr>
              <a:t>As mentioned in the introduction, Dr. Binish Desai is working on a project to convert reusable masks and PPE kits into bricks. A technical support is needed for such projects to maintain the database. To maintain the record of received materials  is a need.</a:t>
            </a:r>
          </a:p>
        </p:txBody>
      </p:sp>
      <p:sp>
        <p:nvSpPr>
          <p:cNvPr id="3" name="Title 2"/>
          <p:cNvSpPr>
            <a:spLocks noGrp="1"/>
          </p:cNvSpPr>
          <p:nvPr>
            <p:ph type="title"/>
          </p:nvPr>
        </p:nvSpPr>
        <p:spPr>
          <a:xfrm>
            <a:off x="428596" y="642924"/>
            <a:ext cx="3858750" cy="541500"/>
          </a:xfrm>
        </p:spPr>
        <p:txBody>
          <a:bodyPr/>
          <a:lstStyle/>
          <a:p>
            <a:pPr algn="l"/>
            <a:r>
              <a:rPr lang="en-US" dirty="0" smtClean="0"/>
              <a:t>PROBLEM STATEMENT</a:t>
            </a:r>
            <a:endParaRPr lang="en-US" dirty="0"/>
          </a:p>
        </p:txBody>
      </p:sp>
      <p:sp>
        <p:nvSpPr>
          <p:cNvPr id="7" name="Rectangle 6"/>
          <p:cNvSpPr/>
          <p:nvPr/>
        </p:nvSpPr>
        <p:spPr>
          <a:xfrm>
            <a:off x="5000628" y="3929072"/>
            <a:ext cx="357190"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5643570" y="3000378"/>
            <a:ext cx="357190" cy="128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786710" y="1357304"/>
            <a:ext cx="357190" cy="29289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7072330" y="2571750"/>
            <a:ext cx="357190" cy="17145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6357950" y="2786064"/>
            <a:ext cx="357190" cy="15001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p:cNvCxnSpPr/>
          <p:nvPr/>
        </p:nvCxnSpPr>
        <p:spPr>
          <a:xfrm rot="5400000">
            <a:off x="2858282" y="2785270"/>
            <a:ext cx="3714776"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4500562" y="4286262"/>
            <a:ext cx="3929090" cy="1031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57752" y="3429006"/>
            <a:ext cx="571504" cy="307777"/>
          </a:xfrm>
          <a:prstGeom prst="rect">
            <a:avLst/>
          </a:prstGeom>
          <a:noFill/>
        </p:spPr>
        <p:txBody>
          <a:bodyPr wrap="square" rtlCol="0">
            <a:spAutoFit/>
          </a:bodyPr>
          <a:lstStyle/>
          <a:p>
            <a:pPr algn="ctr"/>
            <a:r>
              <a:rPr lang="en-US" dirty="0" smtClean="0"/>
              <a:t>7.5</a:t>
            </a:r>
            <a:endParaRPr lang="en-US" dirty="0"/>
          </a:p>
        </p:txBody>
      </p:sp>
      <p:sp>
        <p:nvSpPr>
          <p:cNvPr id="18" name="TextBox 17"/>
          <p:cNvSpPr txBox="1"/>
          <p:nvPr/>
        </p:nvSpPr>
        <p:spPr>
          <a:xfrm>
            <a:off x="5429256" y="2571750"/>
            <a:ext cx="714380" cy="307777"/>
          </a:xfrm>
          <a:prstGeom prst="rect">
            <a:avLst/>
          </a:prstGeom>
          <a:noFill/>
        </p:spPr>
        <p:txBody>
          <a:bodyPr wrap="square" rtlCol="0">
            <a:spAutoFit/>
          </a:bodyPr>
          <a:lstStyle/>
          <a:p>
            <a:pPr algn="ctr"/>
            <a:r>
              <a:rPr lang="en-US" dirty="0" smtClean="0"/>
              <a:t>10.4</a:t>
            </a:r>
            <a:endParaRPr lang="en-US" dirty="0"/>
          </a:p>
        </p:txBody>
      </p:sp>
      <p:sp>
        <p:nvSpPr>
          <p:cNvPr id="19" name="TextBox 18"/>
          <p:cNvSpPr txBox="1"/>
          <p:nvPr/>
        </p:nvSpPr>
        <p:spPr>
          <a:xfrm>
            <a:off x="6143636" y="2285998"/>
            <a:ext cx="642942" cy="307777"/>
          </a:xfrm>
          <a:prstGeom prst="rect">
            <a:avLst/>
          </a:prstGeom>
          <a:noFill/>
        </p:spPr>
        <p:txBody>
          <a:bodyPr wrap="square" rtlCol="0">
            <a:spAutoFit/>
          </a:bodyPr>
          <a:lstStyle/>
          <a:p>
            <a:pPr algn="ctr"/>
            <a:r>
              <a:rPr lang="en-US" dirty="0" smtClean="0"/>
              <a:t>11.1</a:t>
            </a:r>
            <a:endParaRPr lang="en-US" dirty="0"/>
          </a:p>
        </p:txBody>
      </p:sp>
      <p:sp>
        <p:nvSpPr>
          <p:cNvPr id="20" name="TextBox 19"/>
          <p:cNvSpPr txBox="1"/>
          <p:nvPr/>
        </p:nvSpPr>
        <p:spPr>
          <a:xfrm>
            <a:off x="6929454" y="2143122"/>
            <a:ext cx="642942" cy="307777"/>
          </a:xfrm>
          <a:prstGeom prst="rect">
            <a:avLst/>
          </a:prstGeom>
          <a:noFill/>
        </p:spPr>
        <p:txBody>
          <a:bodyPr wrap="square" rtlCol="0">
            <a:spAutoFit/>
          </a:bodyPr>
          <a:lstStyle/>
          <a:p>
            <a:pPr algn="ctr"/>
            <a:r>
              <a:rPr lang="en-US" dirty="0" smtClean="0"/>
              <a:t>11.7</a:t>
            </a:r>
            <a:endParaRPr lang="en-US" dirty="0"/>
          </a:p>
        </p:txBody>
      </p:sp>
      <p:sp>
        <p:nvSpPr>
          <p:cNvPr id="21" name="TextBox 20"/>
          <p:cNvSpPr txBox="1"/>
          <p:nvPr/>
        </p:nvSpPr>
        <p:spPr>
          <a:xfrm>
            <a:off x="7500958" y="928676"/>
            <a:ext cx="857256" cy="307777"/>
          </a:xfrm>
          <a:prstGeom prst="rect">
            <a:avLst/>
          </a:prstGeom>
          <a:noFill/>
        </p:spPr>
        <p:txBody>
          <a:bodyPr wrap="square" rtlCol="0">
            <a:spAutoFit/>
          </a:bodyPr>
          <a:lstStyle/>
          <a:p>
            <a:pPr algn="ctr"/>
            <a:r>
              <a:rPr lang="en-US" dirty="0" smtClean="0"/>
              <a:t>17.5</a:t>
            </a:r>
            <a:endParaRPr lang="en-US" dirty="0"/>
          </a:p>
        </p:txBody>
      </p:sp>
      <p:cxnSp>
        <p:nvCxnSpPr>
          <p:cNvPr id="23" name="Straight Arrow Connector 22"/>
          <p:cNvCxnSpPr/>
          <p:nvPr/>
        </p:nvCxnSpPr>
        <p:spPr>
          <a:xfrm rot="5400000" flipH="1" flipV="1">
            <a:off x="4679157" y="892957"/>
            <a:ext cx="71438" cy="1588"/>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358214" y="4286262"/>
            <a:ext cx="205584" cy="10318"/>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57752" y="142858"/>
            <a:ext cx="3071834" cy="738664"/>
          </a:xfrm>
          <a:prstGeom prst="rect">
            <a:avLst/>
          </a:prstGeom>
          <a:noFill/>
        </p:spPr>
        <p:txBody>
          <a:bodyPr wrap="square" rtlCol="0">
            <a:spAutoFit/>
          </a:bodyPr>
          <a:lstStyle/>
          <a:p>
            <a:r>
              <a:rPr lang="en-US" dirty="0" smtClean="0"/>
              <a:t>Volume of the </a:t>
            </a:r>
            <a:r>
              <a:rPr lang="en-US" dirty="0" err="1" smtClean="0"/>
              <a:t>coronavirus</a:t>
            </a:r>
            <a:r>
              <a:rPr lang="en-US" dirty="0" smtClean="0"/>
              <a:t> biomedical waste generated across India as of July 202, by state</a:t>
            </a:r>
            <a:endParaRPr lang="en-US" dirty="0"/>
          </a:p>
        </p:txBody>
      </p:sp>
      <p:sp>
        <p:nvSpPr>
          <p:cNvPr id="27" name="TextBox 26"/>
          <p:cNvSpPr txBox="1"/>
          <p:nvPr/>
        </p:nvSpPr>
        <p:spPr>
          <a:xfrm>
            <a:off x="4929190" y="4620280"/>
            <a:ext cx="4071966" cy="523220"/>
          </a:xfrm>
          <a:prstGeom prst="rect">
            <a:avLst/>
          </a:prstGeom>
          <a:noFill/>
        </p:spPr>
        <p:txBody>
          <a:bodyPr wrap="square" rtlCol="0">
            <a:spAutoFit/>
          </a:bodyPr>
          <a:lstStyle/>
          <a:p>
            <a:r>
              <a:rPr lang="en-US" dirty="0" err="1" smtClean="0"/>
              <a:t>Resourse</a:t>
            </a:r>
            <a:r>
              <a:rPr lang="en-US" dirty="0" smtClean="0"/>
              <a:t> : An article published by </a:t>
            </a:r>
            <a:r>
              <a:rPr lang="en-US" dirty="0" err="1" smtClean="0"/>
              <a:t>Madhumitha</a:t>
            </a:r>
            <a:r>
              <a:rPr lang="en-US" dirty="0" smtClean="0"/>
              <a:t> </a:t>
            </a:r>
            <a:r>
              <a:rPr lang="en-US" dirty="0" err="1" smtClean="0"/>
              <a:t>Jaganmohan</a:t>
            </a:r>
            <a:r>
              <a:rPr lang="en-US" dirty="0" smtClean="0"/>
              <a:t>, Jan 6, 2021</a:t>
            </a:r>
            <a:endParaRPr lang="en-US" dirty="0"/>
          </a:p>
        </p:txBody>
      </p:sp>
      <p:cxnSp>
        <p:nvCxnSpPr>
          <p:cNvPr id="28" name="Straight Arrow Connector 27"/>
          <p:cNvCxnSpPr/>
          <p:nvPr/>
        </p:nvCxnSpPr>
        <p:spPr>
          <a:xfrm rot="16200000" flipH="1">
            <a:off x="4644232" y="4642658"/>
            <a:ext cx="142876" cy="1588"/>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4429124" y="4286262"/>
            <a:ext cx="142876" cy="1588"/>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2551972" y="2020012"/>
            <a:ext cx="3857652" cy="246221"/>
          </a:xfrm>
          <a:prstGeom prst="rect">
            <a:avLst/>
          </a:prstGeom>
          <a:noFill/>
        </p:spPr>
        <p:txBody>
          <a:bodyPr wrap="square" rtlCol="0">
            <a:spAutoFit/>
          </a:bodyPr>
          <a:lstStyle/>
          <a:p>
            <a:r>
              <a:rPr lang="en-US" sz="1000" dirty="0" smtClean="0"/>
              <a:t>Waste generated in metric tones per day</a:t>
            </a:r>
            <a:endParaRPr lang="en-US" sz="1000" dirty="0"/>
          </a:p>
        </p:txBody>
      </p:sp>
      <p:sp>
        <p:nvSpPr>
          <p:cNvPr id="37" name="TextBox 36"/>
          <p:cNvSpPr txBox="1"/>
          <p:nvPr/>
        </p:nvSpPr>
        <p:spPr>
          <a:xfrm>
            <a:off x="4857752" y="4357700"/>
            <a:ext cx="571504" cy="338554"/>
          </a:xfrm>
          <a:prstGeom prst="rect">
            <a:avLst/>
          </a:prstGeom>
          <a:noFill/>
        </p:spPr>
        <p:txBody>
          <a:bodyPr wrap="square" rtlCol="0">
            <a:spAutoFit/>
          </a:bodyPr>
          <a:lstStyle/>
          <a:p>
            <a:r>
              <a:rPr lang="en-US" sz="800" dirty="0" smtClean="0"/>
              <a:t>Madhya</a:t>
            </a:r>
          </a:p>
          <a:p>
            <a:r>
              <a:rPr lang="en-US" sz="800" dirty="0" smtClean="0"/>
              <a:t>Pradesh</a:t>
            </a:r>
            <a:endParaRPr lang="en-US" sz="800" dirty="0"/>
          </a:p>
        </p:txBody>
      </p:sp>
      <p:sp>
        <p:nvSpPr>
          <p:cNvPr id="38" name="TextBox 37"/>
          <p:cNvSpPr txBox="1"/>
          <p:nvPr/>
        </p:nvSpPr>
        <p:spPr>
          <a:xfrm>
            <a:off x="5429256" y="4357700"/>
            <a:ext cx="681597" cy="215444"/>
          </a:xfrm>
          <a:prstGeom prst="rect">
            <a:avLst/>
          </a:prstGeom>
          <a:noFill/>
        </p:spPr>
        <p:txBody>
          <a:bodyPr wrap="none" rtlCol="0">
            <a:spAutoFit/>
          </a:bodyPr>
          <a:lstStyle/>
          <a:p>
            <a:r>
              <a:rPr lang="en-US" sz="800" dirty="0" err="1" smtClean="0"/>
              <a:t>TamilNadu</a:t>
            </a:r>
            <a:endParaRPr lang="en-US" sz="800" dirty="0"/>
          </a:p>
        </p:txBody>
      </p:sp>
      <p:sp>
        <p:nvSpPr>
          <p:cNvPr id="39" name="TextBox 38"/>
          <p:cNvSpPr txBox="1"/>
          <p:nvPr/>
        </p:nvSpPr>
        <p:spPr>
          <a:xfrm>
            <a:off x="6286512" y="4357700"/>
            <a:ext cx="418704" cy="215444"/>
          </a:xfrm>
          <a:prstGeom prst="rect">
            <a:avLst/>
          </a:prstGeom>
          <a:noFill/>
        </p:spPr>
        <p:txBody>
          <a:bodyPr wrap="none" rtlCol="0">
            <a:spAutoFit/>
          </a:bodyPr>
          <a:lstStyle/>
          <a:p>
            <a:r>
              <a:rPr lang="en-US" sz="800" dirty="0" smtClean="0"/>
              <a:t>Delhi</a:t>
            </a:r>
            <a:endParaRPr lang="en-US" sz="800" dirty="0"/>
          </a:p>
        </p:txBody>
      </p:sp>
      <p:sp>
        <p:nvSpPr>
          <p:cNvPr id="40" name="TextBox 39"/>
          <p:cNvSpPr txBox="1"/>
          <p:nvPr/>
        </p:nvSpPr>
        <p:spPr>
          <a:xfrm>
            <a:off x="6643702" y="4357700"/>
            <a:ext cx="1285884" cy="215444"/>
          </a:xfrm>
          <a:prstGeom prst="rect">
            <a:avLst/>
          </a:prstGeom>
          <a:noFill/>
        </p:spPr>
        <p:txBody>
          <a:bodyPr wrap="square" rtlCol="0">
            <a:spAutoFit/>
          </a:bodyPr>
          <a:lstStyle/>
          <a:p>
            <a:pPr algn="ctr"/>
            <a:r>
              <a:rPr lang="en-US" sz="800" dirty="0" smtClean="0"/>
              <a:t>Gujarat</a:t>
            </a:r>
            <a:endParaRPr lang="en-US" sz="800" dirty="0"/>
          </a:p>
        </p:txBody>
      </p:sp>
      <p:sp>
        <p:nvSpPr>
          <p:cNvPr id="41" name="TextBox 40"/>
          <p:cNvSpPr txBox="1"/>
          <p:nvPr/>
        </p:nvSpPr>
        <p:spPr>
          <a:xfrm>
            <a:off x="7643834" y="4357700"/>
            <a:ext cx="763351" cy="215444"/>
          </a:xfrm>
          <a:prstGeom prst="rect">
            <a:avLst/>
          </a:prstGeom>
          <a:noFill/>
        </p:spPr>
        <p:txBody>
          <a:bodyPr wrap="none" rtlCol="0">
            <a:spAutoFit/>
          </a:bodyPr>
          <a:lstStyle/>
          <a:p>
            <a:r>
              <a:rPr lang="en-US" sz="800" dirty="0" smtClean="0"/>
              <a:t>Maharashtra</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 Hardware Configuration</a:t>
            </a:r>
            <a:endParaRPr lang="en-US" dirty="0"/>
          </a:p>
        </p:txBody>
      </p:sp>
      <p:pic>
        <p:nvPicPr>
          <p:cNvPr id="4" name="Picture 3" descr="hardware.jpg"/>
          <p:cNvPicPr>
            <a:picLocks noChangeAspect="1"/>
          </p:cNvPicPr>
          <p:nvPr/>
        </p:nvPicPr>
        <p:blipFill>
          <a:blip r:embed="rId2"/>
          <a:stretch>
            <a:fillRect/>
          </a:stretch>
        </p:blipFill>
        <p:spPr>
          <a:xfrm>
            <a:off x="5000628" y="1714494"/>
            <a:ext cx="2678925" cy="1500198"/>
          </a:xfrm>
          <a:prstGeom prst="rect">
            <a:avLst/>
          </a:prstGeom>
        </p:spPr>
      </p:pic>
      <p:pic>
        <p:nvPicPr>
          <p:cNvPr id="5" name="Picture 4" descr="software.jpg"/>
          <p:cNvPicPr>
            <a:picLocks noChangeAspect="1"/>
          </p:cNvPicPr>
          <p:nvPr/>
        </p:nvPicPr>
        <p:blipFill>
          <a:blip r:embed="rId3"/>
          <a:stretch>
            <a:fillRect/>
          </a:stretch>
        </p:blipFill>
        <p:spPr>
          <a:xfrm>
            <a:off x="1000100" y="1643056"/>
            <a:ext cx="2576452" cy="1714512"/>
          </a:xfrm>
          <a:prstGeom prst="rect">
            <a:avLst/>
          </a:prstGeom>
        </p:spPr>
      </p:pic>
      <p:sp>
        <p:nvSpPr>
          <p:cNvPr id="6" name="TextBox 5"/>
          <p:cNvSpPr txBox="1"/>
          <p:nvPr/>
        </p:nvSpPr>
        <p:spPr>
          <a:xfrm>
            <a:off x="1214414" y="3714758"/>
            <a:ext cx="2000264" cy="1015663"/>
          </a:xfrm>
          <a:prstGeom prst="rect">
            <a:avLst/>
          </a:prstGeom>
          <a:noFill/>
        </p:spPr>
        <p:txBody>
          <a:bodyPr wrap="square" rtlCol="0">
            <a:spAutoFit/>
          </a:bodyPr>
          <a:lstStyle/>
          <a:p>
            <a:r>
              <a:rPr lang="en-US" sz="2000" b="1" dirty="0" smtClean="0"/>
              <a:t>SOFTWARE :-</a:t>
            </a:r>
          </a:p>
          <a:p>
            <a:pPr marL="342900" indent="-342900">
              <a:buFont typeface="+mj-lt"/>
              <a:buAutoNum type="arabicPeriod"/>
            </a:pPr>
            <a:r>
              <a:rPr lang="en-US" sz="2000" dirty="0" smtClean="0"/>
              <a:t>Front End</a:t>
            </a:r>
          </a:p>
          <a:p>
            <a:pPr marL="342900" indent="-342900">
              <a:buFont typeface="+mj-lt"/>
              <a:buAutoNum type="arabicPeriod"/>
            </a:pPr>
            <a:r>
              <a:rPr lang="en-US" sz="2000" dirty="0" smtClean="0"/>
              <a:t>Back End</a:t>
            </a:r>
            <a:endParaRPr lang="en-US" sz="2000" dirty="0"/>
          </a:p>
        </p:txBody>
      </p:sp>
      <p:sp>
        <p:nvSpPr>
          <p:cNvPr id="7" name="TextBox 6"/>
          <p:cNvSpPr txBox="1"/>
          <p:nvPr/>
        </p:nvSpPr>
        <p:spPr>
          <a:xfrm>
            <a:off x="5072066" y="3714758"/>
            <a:ext cx="2143140" cy="707886"/>
          </a:xfrm>
          <a:prstGeom prst="rect">
            <a:avLst/>
          </a:prstGeom>
          <a:noFill/>
        </p:spPr>
        <p:txBody>
          <a:bodyPr wrap="square" rtlCol="0">
            <a:spAutoFit/>
          </a:bodyPr>
          <a:lstStyle/>
          <a:p>
            <a:r>
              <a:rPr lang="en-US" sz="2000" b="1" dirty="0" smtClean="0"/>
              <a:t>HARDWARE :-</a:t>
            </a:r>
          </a:p>
          <a:p>
            <a:pPr marL="342900" indent="-342900">
              <a:buFont typeface="+mj-lt"/>
              <a:buAutoNum type="arabicPeriod"/>
            </a:pPr>
            <a:r>
              <a:rPr lang="en-US" sz="2000" dirty="0" smtClean="0"/>
              <a:t>Laptop</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142844" y="214296"/>
            <a:ext cx="3071834" cy="150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714744" y="285734"/>
            <a:ext cx="5357850" cy="1461939"/>
          </a:xfrm>
          <a:prstGeom prst="rect">
            <a:avLst/>
          </a:prstGeom>
          <a:noFill/>
        </p:spPr>
        <p:txBody>
          <a:bodyPr wrap="square" rtlCol="0">
            <a:spAutoFit/>
          </a:bodyPr>
          <a:lstStyle/>
          <a:p>
            <a:r>
              <a:rPr lang="en-US" sz="1600" b="1" u="sng" dirty="0" smtClean="0"/>
              <a:t>1</a:t>
            </a:r>
            <a:r>
              <a:rPr lang="en-US" sz="1700" b="1" u="sng" dirty="0" smtClean="0"/>
              <a:t>) HTML (Hyper Text Markup Language) :-</a:t>
            </a:r>
          </a:p>
          <a:p>
            <a:pPr>
              <a:buFont typeface="Arial" pitchFamily="34" charset="0"/>
              <a:buChar char="•"/>
            </a:pPr>
            <a:r>
              <a:rPr lang="en-US" sz="1800" dirty="0" smtClean="0">
                <a:latin typeface="Cambria" pitchFamily="18" charset="0"/>
                <a:ea typeface="Cambria" pitchFamily="18" charset="0"/>
              </a:rPr>
              <a:t>HTML is the standard markup language for </a:t>
            </a:r>
          </a:p>
          <a:p>
            <a:r>
              <a:rPr lang="en-US" sz="1800" dirty="0" smtClean="0">
                <a:latin typeface="Cambria" pitchFamily="18" charset="0"/>
                <a:ea typeface="Cambria" pitchFamily="18" charset="0"/>
              </a:rPr>
              <a:t>  web pages.</a:t>
            </a:r>
          </a:p>
          <a:p>
            <a:pPr>
              <a:buFont typeface="Arial" pitchFamily="34" charset="0"/>
              <a:buChar char="•"/>
            </a:pPr>
            <a:r>
              <a:rPr lang="en-US" sz="1800" dirty="0" smtClean="0">
                <a:latin typeface="Cambria" pitchFamily="18" charset="0"/>
                <a:ea typeface="Cambria" pitchFamily="18" charset="0"/>
              </a:rPr>
              <a:t>With HTML you can create your own Website.</a:t>
            </a:r>
          </a:p>
          <a:p>
            <a:pPr>
              <a:buFont typeface="Arial" pitchFamily="34" charset="0"/>
              <a:buChar char="•"/>
            </a:pPr>
            <a:r>
              <a:rPr lang="en-US" sz="1800" dirty="0" smtClean="0">
                <a:latin typeface="Cambria" pitchFamily="18" charset="0"/>
                <a:ea typeface="Cambria" pitchFamily="18" charset="0"/>
              </a:rPr>
              <a:t>HTML is easy to learn - You will enjoy it</a:t>
            </a:r>
          </a:p>
        </p:txBody>
      </p:sp>
      <p:sp>
        <p:nvSpPr>
          <p:cNvPr id="3" name="TextBox 2"/>
          <p:cNvSpPr txBox="1"/>
          <p:nvPr/>
        </p:nvSpPr>
        <p:spPr>
          <a:xfrm>
            <a:off x="3714744" y="3643320"/>
            <a:ext cx="5286412" cy="1661993"/>
          </a:xfrm>
          <a:prstGeom prst="rect">
            <a:avLst/>
          </a:prstGeom>
          <a:noFill/>
        </p:spPr>
        <p:txBody>
          <a:bodyPr wrap="square" rtlCol="0">
            <a:spAutoFit/>
          </a:bodyPr>
          <a:lstStyle/>
          <a:p>
            <a:r>
              <a:rPr lang="en-US" sz="1700" b="1" u="sng" dirty="0" smtClean="0"/>
              <a:t>3) CSS (Cascading Style Sheets) :-</a:t>
            </a:r>
          </a:p>
          <a:p>
            <a:pPr>
              <a:buFont typeface="Arial" pitchFamily="34" charset="0"/>
              <a:buChar char="•"/>
            </a:pPr>
            <a:r>
              <a:rPr lang="en-US" sz="1800" dirty="0" smtClean="0">
                <a:latin typeface="Cambria" pitchFamily="18" charset="0"/>
                <a:ea typeface="Cambria" pitchFamily="18" charset="0"/>
              </a:rPr>
              <a:t>CSS is the language we use to style an HTML document.</a:t>
            </a:r>
          </a:p>
          <a:p>
            <a:pPr>
              <a:buFont typeface="Arial" pitchFamily="34" charset="0"/>
              <a:buChar char="•"/>
            </a:pPr>
            <a:r>
              <a:rPr lang="en-US" sz="1800" dirty="0" smtClean="0">
                <a:latin typeface="Cambria" pitchFamily="18" charset="0"/>
                <a:ea typeface="Cambria" pitchFamily="18" charset="0"/>
              </a:rPr>
              <a:t>CSS describes how HTML elements should be displayed.</a:t>
            </a:r>
          </a:p>
          <a:p>
            <a:endParaRPr lang="en-US" dirty="0"/>
          </a:p>
        </p:txBody>
      </p:sp>
      <p:sp>
        <p:nvSpPr>
          <p:cNvPr id="4" name="TextBox 3"/>
          <p:cNvSpPr txBox="1"/>
          <p:nvPr/>
        </p:nvSpPr>
        <p:spPr>
          <a:xfrm>
            <a:off x="3714744" y="1928808"/>
            <a:ext cx="5357850" cy="1661993"/>
          </a:xfrm>
          <a:prstGeom prst="rect">
            <a:avLst/>
          </a:prstGeom>
          <a:noFill/>
        </p:spPr>
        <p:txBody>
          <a:bodyPr wrap="square" rtlCol="0">
            <a:spAutoFit/>
          </a:bodyPr>
          <a:lstStyle/>
          <a:p>
            <a:r>
              <a:rPr lang="en-US" sz="1700" b="1" u="sng" dirty="0" smtClean="0"/>
              <a:t>2) Java Script :-</a:t>
            </a:r>
          </a:p>
          <a:p>
            <a:pPr>
              <a:buFont typeface="Arial" pitchFamily="34" charset="0"/>
              <a:buChar char="•"/>
            </a:pPr>
            <a:r>
              <a:rPr lang="en-US" sz="1800" dirty="0" smtClean="0">
                <a:latin typeface="Cambria" pitchFamily="18" charset="0"/>
                <a:ea typeface="Cambria" pitchFamily="18" charset="0"/>
              </a:rPr>
              <a:t>JavaScript is the world's most popular programming language.</a:t>
            </a:r>
          </a:p>
          <a:p>
            <a:pPr>
              <a:buFont typeface="Arial" pitchFamily="34" charset="0"/>
              <a:buChar char="•"/>
            </a:pPr>
            <a:r>
              <a:rPr lang="en-US" sz="1800" dirty="0" smtClean="0">
                <a:latin typeface="Cambria" pitchFamily="18" charset="0"/>
                <a:ea typeface="Cambria" pitchFamily="18" charset="0"/>
              </a:rPr>
              <a:t>JavaScript is the programming language of the Web.</a:t>
            </a:r>
          </a:p>
          <a:p>
            <a:pPr>
              <a:buFont typeface="Arial" pitchFamily="34" charset="0"/>
              <a:buChar char="•"/>
            </a:pPr>
            <a:r>
              <a:rPr lang="en-US" sz="1800" dirty="0" smtClean="0">
                <a:latin typeface="Cambria" pitchFamily="18" charset="0"/>
                <a:ea typeface="Cambria" pitchFamily="18" charset="0"/>
              </a:rPr>
              <a:t>JavaScript is easy to learn.</a:t>
            </a:r>
          </a:p>
          <a:p>
            <a:endParaRPr lang="en-US" dirty="0"/>
          </a:p>
        </p:txBody>
      </p:sp>
      <p:sp>
        <p:nvSpPr>
          <p:cNvPr id="5" name="TextBox 4"/>
          <p:cNvSpPr txBox="1"/>
          <p:nvPr/>
        </p:nvSpPr>
        <p:spPr>
          <a:xfrm>
            <a:off x="214282" y="642924"/>
            <a:ext cx="3571900" cy="646331"/>
          </a:xfrm>
          <a:prstGeom prst="rect">
            <a:avLst/>
          </a:prstGeom>
          <a:noFill/>
        </p:spPr>
        <p:txBody>
          <a:bodyPr wrap="square" rtlCol="0">
            <a:spAutoFit/>
          </a:bodyPr>
          <a:lstStyle/>
          <a:p>
            <a:r>
              <a:rPr lang="en-US" sz="3600" b="1" dirty="0" smtClean="0">
                <a:solidFill>
                  <a:schemeClr val="accent2"/>
                </a:solidFill>
                <a:latin typeface="Hammersmith One"/>
                <a:ea typeface="Hammersmith One"/>
                <a:cs typeface="Hammersmith One"/>
                <a:sym typeface="Hammersmith One"/>
              </a:rPr>
              <a:t>FRONT END :-</a:t>
            </a:r>
          </a:p>
        </p:txBody>
      </p:sp>
      <p:pic>
        <p:nvPicPr>
          <p:cNvPr id="8" name="Picture 7" descr="css.png"/>
          <p:cNvPicPr>
            <a:picLocks noChangeAspect="1"/>
          </p:cNvPicPr>
          <p:nvPr/>
        </p:nvPicPr>
        <p:blipFill>
          <a:blip r:embed="rId2"/>
          <a:stretch>
            <a:fillRect/>
          </a:stretch>
        </p:blipFill>
        <p:spPr>
          <a:xfrm>
            <a:off x="285720" y="2285998"/>
            <a:ext cx="2934061" cy="1643074"/>
          </a:xfrm>
          <a:prstGeom prst="rect">
            <a:avLst/>
          </a:prstGeom>
        </p:spPr>
      </p:pic>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1295</Words>
  <Application>Microsoft Office PowerPoint</Application>
  <PresentationFormat>On-screen Show (16:9)</PresentationFormat>
  <Paragraphs>135</Paragraphs>
  <Slides>17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Manjari</vt:lpstr>
      <vt:lpstr>Proxima Nova Semibold</vt:lpstr>
      <vt:lpstr>Arial</vt:lpstr>
      <vt:lpstr>Roboto Condensed Light</vt:lpstr>
      <vt:lpstr>Hammersmith One</vt:lpstr>
      <vt:lpstr>Cambria</vt:lpstr>
      <vt:lpstr>Proxima Nova</vt:lpstr>
      <vt:lpstr>Elegant Education Pack for Students by Slidesgo</vt:lpstr>
      <vt:lpstr>1_Slidesgo Final Pages</vt:lpstr>
      <vt:lpstr>--PROJECT BASED LEARNING-- MASK MANAGEMENT SYSTEM</vt:lpstr>
      <vt:lpstr>PRESENTED BY :-</vt:lpstr>
      <vt:lpstr>ABSTRACT</vt:lpstr>
      <vt:lpstr>TABLE OF CONTENT </vt:lpstr>
      <vt:lpstr>INTRODUCTION</vt:lpstr>
      <vt:lpstr>OBJECTIVES</vt:lpstr>
      <vt:lpstr>PROBLEM STATEMENT</vt:lpstr>
      <vt:lpstr>Software / Hardware Configuration</vt:lpstr>
      <vt:lpstr>PowerPoint Presentation</vt:lpstr>
      <vt:lpstr>PowerPoint Presentation</vt:lpstr>
      <vt:lpstr>PowerPoint Presentation</vt:lpstr>
      <vt:lpstr>PowerPoint Presentation</vt:lpstr>
      <vt:lpstr>PowerPoint Presentation</vt:lpstr>
      <vt:lpstr>ADVANTAGES</vt:lpstr>
      <vt:lpstr>DISADVANTAGES</vt:lpstr>
      <vt:lpstr>CONCLUSION/ FUTURE 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Anjali Patil</dc:creator>
  <cp:lastModifiedBy>Microsoft account</cp:lastModifiedBy>
  <cp:revision>29</cp:revision>
  <dcterms:modified xsi:type="dcterms:W3CDTF">2021-07-20T14:06:51Z</dcterms:modified>
</cp:coreProperties>
</file>