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262" r:id="rId5"/>
    <p:sldId id="16140625" r:id="rId6"/>
    <p:sldId id="16140624" r:id="rId7"/>
    <p:sldId id="16140627" r:id="rId8"/>
    <p:sldId id="16140626" r:id="rId9"/>
    <p:sldId id="265" r:id="rId10"/>
    <p:sldId id="266" r:id="rId11"/>
    <p:sldId id="16140628" r:id="rId12"/>
    <p:sldId id="16140629" r:id="rId13"/>
    <p:sldId id="267" r:id="rId14"/>
    <p:sldId id="16140630" r:id="rId15"/>
    <p:sldId id="268" r:id="rId16"/>
    <p:sldId id="16140623"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dirty="0"/>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dirty="0"/>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dirty="0"/>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dirty="0"/>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003229" y="3538615"/>
            <a:ext cx="7980183" cy="2553335"/>
          </a:xfrm>
          <a:prstGeom prst="rect">
            <a:avLst/>
          </a:prstGeom>
          <a:noFill/>
        </p:spPr>
        <p:txBody>
          <a:bodyPr wrap="square" lIns="91440" tIns="45720" rIns="91440" bIns="45720" rtlCol="0" anchor="t">
            <a:spAutoFit/>
          </a:bodyPr>
          <a:lstStyle/>
          <a:p>
            <a:r>
              <a:rPr lang="en-US" sz="2000" b="1" dirty="0">
                <a:solidFill>
                  <a:schemeClr val="bg1"/>
                </a:solidFill>
                <a:latin typeface="Arial" panose="020B0604020202020204" pitchFamily="34" charset="0"/>
                <a:cs typeface="Arial" panose="020B0604020202020204" pitchFamily="34" charset="0"/>
              </a:rPr>
              <a:t>Presented By:</a:t>
            </a:r>
            <a:endParaRPr lang="en-US" sz="2000" b="1" dirty="0">
              <a:solidFill>
                <a:schemeClr val="bg1"/>
              </a:solidFill>
              <a:latin typeface="Arial" panose="020B0604020202020204" pitchFamily="34" charset="0"/>
              <a:cs typeface="Arial" panose="020B0604020202020204" pitchFamily="34" charset="0"/>
            </a:endParaRPr>
          </a:p>
          <a:p>
            <a:r>
              <a:rPr lang="en-US" sz="2000" b="1" dirty="0" smtClean="0">
                <a:solidFill>
                  <a:schemeClr val="bg1"/>
                </a:solidFill>
                <a:latin typeface="Arial" panose="020B0604020202020204"/>
                <a:cs typeface="Arial" panose="020B0604020202020204"/>
              </a:rPr>
              <a:t>  </a:t>
            </a:r>
            <a:r>
              <a:rPr lang="en-US" sz="2000" b="1" dirty="0" err="1" smtClean="0">
                <a:solidFill>
                  <a:schemeClr val="bg1"/>
                </a:solidFill>
                <a:latin typeface="Arial" panose="020B0604020202020204"/>
                <a:cs typeface="Arial" panose="020B0604020202020204"/>
              </a:rPr>
              <a:t>S.Ishwarya</a:t>
            </a:r>
            <a:endParaRPr lang="en-US" sz="2000" b="1" dirty="0" smtClean="0">
              <a:solidFill>
                <a:schemeClr val="bg1"/>
              </a:solidFill>
              <a:latin typeface="Arial" panose="020B0604020202020204"/>
              <a:cs typeface="Arial" panose="020B0604020202020204"/>
            </a:endParaRPr>
          </a:p>
          <a:p>
            <a:r>
              <a:rPr lang="en-US" sz="2000" b="1" dirty="0" smtClean="0">
                <a:solidFill>
                  <a:schemeClr val="bg1"/>
                </a:solidFill>
                <a:latin typeface="Arial" panose="020B0604020202020204"/>
                <a:cs typeface="Arial" panose="020B0604020202020204"/>
              </a:rPr>
              <a:t>  Sri Bharathi Engineering College for Women, Pudukkottai</a:t>
            </a:r>
            <a:endParaRPr lang="en-US" sz="2000" b="1" dirty="0" smtClean="0">
              <a:solidFill>
                <a:schemeClr val="bg1"/>
              </a:solidFill>
              <a:latin typeface="Arial" panose="020B0604020202020204"/>
              <a:cs typeface="Arial" panose="020B0604020202020204"/>
            </a:endParaRPr>
          </a:p>
          <a:p>
            <a:r>
              <a:rPr lang="en-US" sz="2000" b="1" dirty="0" smtClean="0">
                <a:solidFill>
                  <a:schemeClr val="bg1"/>
                </a:solidFill>
                <a:latin typeface="Arial" panose="020B0604020202020204"/>
                <a:cs typeface="Arial" panose="020B0604020202020204"/>
              </a:rPr>
              <a:t>  CSE</a:t>
            </a:r>
            <a:endParaRPr lang="en-US" sz="2000" b="1" dirty="0" smtClean="0">
              <a:solidFill>
                <a:schemeClr val="bg1"/>
              </a:solidFill>
              <a:latin typeface="Arial" panose="020B0604020202020204"/>
              <a:cs typeface="Arial" panose="020B0604020202020204"/>
            </a:endParaRPr>
          </a:p>
          <a:p>
            <a:r>
              <a:rPr lang="en-US" sz="2000" b="1" dirty="0" smtClean="0">
                <a:solidFill>
                  <a:schemeClr val="bg1"/>
                </a:solidFill>
                <a:latin typeface="Arial" panose="020B0604020202020204"/>
                <a:cs typeface="Arial" panose="020B0604020202020204"/>
              </a:rPr>
              <a:t>  USERNAME:3064B495EC7F58FB18F4C3BF7EF99BA3 </a:t>
            </a:r>
            <a:endParaRPr lang="en-US" sz="2000" b="1" dirty="0" smtClean="0">
              <a:solidFill>
                <a:schemeClr val="bg1"/>
              </a:solidFill>
              <a:latin typeface="Arial" panose="020B0604020202020204"/>
              <a:cs typeface="Arial" panose="020B0604020202020204"/>
            </a:endParaRPr>
          </a:p>
          <a:p>
            <a:r>
              <a:rPr lang="en-US" sz="2000" b="1" dirty="0" smtClean="0">
                <a:solidFill>
                  <a:schemeClr val="bg1"/>
                </a:solidFill>
                <a:latin typeface="Arial" panose="020B0604020202020204"/>
                <a:cs typeface="Arial" panose="020B0604020202020204"/>
              </a:rPr>
              <a:t>USER ID:au912621104011</a:t>
            </a:r>
            <a:endParaRPr lang="en-US" sz="2000" b="1" dirty="0" smtClean="0">
              <a:solidFill>
                <a:schemeClr val="bg1"/>
              </a:solidFill>
              <a:latin typeface="Arial" panose="020B0604020202020204"/>
              <a:cs typeface="Arial" panose="020B0604020202020204"/>
            </a:endParaRPr>
          </a:p>
          <a:p>
            <a:r>
              <a:rPr lang="en-US" sz="2000" b="1" dirty="0" smtClean="0">
                <a:solidFill>
                  <a:schemeClr val="bg1"/>
                </a:solidFill>
                <a:latin typeface="Arial" panose="020B0604020202020204"/>
                <a:cs typeface="Arial" panose="020B0604020202020204"/>
              </a:rPr>
              <a:t>ZONE:14</a:t>
            </a:r>
            <a:endParaRPr lang="en-US" sz="2000" b="1" dirty="0" smtClean="0">
              <a:solidFill>
                <a:schemeClr val="bg1"/>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   </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Training Process:</a:t>
            </a:r>
            <a:endParaRPr lang="en-US" sz="2400" b="1"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1. Collecting a diverse dataset of normal user behavior and known key logger activity.</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2. Extracting relevant features from the collected data.</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3. Training a behavior-based anomaly detection model using supervised learning techniques.</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4. Validating and tuning the trained model to optimize performance.</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5. Integrating and deploying the model into existing cybersecurity systems for real-time monitoring and response.</a:t>
            </a:r>
            <a:endParaRPr lang="en-US" sz="2400" dirty="0" smtClean="0">
              <a:latin typeface="Calibri" panose="020F0502020204030204" pitchFamily="34" charset="0"/>
              <a:cs typeface="Calibri" panose="020F0502020204030204" pitchFamily="34" charset="0"/>
            </a:endParaRPr>
          </a:p>
          <a:p>
            <a:endParaRPr lang="en-US" sz="2400" b="1" dirty="0" smtClean="0">
              <a:latin typeface="Calibri" panose="020F0502020204030204" pitchFamily="34" charset="0"/>
              <a:cs typeface="Calibri" panose="020F0502020204030204" pitchFamily="34" charset="0"/>
            </a:endParaRPr>
          </a:p>
          <a:p>
            <a:r>
              <a:rPr lang="en-US" sz="2400" b="1" dirty="0" smtClean="0"/>
              <a:t>Prediction Process:</a:t>
            </a:r>
            <a:endParaRPr lang="en-US" sz="2400" b="1" dirty="0" smtClean="0"/>
          </a:p>
          <a:p>
            <a:endParaRPr lang="en-US" sz="2400" b="1" dirty="0" smtClean="0">
              <a:latin typeface="Calibri" panose="020F0502020204030204" pitchFamily="34" charset="0"/>
              <a:cs typeface="Calibri" panose="020F0502020204030204" pitchFamily="34" charset="0"/>
            </a:endParaRPr>
          </a:p>
          <a:p>
            <a:r>
              <a:rPr lang="en-US" sz="2400" dirty="0" smtClean="0"/>
              <a:t>1.Real-time monitoring of system and user behavior.</a:t>
            </a:r>
            <a:endParaRPr lang="en-US" sz="2400" dirty="0" smtClean="0"/>
          </a:p>
          <a:p>
            <a:r>
              <a:rPr lang="en-US" sz="2400" dirty="0" smtClean="0"/>
              <a:t>2. Extraction of relevant features from monitored data.</a:t>
            </a:r>
            <a:endParaRPr lang="en-US" sz="2400" dirty="0" smtClean="0"/>
          </a:p>
          <a:p>
            <a:endParaRPr lang="en-US" sz="2400" b="1"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3. Utilization of behavior-based anomaly detection algorithms to identify abnormal patterns indicative of key logger activity.</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4. Generation of alerts when suspicious activity is detected.</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5. Initiation of response actions to mitigate the key logger threat.</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6. Incorporation of feedback from response actions to improve detection and mitigation strategies.</a:t>
            </a:r>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a:bodyPr>
          <a:lstStyle/>
          <a:p>
            <a:r>
              <a:rPr lang="en-US" sz="2000" dirty="0" smtClean="0"/>
              <a:t>The implementation of the outlined strategy leads to the establishment of a resilient system proficient in promptly identifying and neutralizing key logger activity in real-time. Through constant scrutiny of both system and user actions, the extraction of pertinent attributes, and the utilization of anomaly detection algorithms rooted in behavioral analysis, the system can pinpoint irregular patterns indicative of key logger presence with exceptional precision.</a:t>
            </a:r>
            <a:endParaRPr lang="en-US" sz="2000" dirty="0" smtClean="0"/>
          </a:p>
          <a:p>
            <a:r>
              <a:rPr lang="en-US" sz="2000" dirty="0" smtClean="0"/>
              <a:t>Consequently, enterprises can swiftly address identified threats, thereby diminishing the likelihood of data breaches, financial harm, and privacy infringements linked to </a:t>
            </a:r>
            <a:r>
              <a:rPr lang="en-US" sz="2000" dirty="0" err="1" smtClean="0"/>
              <a:t>keyloggers</a:t>
            </a:r>
            <a:r>
              <a:rPr lang="en-US" sz="2000" dirty="0" smtClean="0"/>
              <a:t>. Additionally, the integration of feedback derived from response measures enables continual enhancement of detection and mitigation approaches, thereby fortifying overall </a:t>
            </a:r>
            <a:r>
              <a:rPr lang="en-US" sz="2000" dirty="0" err="1" smtClean="0"/>
              <a:t>cybersecurity</a:t>
            </a:r>
            <a:r>
              <a:rPr lang="en-US" sz="2000" dirty="0" smtClean="0"/>
              <a:t> preparedness.</a:t>
            </a:r>
            <a:endParaRPr lang="en-US" sz="2000" dirty="0" smtClean="0"/>
          </a:p>
          <a:p>
            <a:pPr marL="0" indent="0">
              <a:buNone/>
            </a:pPr>
            <a:endParaRPr lang="en-IN" sz="20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anose="020F0502020204030204" pitchFamily="34" charset="0"/>
                <a:cs typeface="Calibri" panose="020F0502020204030204" pitchFamily="34" charset="0"/>
              </a:rPr>
              <a:t>OUTPUT:</a:t>
            </a:r>
            <a:endParaRPr lang="en-US" sz="4000" b="1" dirty="0">
              <a:solidFill>
                <a:schemeClr val="accent1"/>
              </a:solidFill>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a:xfrm>
            <a:off x="619292" y="1568726"/>
            <a:ext cx="11029615" cy="4673324"/>
          </a:xfrm>
        </p:spPr>
        <p:txBody>
          <a:bodyPr>
            <a:noAutofit/>
          </a:bodyPr>
          <a:lstStyle/>
          <a:p>
            <a:r>
              <a:rPr lang="en-US" sz="2000" dirty="0" smtClean="0"/>
              <a:t>In conclusion, addressing the menace posed by key loggers demands a holistic approach that encompasses preventative measures like antivirus solutions and robust security protocols, alongside proactive detection and response tactics. Through the utilization of behavior-centric anomaly detection algorithms and constant surveillance, enterprises can efficiently identify and counter key logger operations, thereby reducing the likelihood of data breaches and other cyber threats.</a:t>
            </a:r>
            <a:endParaRPr lang="en-US" sz="2000" dirty="0" smtClean="0"/>
          </a:p>
          <a:p>
            <a:r>
              <a:rPr lang="en-US" sz="2000" dirty="0" smtClean="0"/>
              <a:t>Moreover, the continual refinement of strategies through feedback analysis ensures that detection and mitigation methods remain adaptable to emerging risks. By adopting the prescribed methodology, both individuals and organizations can bolster their </a:t>
            </a:r>
            <a:r>
              <a:rPr lang="en-US" sz="2000" dirty="0" err="1" smtClean="0"/>
              <a:t>cybersecurity</a:t>
            </a:r>
            <a:r>
              <a:rPr lang="en-US" sz="2000" dirty="0" smtClean="0"/>
              <a:t> resilience and protect sensitive data from the ever-present danger posed by key loggers.</a:t>
            </a:r>
            <a:endParaRPr lang="en-US" sz="2000" dirty="0" smtClean="0"/>
          </a:p>
          <a:p>
            <a:pPr marL="305435" indent="-305435"/>
            <a:endParaRPr lang="en-IN" sz="2000"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2049" name="Rectangle 1"/>
          <p:cNvSpPr>
            <a:spLocks noGrp="1" noChangeArrowheads="1"/>
          </p:cNvSpPr>
          <p:nvPr>
            <p:ph idx="1"/>
          </p:nvPr>
        </p:nvSpPr>
        <p:spPr bwMode="auto">
          <a:xfrm>
            <a:off x="376555" y="1141095"/>
            <a:ext cx="10669270" cy="5572760"/>
          </a:xfrm>
          <a:prstGeom prst="rect">
            <a:avLst/>
          </a:prstGeom>
          <a:noFill/>
          <a:ln w="9525">
            <a:noFill/>
            <a:miter lim="800000"/>
          </a:ln>
          <a:effectLst/>
        </p:spPr>
        <p:txBody>
          <a:bodyPr vert="horz" wrap="none" lIns="0" tIns="198375" rIns="0" bIns="0" numCol="1" anchor="ctr" anchorCtr="0" compatLnSpc="1">
            <a:noAutofit/>
          </a:bodyPr>
          <a:lstStyle/>
          <a:p>
            <a:pPr marL="305435" indent="-305435" algn="l">
              <a:buNone/>
            </a:pPr>
            <a:r>
              <a:rPr lang="en-US" sz="2400" dirty="0" smtClean="0">
                <a:solidFill>
                  <a:schemeClr val="tx1"/>
                </a:solidFill>
                <a:latin typeface="Calibri" panose="020F0502020204030204" pitchFamily="34" charset="0"/>
                <a:cs typeface="Calibri" panose="020F0502020204030204" pitchFamily="34" charset="0"/>
                <a:sym typeface="+mn-ea"/>
              </a:rPr>
              <a:t>The future scope for combating key loggers and enhancing cybersecurity resilience includes:</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lgn="l">
              <a:buNone/>
            </a:pPr>
            <a:r>
              <a:rPr lang="en-US" sz="2400" dirty="0" smtClean="0">
                <a:solidFill>
                  <a:schemeClr val="tx1"/>
                </a:solidFill>
                <a:latin typeface="Calibri" panose="020F0502020204030204" pitchFamily="34" charset="0"/>
                <a:cs typeface="Calibri" panose="020F0502020204030204" pitchFamily="34" charset="0"/>
                <a:sym typeface="+mn-ea"/>
              </a:rPr>
              <a:t>1. Advancements in machine learning and artificial intelligence for detection.</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lgn="l">
              <a:buNone/>
            </a:pPr>
            <a:r>
              <a:rPr lang="en-US" sz="2400" dirty="0" smtClean="0">
                <a:solidFill>
                  <a:schemeClr val="tx1"/>
                </a:solidFill>
                <a:latin typeface="Calibri" panose="020F0502020204030204" pitchFamily="34" charset="0"/>
                <a:cs typeface="Calibri" panose="020F0502020204030204" pitchFamily="34" charset="0"/>
                <a:sym typeface="+mn-ea"/>
              </a:rPr>
              <a:t>2. Integration of behavioral biometrics for authentication.</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lgn="l">
              <a:buNone/>
            </a:pPr>
            <a:r>
              <a:rPr lang="en-US" sz="2400" dirty="0" smtClean="0">
                <a:solidFill>
                  <a:schemeClr val="tx1"/>
                </a:solidFill>
                <a:latin typeface="Calibri" panose="020F0502020204030204" pitchFamily="34" charset="0"/>
                <a:cs typeface="Calibri" panose="020F0502020204030204" pitchFamily="34" charset="0"/>
                <a:sym typeface="+mn-ea"/>
              </a:rPr>
              <a:t>3. Innovations in endpoint security solutions.</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lgn="l">
              <a:buNone/>
            </a:pPr>
            <a:r>
              <a:rPr lang="en-US" sz="2400" dirty="0" smtClean="0">
                <a:solidFill>
                  <a:schemeClr val="tx1"/>
                </a:solidFill>
                <a:latin typeface="Calibri" panose="020F0502020204030204" pitchFamily="34" charset="0"/>
                <a:cs typeface="Calibri" panose="020F0502020204030204" pitchFamily="34" charset="0"/>
                <a:sym typeface="+mn-ea"/>
              </a:rPr>
              <a:t>4. Collaboration and information sharing for threat intelligence.</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lgn="l">
              <a:buNone/>
            </a:pPr>
            <a:r>
              <a:rPr lang="en-US" sz="2400" dirty="0" smtClean="0">
                <a:solidFill>
                  <a:schemeClr val="tx1"/>
                </a:solidFill>
                <a:latin typeface="Calibri" panose="020F0502020204030204" pitchFamily="34" charset="0"/>
                <a:cs typeface="Calibri" panose="020F0502020204030204" pitchFamily="34" charset="0"/>
                <a:sym typeface="+mn-ea"/>
              </a:rPr>
              <a:t>5. Securing Internet of Things (IoT) ecosystems against key loggers.</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lgn="l">
              <a:buNone/>
            </a:pPr>
            <a:r>
              <a:rPr lang="en-US" sz="2400" dirty="0" smtClean="0">
                <a:solidFill>
                  <a:schemeClr val="tx1"/>
                </a:solidFill>
                <a:latin typeface="Calibri" panose="020F0502020204030204" pitchFamily="34" charset="0"/>
                <a:cs typeface="Calibri" panose="020F0502020204030204" pitchFamily="34" charset="0"/>
                <a:sym typeface="+mn-ea"/>
              </a:rPr>
              <a:t>6. User education and awareness initiatives.</a:t>
            </a:r>
            <a:endParaRPr lang="en-US" sz="2400" dirty="0" smtClean="0">
              <a:solidFill>
                <a:schemeClr val="tx1"/>
              </a:solidFill>
              <a:latin typeface="Calibri" panose="020F0502020204030204" pitchFamily="34" charset="0"/>
              <a:cs typeface="Calibri" panose="020F0502020204030204" pitchFamily="34" charset="0"/>
            </a:endParaRPr>
          </a:p>
          <a:p>
            <a:pPr marL="305435" indent="-305435" algn="l">
              <a:buNone/>
            </a:pPr>
            <a:r>
              <a:rPr lang="en-US" sz="2400" dirty="0" smtClean="0">
                <a:solidFill>
                  <a:schemeClr val="tx1"/>
                </a:solidFill>
                <a:latin typeface="Calibri" panose="020F0502020204030204" pitchFamily="34" charset="0"/>
                <a:cs typeface="Calibri" panose="020F0502020204030204" pitchFamily="34" charset="0"/>
                <a:sym typeface="+mn-ea"/>
              </a:rPr>
              <a:t>7. Development of regulatory frameworks and industry standards.</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anose="020F0502020204030204" pitchFamily="34" charset="0"/>
                <a:cs typeface="Calibri" panose="020F0502020204030204" pitchFamily="34" charset="0"/>
              </a:rPr>
              <a:t>OUTLINE</a:t>
            </a:r>
            <a:endParaRPr lang="en-US" sz="4000" b="1" dirty="0">
              <a:solidFill>
                <a:srgbClr val="00206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Problem </a:t>
            </a:r>
            <a:r>
              <a:rPr lang="en-US" sz="2400" b="1" dirty="0" smtClean="0">
                <a:solidFill>
                  <a:schemeClr val="tx1"/>
                </a:solidFill>
                <a:latin typeface="Calibri" panose="020F0502020204030204" pitchFamily="34" charset="0"/>
                <a:ea typeface="+mn-lt"/>
                <a:cs typeface="Calibri" panose="020F0502020204030204" pitchFamily="34" charset="0"/>
              </a:rPr>
              <a:t>Statement</a:t>
            </a:r>
            <a:endParaRPr lang="en-US" sz="2400" dirty="0">
              <a:solidFill>
                <a:schemeClr val="tx1"/>
              </a:solidFill>
              <a:latin typeface="Calibri" panose="020F0502020204030204" pitchFamily="34" charset="0"/>
              <a:cs typeface="Calibri" panose="020F0502020204030204" pitchFamily="34" charset="0"/>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Proposed System/Solution</a:t>
            </a:r>
            <a:endParaRPr lang="en-US" sz="2400" dirty="0">
              <a:solidFill>
                <a:schemeClr val="tx1"/>
              </a:solidFill>
              <a:latin typeface="Calibri" panose="020F0502020204030204" pitchFamily="34" charset="0"/>
              <a:cs typeface="Calibri" panose="020F0502020204030204" pitchFamily="34" charset="0"/>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System Development </a:t>
            </a:r>
            <a:r>
              <a:rPr lang="en-US" sz="2400" b="1" dirty="0" smtClean="0">
                <a:solidFill>
                  <a:schemeClr val="tx1"/>
                </a:solidFill>
                <a:latin typeface="Calibri" panose="020F0502020204030204" pitchFamily="34" charset="0"/>
                <a:ea typeface="+mn-lt"/>
                <a:cs typeface="Calibri" panose="020F0502020204030204" pitchFamily="34" charset="0"/>
              </a:rPr>
              <a:t>Approach</a:t>
            </a:r>
            <a:endParaRPr lang="en-US" sz="2400" dirty="0">
              <a:solidFill>
                <a:schemeClr val="tx1"/>
              </a:solidFill>
              <a:latin typeface="Calibri" panose="020F0502020204030204" pitchFamily="34" charset="0"/>
              <a:ea typeface="+mn-lt"/>
              <a:cs typeface="Calibri" panose="020F0502020204030204" pitchFamily="34" charset="0"/>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Algorithm &amp; Deployment  </a:t>
            </a:r>
            <a:endParaRPr lang="en-US" sz="2400" dirty="0">
              <a:solidFill>
                <a:schemeClr val="tx1"/>
              </a:solidFill>
              <a:latin typeface="Calibri" panose="020F0502020204030204" pitchFamily="34" charset="0"/>
              <a:cs typeface="Calibri" panose="020F0502020204030204" pitchFamily="34" charset="0"/>
            </a:endParaRPr>
          </a:p>
          <a:p>
            <a:pPr marL="305435" indent="-305435"/>
            <a:r>
              <a:rPr lang="en-US" sz="2400" b="1" dirty="0" smtClean="0">
                <a:solidFill>
                  <a:schemeClr val="tx1"/>
                </a:solidFill>
                <a:latin typeface="Calibri" panose="020F0502020204030204" pitchFamily="34" charset="0"/>
                <a:ea typeface="+mn-lt"/>
                <a:cs typeface="Calibri" panose="020F0502020204030204" pitchFamily="34" charset="0"/>
              </a:rPr>
              <a:t>Result</a:t>
            </a:r>
            <a:endParaRPr lang="en-US" sz="2400" b="1" dirty="0">
              <a:solidFill>
                <a:schemeClr val="tx1"/>
              </a:solidFill>
              <a:latin typeface="Calibri" panose="020F0502020204030204" pitchFamily="34" charset="0"/>
              <a:ea typeface="+mn-lt"/>
              <a:cs typeface="Calibri" panose="020F0502020204030204" pitchFamily="34" charset="0"/>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Conclusion</a:t>
            </a:r>
            <a:endParaRPr lang="en-US" sz="2400" dirty="0">
              <a:solidFill>
                <a:schemeClr val="tx1"/>
              </a:solidFill>
              <a:latin typeface="Calibri" panose="020F0502020204030204" pitchFamily="34" charset="0"/>
              <a:cs typeface="Calibri" panose="020F0502020204030204" pitchFamily="34" charset="0"/>
            </a:endParaRPr>
          </a:p>
          <a:p>
            <a:pPr marL="305435" indent="-305435"/>
            <a:r>
              <a:rPr lang="en-US" sz="2400" b="1" dirty="0">
                <a:solidFill>
                  <a:schemeClr val="tx1"/>
                </a:solidFill>
                <a:latin typeface="Calibri" panose="020F0502020204030204" pitchFamily="34" charset="0"/>
                <a:ea typeface="+mn-lt"/>
                <a:cs typeface="Calibri" panose="020F0502020204030204" pitchFamily="34" charset="0"/>
              </a:rPr>
              <a:t>Future Scope</a:t>
            </a:r>
            <a:endParaRPr lang="en-US" sz="2400" b="1" dirty="0">
              <a:solidFill>
                <a:schemeClr val="tx1"/>
              </a:solidFill>
              <a:latin typeface="Calibri" panose="020F0502020204030204" pitchFamily="34" charset="0"/>
              <a:ea typeface="+mn-lt"/>
              <a:cs typeface="Calibri" panose="020F0502020204030204" pitchFamily="34" charset="0"/>
            </a:endParaRPr>
          </a:p>
          <a:p>
            <a:pPr marL="305435" indent="-305435">
              <a:buNone/>
            </a:pPr>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anose="020F0502020204030204" pitchFamily="34" charset="0"/>
                <a:cs typeface="Calibri" panose="020F0502020204030204"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anose="020F0502020204030204" pitchFamily="34" charset="0"/>
                <a:cs typeface="Calibri" panose="020F0502020204030204" pitchFamily="34" charset="0"/>
              </a:rPr>
              <a:t>    </a:t>
            </a:r>
            <a:r>
              <a:rPr lang="en-US" sz="2400" dirty="0" smtClean="0">
                <a:solidFill>
                  <a:schemeClr val="tx1"/>
                </a:solidFill>
                <a:latin typeface="Calibri" panose="020F0502020204030204" pitchFamily="34" charset="0"/>
                <a:cs typeface="Calibri" panose="020F0502020204030204"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anose="020F0502020204030204" pitchFamily="34" charset="0"/>
                <a:cs typeface="Calibri" panose="020F0502020204030204" pitchFamily="34" charset="0"/>
              </a:rPr>
              <a:t>Proposed SOLUTION</a:t>
            </a:r>
            <a:endParaRPr lang="en-US" sz="4000" b="1" dirty="0">
              <a:solidFill>
                <a:schemeClr val="accent1"/>
              </a:solidFill>
              <a:latin typeface="Calibri" panose="020F0502020204030204" pitchFamily="34" charset="0"/>
              <a:cs typeface="Calibri" panose="020F0502020204030204" pitchFamily="34" charset="0"/>
            </a:endParaRPr>
          </a:p>
        </p:txBody>
      </p:sp>
      <p:sp>
        <p:nvSpPr>
          <p:cNvPr id="3" name="TextBox 2"/>
          <p:cNvSpPr txBox="1"/>
          <p:nvPr/>
        </p:nvSpPr>
        <p:spPr>
          <a:xfrm>
            <a:off x="266700" y="1390650"/>
            <a:ext cx="10534650" cy="4093428"/>
          </a:xfrm>
          <a:prstGeom prst="rect">
            <a:avLst/>
          </a:prstGeom>
          <a:noFill/>
        </p:spPr>
        <p:txBody>
          <a:bodyPr wrap="square" rtlCol="0">
            <a:spAutoFit/>
          </a:bodyPr>
          <a:lstStyle/>
          <a:p>
            <a:pPr marL="305435" indent="-305435"/>
            <a:endParaRPr lang="en-IN" sz="2400" b="1"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There are several steps individuals and organizations can take to protect against key loggers and mitigate the risks associated with them:</a:t>
            </a:r>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pPr marL="457200" indent="-457200"/>
            <a:r>
              <a:rPr lang="en-US" sz="2000" b="1" dirty="0" smtClean="0"/>
              <a:t>1.Utilize </a:t>
            </a:r>
            <a:r>
              <a:rPr lang="en-US" sz="2000" b="1" dirty="0" smtClean="0"/>
              <a:t>Antivirus and Antimalware Tools</a:t>
            </a:r>
            <a:r>
              <a:rPr lang="en-US" sz="2000" dirty="0" smtClean="0"/>
              <a:t>: Make use of reliable antivirus and antimalware </a:t>
            </a:r>
            <a:r>
              <a:rPr lang="en-US" sz="2000" dirty="0" smtClean="0"/>
              <a:t>tool and </a:t>
            </a:r>
            <a:r>
              <a:rPr lang="en-US" sz="2000" dirty="0" smtClean="0"/>
              <a:t>ensure they are regularly updated. These applications are effective in identifying and eliminating key loggers and other malicious software from your device</a:t>
            </a:r>
            <a:r>
              <a:rPr lang="en-US" sz="2000" dirty="0" smtClean="0"/>
              <a:t>.</a:t>
            </a:r>
            <a:endParaRPr lang="en-US" sz="2000" dirty="0" smtClean="0"/>
          </a:p>
          <a:p>
            <a:pPr marL="457200" indent="-457200">
              <a:buAutoNum type="arabicPeriod"/>
            </a:pPr>
            <a:endParaRPr lang="en-US" sz="2000" dirty="0" smtClean="0"/>
          </a:p>
          <a:p>
            <a:r>
              <a:rPr lang="en-US" sz="2000" b="1" dirty="0" smtClean="0"/>
              <a:t>2.Maintain </a:t>
            </a:r>
            <a:r>
              <a:rPr lang="en-US" sz="2000" b="1" dirty="0" smtClean="0"/>
              <a:t>Software Currency</a:t>
            </a:r>
            <a:r>
              <a:rPr lang="en-US" sz="2000" dirty="0" smtClean="0"/>
              <a:t>: Ensure that your operating system, applications, and security software are all current with the latest security patches and updates. Updates frequently contain remedies for known vulnerabilities that key loggers may capitalize on.</a:t>
            </a:r>
            <a:endParaRPr lang="en-US" sz="2000" dirty="0" smtClean="0"/>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1029950" cy="5632311"/>
          </a:xfrm>
          <a:prstGeom prst="rect">
            <a:avLst/>
          </a:prstGeom>
          <a:noFill/>
        </p:spPr>
        <p:txBody>
          <a:bodyPr wrap="square" rtlCol="0">
            <a:spAutoFit/>
          </a:bodyPr>
          <a:lstStyle/>
          <a:p>
            <a:r>
              <a:rPr lang="en-US" sz="2000" b="1" dirty="0" smtClean="0"/>
              <a:t>3.Exercise </a:t>
            </a:r>
            <a:r>
              <a:rPr lang="en-US" sz="2000" b="1" dirty="0" smtClean="0"/>
              <a:t>Vigilance with Email Attachments and Links</a:t>
            </a:r>
            <a:r>
              <a:rPr lang="en-US" sz="2000" dirty="0" smtClean="0"/>
              <a:t>: Exercise caution when it comes to opening email attachments or clicking on links, particularly from unfamiliar or dubious sources. These could harbor malware, including key loggers.</a:t>
            </a:r>
            <a:endParaRPr lang="en-US" sz="2000" dirty="0" smtClean="0"/>
          </a:p>
          <a:p>
            <a:endParaRPr lang="en-US" sz="2000" b="1" dirty="0" smtClean="0"/>
          </a:p>
          <a:p>
            <a:r>
              <a:rPr lang="en-US" sz="2000" b="1" dirty="0" smtClean="0"/>
              <a:t>4.Implement </a:t>
            </a:r>
            <a:r>
              <a:rPr lang="en-US" sz="2000" b="1" dirty="0" smtClean="0"/>
              <a:t>Firewalls</a:t>
            </a:r>
            <a:r>
              <a:rPr lang="en-US" sz="2000" dirty="0" smtClean="0"/>
              <a:t>: Activate firewalls on both your device and network to supervise and regulate incoming and outgoing data traffic. Firewalls serve as a barrier against unauthorized access and can deter key loggers from transmitting captured data to remote destinations.</a:t>
            </a:r>
            <a:endParaRPr lang="en-US" sz="2000" dirty="0" smtClean="0"/>
          </a:p>
          <a:p>
            <a:endParaRPr lang="en-US" sz="2000" b="1" dirty="0" smtClean="0"/>
          </a:p>
          <a:p>
            <a:r>
              <a:rPr lang="en-US" sz="2000" b="1" dirty="0" smtClean="0"/>
              <a:t>5.Foster </a:t>
            </a:r>
            <a:r>
              <a:rPr lang="en-US" sz="2000" b="1" dirty="0" smtClean="0"/>
              <a:t>Secure Browsing Practices</a:t>
            </a:r>
            <a:r>
              <a:rPr lang="en-US" sz="2000" dirty="0" smtClean="0"/>
              <a:t>: Exercise prudence while navigating the web, limiting visits to reputable websites. Avoid downloading software from unauthenticated origins, as they may harbor key loggers or other forms of malware.</a:t>
            </a:r>
            <a:endParaRPr lang="en-US" sz="2000" dirty="0" smtClean="0"/>
          </a:p>
          <a:p>
            <a:endParaRPr lang="en-US" sz="2000" b="1" dirty="0" smtClean="0"/>
          </a:p>
          <a:p>
            <a:r>
              <a:rPr lang="en-US" sz="2000" b="1" dirty="0" smtClean="0"/>
              <a:t>6.Utilize </a:t>
            </a:r>
            <a:r>
              <a:rPr lang="en-US" sz="2000" b="1" dirty="0" smtClean="0"/>
              <a:t>Virtual Keyboards</a:t>
            </a:r>
            <a:r>
              <a:rPr lang="en-US" sz="2000" dirty="0" smtClean="0"/>
              <a:t>: When inputting sensitive data like passwords or credit card information, consider employing a virtual keyboard instead of a physical one. Virtual keyboards offer an added layer of defense against key loggers by enabling users to input characters via mouse clicks or </a:t>
            </a:r>
            <a:r>
              <a:rPr lang="en-US" sz="2000" dirty="0" err="1" smtClean="0"/>
              <a:t>touchscreen</a:t>
            </a:r>
            <a:r>
              <a:rPr lang="en-US" sz="2000" dirty="0" smtClean="0"/>
              <a:t> interactions.</a:t>
            </a:r>
            <a:endParaRPr lang="en-US" sz="2000" dirty="0" smtClean="0"/>
          </a:p>
          <a:p>
            <a:br>
              <a:rPr lang="en-US" sz="2000" dirty="0" smtClean="0"/>
            </a:b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5386090"/>
          </a:xfrm>
          <a:prstGeom prst="rect">
            <a:avLst/>
          </a:prstGeom>
          <a:noFill/>
        </p:spPr>
        <p:txBody>
          <a:bodyPr wrap="square" rtlCol="0">
            <a:spAutoFit/>
          </a:bodyPr>
          <a:lstStyle/>
          <a:p>
            <a:r>
              <a:rPr lang="en-US" sz="2400" dirty="0" smtClean="0"/>
              <a:t>.</a:t>
            </a:r>
            <a:endParaRPr lang="en-US" sz="2400" dirty="0" smtClean="0"/>
          </a:p>
          <a:p>
            <a:endParaRPr lang="en-US" sz="2400" dirty="0" smtClean="0"/>
          </a:p>
          <a:p>
            <a:r>
              <a:rPr lang="en-US" sz="2000" b="1" dirty="0" smtClean="0">
                <a:latin typeface="Calibri" panose="020F0502020204030204" pitchFamily="34" charset="0"/>
                <a:cs typeface="Calibri" panose="020F0502020204030204" pitchFamily="34" charset="0"/>
              </a:rPr>
              <a:t>7.</a:t>
            </a:r>
            <a:r>
              <a:rPr lang="en-US" sz="2000" b="1" dirty="0" smtClean="0"/>
              <a:t>Enable </a:t>
            </a:r>
            <a:r>
              <a:rPr lang="en-US" sz="2000" b="1" dirty="0" smtClean="0"/>
              <a:t>Two-Step Verification (2SV</a:t>
            </a:r>
            <a:r>
              <a:rPr lang="en-US" sz="2000" dirty="0" smtClean="0"/>
              <a:t>): Implement two-step verification whenever feasible, particularly for accessing critical accounts or services. Even in the event of a key logger capturing your password, 2SV enhances security by necessitating a secondary form of confirmation.</a:t>
            </a:r>
            <a:endParaRPr lang="en-US" sz="2000" dirty="0" smtClean="0"/>
          </a:p>
          <a:p>
            <a:endParaRPr lang="en-US" sz="2000" b="1" dirty="0" smtClean="0"/>
          </a:p>
          <a:p>
            <a:r>
              <a:rPr lang="en-US" sz="2000" b="1" dirty="0" smtClean="0"/>
              <a:t>8.Routinely </a:t>
            </a:r>
            <a:r>
              <a:rPr lang="en-US" sz="2000" b="1" dirty="0" smtClean="0"/>
              <a:t>Monitor Accounts</a:t>
            </a:r>
            <a:r>
              <a:rPr lang="en-US" sz="2000" dirty="0" smtClean="0"/>
              <a:t>: Maintain vigilant oversight over your financial accounts, including bank accounts and credit card statements, to detect any unauthorized transactions. If you suspect a security breach, promptly take measures to secure your accounts and report any suspicious activity to relevant authorities.</a:t>
            </a:r>
            <a:endParaRPr lang="en-US" sz="2000" dirty="0" smtClean="0"/>
          </a:p>
          <a:p>
            <a:endParaRPr lang="en-US" sz="2000" b="1" dirty="0" smtClean="0"/>
          </a:p>
          <a:p>
            <a:r>
              <a:rPr lang="en-US" sz="2000" b="1" dirty="0" smtClean="0"/>
              <a:t>9.Provide </a:t>
            </a:r>
            <a:r>
              <a:rPr lang="en-US" sz="2000" b="1" dirty="0" smtClean="0"/>
              <a:t>Employee </a:t>
            </a:r>
            <a:r>
              <a:rPr lang="en-US" sz="2000" b="1" dirty="0" err="1" smtClean="0"/>
              <a:t>Cybersecurity</a:t>
            </a:r>
            <a:r>
              <a:rPr lang="en-US" sz="2000" b="1" dirty="0" smtClean="0"/>
              <a:t> Training</a:t>
            </a:r>
            <a:r>
              <a:rPr lang="en-US" sz="2000" dirty="0" smtClean="0"/>
              <a:t>: Organizations should offer comprehensive </a:t>
            </a:r>
            <a:r>
              <a:rPr lang="en-US" sz="2000" dirty="0" err="1" smtClean="0"/>
              <a:t>cybersecurity</a:t>
            </a:r>
            <a:r>
              <a:rPr lang="en-US" sz="2000" dirty="0" smtClean="0"/>
              <a:t> training to staff members to enhance their awareness of phishing attempts, malware, and other cyber threats. Well-informed employees are better prepared to evade key loggers and other cyber assaults.</a:t>
            </a:r>
            <a:endParaRPr lang="en-US" sz="2000" dirty="0" smtClean="0"/>
          </a:p>
          <a:p>
            <a:br>
              <a:rPr lang="en-US" dirty="0" smtClean="0"/>
            </a:b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850" y="1257300"/>
            <a:ext cx="10172700" cy="3785652"/>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10.</a:t>
            </a:r>
            <a:r>
              <a:rPr lang="en-US" sz="2400" b="1" dirty="0" smtClean="0"/>
              <a:t>Encrypt </a:t>
            </a:r>
            <a:r>
              <a:rPr lang="en-US" sz="2400" b="1" dirty="0" smtClean="0"/>
              <a:t>Confidential Information</a:t>
            </a:r>
            <a:r>
              <a:rPr lang="en-US" sz="2400" dirty="0" smtClean="0"/>
              <a:t>: Employ encryption software to safeguard confidential data stored on your device or transmitted online. Encryption enhances the complexity of intercepted data, making it harder for key loggers to capture and decrypt sensitive information.</a:t>
            </a:r>
            <a:endParaRPr lang="en-US" sz="2400" dirty="0" smtClean="0"/>
          </a:p>
          <a:p>
            <a:endParaRPr lang="en-US" sz="2400" dirty="0" smtClean="0"/>
          </a:p>
          <a:p>
            <a:r>
              <a:rPr lang="en-US" sz="2400" dirty="0" smtClean="0"/>
              <a:t>By </a:t>
            </a:r>
            <a:r>
              <a:rPr lang="en-US" sz="2400" dirty="0" smtClean="0"/>
              <a:t>incorporating these security protocols, both individuals and businesses can substantially mitigate the threat posed by key loggers, thereby enhancing the safeguarding of sensitive data against unauthorized access and misuse.</a:t>
            </a:r>
            <a:endParaRPr lang="en-US" sz="2400" dirty="0" smtClean="0"/>
          </a:p>
          <a:p>
            <a:br>
              <a:rPr lang="en-US" sz="2400" dirty="0" smtClean="0"/>
            </a:br>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A systemic approach to combating key loggers involves: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1. Assessing risks comprehensively.</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2. Establishing robust security policies and procedures.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3. Deploying advanced cybersecurity technologies.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4. Implementing continuous monitoring and detection mechanisms.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5. Developing an effective incident response plan.</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6. Providing regular employee training and awareness.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7. Ensuring security throughout the vendor and supply chain.</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8. Maintaining compliance with relevant regulations and standards.</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9. Facilitating collaboration and information sharing within the cybersecurity community.</a:t>
            </a:r>
            <a:endParaRPr lang="en-US" sz="2400" b="1" dirty="0" smtClean="0">
              <a:solidFill>
                <a:srgbClr val="0F0F0F"/>
              </a:solidFill>
              <a:latin typeface="Calibri" panose="020F0502020204030204" pitchFamily="34" charset="0"/>
              <a:cs typeface="Calibri" panose="020F0502020204030204" pitchFamily="34" charset="0"/>
            </a:endParaRPr>
          </a:p>
          <a:p>
            <a:pPr marL="0" indent="0">
              <a:lnSpc>
                <a:spcPct val="100000"/>
              </a:lnSpc>
              <a:buNone/>
            </a:pPr>
            <a:r>
              <a:rPr lang="en-US" sz="2400" b="1" dirty="0" smtClean="0">
                <a:solidFill>
                  <a:srgbClr val="0F0F0F"/>
                </a:solidFill>
                <a:latin typeface="Calibri" panose="020F0502020204030204" pitchFamily="34" charset="0"/>
                <a:cs typeface="Calibri" panose="020F0502020204030204" pitchFamily="34" charset="0"/>
              </a:rPr>
              <a:t>10. Continuously improving cybersecurity posture through evaluations and audits.</a:t>
            </a:r>
            <a:endParaRPr lang="en-IN" sz="2400" b="1" dirty="0">
              <a:solidFill>
                <a:srgbClr val="0F0F0F"/>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anose="020F0502020204030204" pitchFamily="34" charset="0"/>
                <a:cs typeface="Calibri" panose="020F0502020204030204" pitchFamily="34" charset="0"/>
              </a:rPr>
              <a:t>Algorithm Selection:</a:t>
            </a:r>
            <a:endParaRPr lang="en-US" sz="2400" b="1" dirty="0" smtClean="0">
              <a:solidFill>
                <a:schemeClr val="tx1"/>
              </a:solidFill>
              <a:latin typeface="Calibri" panose="020F0502020204030204" pitchFamily="34" charset="0"/>
              <a:cs typeface="Calibri" panose="020F0502020204030204" pitchFamily="34" charset="0"/>
            </a:endParaRPr>
          </a:p>
          <a:p>
            <a:pPr>
              <a:buNone/>
            </a:pPr>
            <a:r>
              <a:rPr lang="en-US" sz="2400" dirty="0" smtClean="0">
                <a:latin typeface="Calibri" panose="020F0502020204030204" pitchFamily="34" charset="0"/>
                <a:cs typeface="Calibri" panose="020F0502020204030204" pitchFamily="34" charset="0"/>
              </a:rPr>
              <a:t>      </a:t>
            </a:r>
            <a:r>
              <a:rPr lang="en-US" sz="2400" dirty="0" smtClean="0">
                <a:solidFill>
                  <a:schemeClr val="tx1"/>
                </a:solidFill>
                <a:latin typeface="Calibri" panose="020F0502020204030204" pitchFamily="34" charset="0"/>
                <a:cs typeface="Calibri" panose="020F0502020204030204"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anose="020F0502020204030204" pitchFamily="34" charset="0"/>
                <a:cs typeface="Calibri" panose="020F0502020204030204" pitchFamily="34" charset="0"/>
              </a:rPr>
              <a:t>.</a:t>
            </a:r>
            <a:endParaRPr lang="en-IN" sz="2400" dirty="0" smtClean="0">
              <a:solidFill>
                <a:schemeClr val="tx1"/>
              </a:solidFill>
              <a:latin typeface="Calibri" panose="020F0502020204030204" pitchFamily="34" charset="0"/>
              <a:cs typeface="Calibri" panose="020F0502020204030204" pitchFamily="34" charset="0"/>
            </a:endParaRPr>
          </a:p>
          <a:p>
            <a:pPr>
              <a:buNone/>
            </a:pPr>
            <a:r>
              <a:rPr lang="en-US" sz="2400" b="1" dirty="0" smtClean="0">
                <a:solidFill>
                  <a:schemeClr val="tx1"/>
                </a:solidFill>
                <a:latin typeface="Calibri" panose="020F0502020204030204" pitchFamily="34" charset="0"/>
                <a:cs typeface="Calibri" panose="020F0502020204030204" pitchFamily="34" charset="0"/>
              </a:rPr>
              <a:t>Data Input:</a:t>
            </a:r>
            <a:endParaRPr lang="en-US" sz="2400" b="1" dirty="0" smtClean="0">
              <a:solidFill>
                <a:schemeClr val="tx1"/>
              </a:solidFill>
              <a:latin typeface="Calibri" panose="020F0502020204030204" pitchFamily="34" charset="0"/>
              <a:cs typeface="Calibri" panose="020F0502020204030204" pitchFamily="34" charset="0"/>
            </a:endParaRPr>
          </a:p>
          <a:p>
            <a:pPr>
              <a:buNone/>
            </a:pPr>
            <a:r>
              <a:rPr lang="en-US" sz="2400" dirty="0" smtClean="0">
                <a:latin typeface="Calibri" panose="020F0502020204030204" pitchFamily="34" charset="0"/>
                <a:cs typeface="Calibri" panose="020F0502020204030204" pitchFamily="34" charset="0"/>
              </a:rPr>
              <a:t>    </a:t>
            </a:r>
            <a:r>
              <a:rPr lang="en-US" sz="2400" dirty="0" smtClean="0">
                <a:solidFill>
                  <a:schemeClr val="tx1"/>
                </a:solidFill>
                <a:latin typeface="Calibri" panose="020F0502020204030204" pitchFamily="34" charset="0"/>
                <a:cs typeface="Calibri" panose="020F0502020204030204"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endParaRPr lang="en-US" sz="2400" dirty="0" smtClean="0">
              <a:solidFill>
                <a:schemeClr val="tx1"/>
              </a:solidFill>
              <a:latin typeface="Calibri" panose="020F0502020204030204" pitchFamily="34" charset="0"/>
              <a:cs typeface="Calibri" panose="020F0502020204030204" pitchFamily="34" charset="0"/>
            </a:endParaRPr>
          </a:p>
          <a:p>
            <a:pPr>
              <a:buNone/>
            </a:pPr>
            <a:endParaRPr lang="en-US" sz="2400" dirty="0" smtClean="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8546</Words>
  <Application>WPS Presentation</Application>
  <PresentationFormat>Custom</PresentationFormat>
  <Paragraphs>136</Paragraphs>
  <Slides>16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SimSun</vt:lpstr>
      <vt:lpstr>Wingdings</vt:lpstr>
      <vt:lpstr>Wingdings 2</vt:lpstr>
      <vt:lpstr>Wingdings</vt:lpstr>
      <vt:lpstr>Arial</vt:lpstr>
      <vt:lpstr>Calibri</vt:lpstr>
      <vt:lpstr>Calibri Light</vt:lpstr>
      <vt:lpstr>Söhne</vt:lpstr>
      <vt:lpstr>Segoe Print</vt:lpstr>
      <vt:lpstr>Microsoft YaHei</vt:lpstr>
      <vt:lpstr>Arial Unicode MS</vt:lpstr>
      <vt:lpstr>Franklin Gothic Demi</vt:lpstr>
      <vt:lpstr>Franklin Gothic Book</vt:lpstr>
      <vt:lpstr>DividendVTI</vt:lpstr>
      <vt:lpstr>KEY LOGGERS</vt:lpstr>
      <vt:lpstr>OUTLINE</vt:lpstr>
      <vt:lpstr>Problem Statement</vt:lpstr>
      <vt:lpstr>Proposed SOLUTION</vt:lpstr>
      <vt:lpstr>PowerPoint 演示文稿</vt:lpstr>
      <vt:lpstr>PowerPoint 演示文稿</vt:lpstr>
      <vt:lpstr>PowerPoint 演示文稿</vt:lpstr>
      <vt:lpstr>System  Approach</vt:lpstr>
      <vt:lpstr>Algorithm &amp; Deployment</vt:lpstr>
      <vt:lpstr>PowerPoint 演示文稿</vt:lpstr>
      <vt:lpstr>PowerPoint 演示文稿</vt:lpstr>
      <vt:lpstr>Result</vt:lpstr>
      <vt:lpstr>PowerPoint 演示文稿</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visalatchi.S</cp:lastModifiedBy>
  <cp:revision>36</cp:revision>
  <dcterms:created xsi:type="dcterms:W3CDTF">2021-05-26T16:50:00Z</dcterms:created>
  <dcterms:modified xsi:type="dcterms:W3CDTF">2024-04-04T14:44:31Z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4574AEB8ABB74FF6A2E52B08D1A8C218_12</vt:lpwstr>
  </property>
  <property fmtid="{D5CDD505-2E9C-101B-9397-08002B2CF9AE}" pid="4" name="KSOProductBuildVer">
    <vt:lpwstr>1033-12.2.0.13489</vt:lpwstr>
  </property>
</Properties>
</file>